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1.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2.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5.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6.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7.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notesSlides/notesSlide8.xml" ContentType="application/vnd.openxmlformats-officedocument.presentationml.notesSlide+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notesSlides/notesSlide9.xml" ContentType="application/vnd.openxmlformats-officedocument.presentationml.notesSlide+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notesSlides/notesSlide10.xml" ContentType="application/vnd.openxmlformats-officedocument.presentationml.notesSlide+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notesSlides/notesSlide11.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12.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notesSlides/notesSlide13.xml" ContentType="application/vnd.openxmlformats-officedocument.presentationml.notesSlide+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notesSlides/notesSlide14.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notesSlides/notesSlide15.xml" ContentType="application/vnd.openxmlformats-officedocument.presentationml.notesSlid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notesSlides/notesSlide16.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notesSlides/notesSlide17.xml" ContentType="application/vnd.openxmlformats-officedocument.presentationml.notesSlide+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notesSlides/notesSlide18.xml" ContentType="application/vnd.openxmlformats-officedocument.presentationml.notesSlide+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notesSlides/notesSlide19.xml" ContentType="application/vnd.openxmlformats-officedocument.presentationml.notesSlide+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notesSlides/notesSlide20.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notesSlides/notesSlide21.xml" ContentType="application/vnd.openxmlformats-officedocument.presentationml.notesSlide+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notesSlides/notesSlide22.xml" ContentType="application/vnd.openxmlformats-officedocument.presentationml.notesSlide+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notesSlides/notesSlide23.xml" ContentType="application/vnd.openxmlformats-officedocument.presentationml.notesSlide+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notesSlides/notesSlide24.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notesSlides/notesSlide25.xml" ContentType="application/vnd.openxmlformats-officedocument.presentationml.notesSlide+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notesSlides/notesSlide26.xml" ContentType="application/vnd.openxmlformats-officedocument.presentationml.notesSlide+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notesSlides/notesSlide27.xml" ContentType="application/vnd.openxmlformats-officedocument.presentationml.notesSlide+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notesSlides/notesSlide28.xml" ContentType="application/vnd.openxmlformats-officedocument.presentationml.notesSlide+xml"/>
  <Override PartName="/ppt/tags/tag242.xml" ContentType="application/vnd.openxmlformats-officedocument.presentationml.tags+xml"/>
  <Override PartName="/ppt/notesSlides/notesSlide29.xml" ContentType="application/vnd.openxmlformats-officedocument.presentationml.notesSlide+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134"/>
  </p:notesMasterIdLst>
  <p:handoutMasterIdLst>
    <p:handoutMasterId r:id="rId135"/>
  </p:handoutMasterIdLst>
  <p:sldIdLst>
    <p:sldId id="278" r:id="rId2"/>
    <p:sldId id="463" r:id="rId3"/>
    <p:sldId id="298" r:id="rId4"/>
    <p:sldId id="299" r:id="rId5"/>
    <p:sldId id="300" r:id="rId6"/>
    <p:sldId id="1660" r:id="rId7"/>
    <p:sldId id="1785" r:id="rId8"/>
    <p:sldId id="1909" r:id="rId9"/>
    <p:sldId id="1784" r:id="rId10"/>
    <p:sldId id="966" r:id="rId11"/>
    <p:sldId id="469" r:id="rId12"/>
    <p:sldId id="468" r:id="rId13"/>
    <p:sldId id="1055" r:id="rId14"/>
    <p:sldId id="564" r:id="rId15"/>
    <p:sldId id="565" r:id="rId16"/>
    <p:sldId id="560" r:id="rId17"/>
    <p:sldId id="471" r:id="rId18"/>
    <p:sldId id="1235" r:id="rId19"/>
    <p:sldId id="1236" r:id="rId20"/>
    <p:sldId id="1237" r:id="rId21"/>
    <p:sldId id="567" r:id="rId22"/>
    <p:sldId id="568" r:id="rId23"/>
    <p:sldId id="1330" r:id="rId24"/>
    <p:sldId id="1335" r:id="rId25"/>
    <p:sldId id="1336" r:id="rId26"/>
    <p:sldId id="1337" r:id="rId27"/>
    <p:sldId id="1338" r:id="rId28"/>
    <p:sldId id="1339" r:id="rId29"/>
    <p:sldId id="1341" r:id="rId30"/>
    <p:sldId id="1342" r:id="rId31"/>
    <p:sldId id="1343" r:id="rId32"/>
    <p:sldId id="1344" r:id="rId33"/>
    <p:sldId id="1547" r:id="rId34"/>
    <p:sldId id="651" r:id="rId35"/>
    <p:sldId id="313" r:id="rId36"/>
    <p:sldId id="311" r:id="rId37"/>
    <p:sldId id="312" r:id="rId38"/>
    <p:sldId id="893" r:id="rId39"/>
    <p:sldId id="314" r:id="rId40"/>
    <p:sldId id="315" r:id="rId41"/>
    <p:sldId id="317" r:id="rId42"/>
    <p:sldId id="2028" r:id="rId43"/>
    <p:sldId id="318" r:id="rId44"/>
    <p:sldId id="319" r:id="rId45"/>
    <p:sldId id="320" r:id="rId46"/>
    <p:sldId id="321" r:id="rId47"/>
    <p:sldId id="322" r:id="rId48"/>
    <p:sldId id="827" r:id="rId49"/>
    <p:sldId id="1239" r:id="rId50"/>
    <p:sldId id="324" r:id="rId51"/>
    <p:sldId id="1435" r:id="rId52"/>
    <p:sldId id="1436" r:id="rId53"/>
    <p:sldId id="1437" r:id="rId54"/>
    <p:sldId id="325" r:id="rId55"/>
    <p:sldId id="327" r:id="rId56"/>
    <p:sldId id="328" r:id="rId57"/>
    <p:sldId id="329" r:id="rId58"/>
    <p:sldId id="330" r:id="rId59"/>
    <p:sldId id="331" r:id="rId60"/>
    <p:sldId id="828" r:id="rId61"/>
    <p:sldId id="1140" r:id="rId62"/>
    <p:sldId id="333" r:id="rId63"/>
    <p:sldId id="334" r:id="rId64"/>
    <p:sldId id="335" r:id="rId65"/>
    <p:sldId id="336" r:id="rId66"/>
    <p:sldId id="337" r:id="rId67"/>
    <p:sldId id="338" r:id="rId68"/>
    <p:sldId id="339" r:id="rId69"/>
    <p:sldId id="340" r:id="rId70"/>
    <p:sldId id="461" r:id="rId71"/>
    <p:sldId id="341" r:id="rId72"/>
    <p:sldId id="462" r:id="rId73"/>
    <p:sldId id="342" r:id="rId74"/>
    <p:sldId id="1141" r:id="rId75"/>
    <p:sldId id="343" r:id="rId76"/>
    <p:sldId id="344" r:id="rId77"/>
    <p:sldId id="345" r:id="rId78"/>
    <p:sldId id="347" r:id="rId79"/>
    <p:sldId id="2031" r:id="rId80"/>
    <p:sldId id="348" r:id="rId81"/>
    <p:sldId id="349" r:id="rId82"/>
    <p:sldId id="1143" r:id="rId83"/>
    <p:sldId id="354" r:id="rId84"/>
    <p:sldId id="353" r:id="rId85"/>
    <p:sldId id="1206" r:id="rId86"/>
    <p:sldId id="1207" r:id="rId87"/>
    <p:sldId id="1208" r:id="rId88"/>
    <p:sldId id="355" r:id="rId89"/>
    <p:sldId id="2116" r:id="rId90"/>
    <p:sldId id="2117" r:id="rId91"/>
    <p:sldId id="1240" r:id="rId92"/>
    <p:sldId id="1144" r:id="rId93"/>
    <p:sldId id="359" r:id="rId94"/>
    <p:sldId id="360" r:id="rId95"/>
    <p:sldId id="361" r:id="rId96"/>
    <p:sldId id="1513" r:id="rId97"/>
    <p:sldId id="363" r:id="rId98"/>
    <p:sldId id="1196" r:id="rId99"/>
    <p:sldId id="362" r:id="rId100"/>
    <p:sldId id="366" r:id="rId101"/>
    <p:sldId id="364" r:id="rId102"/>
    <p:sldId id="1238" r:id="rId103"/>
    <p:sldId id="371" r:id="rId104"/>
    <p:sldId id="372" r:id="rId105"/>
    <p:sldId id="373" r:id="rId106"/>
    <p:sldId id="375" r:id="rId107"/>
    <p:sldId id="376" r:id="rId108"/>
    <p:sldId id="377" r:id="rId109"/>
    <p:sldId id="1209" r:id="rId110"/>
    <p:sldId id="383" r:id="rId111"/>
    <p:sldId id="1641" r:id="rId112"/>
    <p:sldId id="1642" r:id="rId113"/>
    <p:sldId id="1643" r:id="rId114"/>
    <p:sldId id="1644" r:id="rId115"/>
    <p:sldId id="2118" r:id="rId116"/>
    <p:sldId id="2119" r:id="rId117"/>
    <p:sldId id="2123" r:id="rId118"/>
    <p:sldId id="2120" r:id="rId119"/>
    <p:sldId id="1242" r:id="rId120"/>
    <p:sldId id="1241" r:id="rId121"/>
    <p:sldId id="1243" r:id="rId122"/>
    <p:sldId id="2126" r:id="rId123"/>
    <p:sldId id="1247" r:id="rId124"/>
    <p:sldId id="1248" r:id="rId125"/>
    <p:sldId id="1249" r:id="rId126"/>
    <p:sldId id="1250" r:id="rId127"/>
    <p:sldId id="1252" r:id="rId128"/>
    <p:sldId id="1253" r:id="rId129"/>
    <p:sldId id="1254" r:id="rId130"/>
    <p:sldId id="1255" r:id="rId131"/>
    <p:sldId id="1256" r:id="rId132"/>
    <p:sldId id="292" r:id="rId133"/>
  </p:sldIdLst>
  <p:sldSz cx="12192000" cy="6858000"/>
  <p:notesSz cx="6858000" cy="9144000"/>
  <p:embeddedFontLst>
    <p:embeddedFont>
      <p:font typeface="仿宋_GB2312" panose="02010600030101010101" charset="-122"/>
      <p:regular r:id="rId136"/>
    </p:embeddedFont>
    <p:embeddedFont>
      <p:font typeface="汉仪雅酷黑 55W" panose="020B0504020202020204" charset="-122"/>
      <p:regular r:id="rId137"/>
    </p:embeddedFont>
    <p:embeddedFont>
      <p:font typeface="楷体_GB2312" panose="02010600030101010101" charset="-122"/>
      <p:regular r:id="rId138"/>
    </p:embeddedFont>
    <p:embeddedFont>
      <p:font typeface="思源黑体 CN Normal" panose="02010600030101010101" charset="-122"/>
      <p:regular r:id="rId139"/>
    </p:embeddedFont>
    <p:embeddedFont>
      <p:font typeface="Garamond" panose="02020404030301010803" pitchFamily="18" charset="0"/>
      <p:regular r:id="rId140"/>
      <p:bold r:id="rId141"/>
      <p:italic r:id="rId142"/>
    </p:embeddedFont>
    <p:embeddedFont>
      <p:font typeface="仿宋" panose="02010609060101010101" pitchFamily="49" charset="-122"/>
      <p:regular r:id="rId143"/>
    </p:embeddedFont>
    <p:embeddedFont>
      <p:font typeface="微软雅黑" panose="020B0503020204020204" pitchFamily="34" charset="-122"/>
      <p:regular r:id="rId144"/>
      <p:bold r:id="rId145"/>
    </p:embeddedFont>
  </p:embeddedFontLst>
  <p:custDataLst>
    <p:tags r:id="rId1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3F86"/>
    <a:srgbClr val="3657B4"/>
    <a:srgbClr val="E7EFF6"/>
    <a:srgbClr val="CBDEEC"/>
    <a:srgbClr val="29448B"/>
    <a:srgbClr val="FDF4EE"/>
    <a:srgbClr val="627FD0"/>
    <a:srgbClr val="CBA57B"/>
    <a:srgbClr val="112368"/>
    <a:srgbClr val="2A44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20" autoAdjust="0"/>
    <p:restoredTop sz="94660"/>
  </p:normalViewPr>
  <p:slideViewPr>
    <p:cSldViewPr snapToGrid="0">
      <p:cViewPr varScale="1">
        <p:scale>
          <a:sx n="76" d="100"/>
          <a:sy n="76" d="100"/>
        </p:scale>
        <p:origin x="62" y="15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font" Target="fonts/font3.fntdata"/><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theme" Target="theme/theme1.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notesMaster" Target="notesMasters/notesMaster1.xml"/><Relationship Id="rId139" Type="http://schemas.openxmlformats.org/officeDocument/2006/relationships/font" Target="fonts/font4.fntdata"/><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tableStyles" Target="tableStyle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font" Target="fonts/font5.fntdata"/><Relationship Id="rId145"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handoutMaster" Target="handoutMasters/handoutMaster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font" Target="fonts/font6.fntdata"/><Relationship Id="rId146" Type="http://schemas.openxmlformats.org/officeDocument/2006/relationships/tags" Target="tags/tag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font" Target="fonts/font1.fntdata"/><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font" Target="fonts/font7.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font" Target="fonts/font2.fntdata"/><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font" Target="fonts/font8.fntdata"/><Relationship Id="rId14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font" Target="fonts/font9.fntdata"/><Relationship Id="rId90" Type="http://schemas.openxmlformats.org/officeDocument/2006/relationships/slide" Target="slides/slide8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2025-03-02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29953138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2025-03-02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23978897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3902884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3027460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2392621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29453439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12691874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19652149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19933366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3869706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4827810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4082269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25</a:t>
            </a:fld>
            <a:endParaRPr lang="zh-CN" altLang="en-US"/>
          </a:p>
        </p:txBody>
      </p:sp>
    </p:spTree>
    <p:extLst>
      <p:ext uri="{BB962C8B-B14F-4D97-AF65-F5344CB8AC3E}">
        <p14:creationId xmlns:p14="http://schemas.microsoft.com/office/powerpoint/2010/main" val="5121160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381392548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26</a:t>
            </a:fld>
            <a:endParaRPr lang="zh-CN" altLang="en-US"/>
          </a:p>
        </p:txBody>
      </p:sp>
    </p:spTree>
    <p:extLst>
      <p:ext uri="{BB962C8B-B14F-4D97-AF65-F5344CB8AC3E}">
        <p14:creationId xmlns:p14="http://schemas.microsoft.com/office/powerpoint/2010/main" val="40901434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27</a:t>
            </a:fld>
            <a:endParaRPr lang="zh-CN" altLang="en-US"/>
          </a:p>
        </p:txBody>
      </p:sp>
    </p:spTree>
    <p:extLst>
      <p:ext uri="{BB962C8B-B14F-4D97-AF65-F5344CB8AC3E}">
        <p14:creationId xmlns:p14="http://schemas.microsoft.com/office/powerpoint/2010/main" val="29194803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28</a:t>
            </a:fld>
            <a:endParaRPr lang="zh-CN" altLang="en-US"/>
          </a:p>
        </p:txBody>
      </p:sp>
    </p:spTree>
    <p:extLst>
      <p:ext uri="{BB962C8B-B14F-4D97-AF65-F5344CB8AC3E}">
        <p14:creationId xmlns:p14="http://schemas.microsoft.com/office/powerpoint/2010/main" val="18899923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29</a:t>
            </a:fld>
            <a:endParaRPr lang="zh-CN" altLang="en-US"/>
          </a:p>
        </p:txBody>
      </p:sp>
    </p:spTree>
    <p:extLst>
      <p:ext uri="{BB962C8B-B14F-4D97-AF65-F5344CB8AC3E}">
        <p14:creationId xmlns:p14="http://schemas.microsoft.com/office/powerpoint/2010/main" val="27384942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30</a:t>
            </a:fld>
            <a:endParaRPr lang="zh-CN" altLang="en-US"/>
          </a:p>
        </p:txBody>
      </p:sp>
    </p:spTree>
    <p:extLst>
      <p:ext uri="{BB962C8B-B14F-4D97-AF65-F5344CB8AC3E}">
        <p14:creationId xmlns:p14="http://schemas.microsoft.com/office/powerpoint/2010/main" val="24720580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31</a:t>
            </a:fld>
            <a:endParaRPr lang="zh-CN" altLang="en-US"/>
          </a:p>
        </p:txBody>
      </p:sp>
    </p:spTree>
    <p:extLst>
      <p:ext uri="{BB962C8B-B14F-4D97-AF65-F5344CB8AC3E}">
        <p14:creationId xmlns:p14="http://schemas.microsoft.com/office/powerpoint/2010/main" val="24788342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32</a:t>
            </a:fld>
            <a:endParaRPr lang="zh-CN" altLang="en-US"/>
          </a:p>
        </p:txBody>
      </p:sp>
    </p:spTree>
    <p:extLst>
      <p:ext uri="{BB962C8B-B14F-4D97-AF65-F5344CB8AC3E}">
        <p14:creationId xmlns:p14="http://schemas.microsoft.com/office/powerpoint/2010/main" val="7709034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33</a:t>
            </a:fld>
            <a:endParaRPr lang="zh-CN" altLang="en-US"/>
          </a:p>
        </p:txBody>
      </p:sp>
    </p:spTree>
    <p:extLst>
      <p:ext uri="{BB962C8B-B14F-4D97-AF65-F5344CB8AC3E}">
        <p14:creationId xmlns:p14="http://schemas.microsoft.com/office/powerpoint/2010/main" val="38915741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第</a:t>
            </a:r>
            <a:r>
              <a:rPr lang="en-US" altLang="zh-CN" dirty="0"/>
              <a:t>13</a:t>
            </a:r>
            <a:r>
              <a:rPr lang="zh-CN" altLang="en-US" dirty="0"/>
              <a:t>至第</a:t>
            </a:r>
            <a:r>
              <a:rPr lang="en-US" altLang="zh-CN" dirty="0"/>
              <a:t>17</a:t>
            </a:r>
            <a:r>
              <a:rPr lang="zh-CN" altLang="en-US" dirty="0"/>
              <a:t>点“关于管理岗位等级、职称、技能等讲述中可以简单带过。</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95</a:t>
            </a:fld>
            <a:endParaRPr lang="zh-CN" altLang="en-US"/>
          </a:p>
        </p:txBody>
      </p:sp>
    </p:spTree>
    <p:extLst>
      <p:ext uri="{BB962C8B-B14F-4D97-AF65-F5344CB8AC3E}">
        <p14:creationId xmlns:p14="http://schemas.microsoft.com/office/powerpoint/2010/main" val="40917842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第</a:t>
            </a:r>
            <a:r>
              <a:rPr lang="en-US" altLang="zh-CN" dirty="0"/>
              <a:t>13</a:t>
            </a:r>
            <a:r>
              <a:rPr lang="zh-CN" altLang="en-US" dirty="0"/>
              <a:t>至第</a:t>
            </a:r>
            <a:r>
              <a:rPr lang="en-US" altLang="zh-CN" dirty="0"/>
              <a:t>17</a:t>
            </a:r>
            <a:r>
              <a:rPr lang="zh-CN" altLang="en-US" dirty="0"/>
              <a:t>点“关于管理岗位等级、职称、技能等讲述中可以简单带过。</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96</a:t>
            </a:fld>
            <a:endParaRPr lang="zh-CN" altLang="en-US"/>
          </a:p>
        </p:txBody>
      </p:sp>
    </p:spTree>
    <p:extLst>
      <p:ext uri="{BB962C8B-B14F-4D97-AF65-F5344CB8AC3E}">
        <p14:creationId xmlns:p14="http://schemas.microsoft.com/office/powerpoint/2010/main" val="30385146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21102162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3273405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26158479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35682403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5748794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428820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各区联系电话在官网下载的这个文件包里，有各区答疑的电话通讯录。</a:t>
            </a:r>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39189908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7185D51-3D05-4571-A283-B4A35CD20CD1}" type="datetimeFigureOut">
              <a:rPr lang="zh-CN" altLang="en-US" smtClean="0"/>
              <a:t>2025-03-02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0FB187E-2E7E-4C60-849C-ECEFA0A1AE2E}"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2025-03-02</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185D51-3D05-4571-A283-B4A35CD20CD1}" type="datetimeFigureOut">
              <a:rPr lang="zh-CN" altLang="en-US" smtClean="0"/>
              <a:t>2025-03-02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0FB187E-2E7E-4C60-849C-ECEFA0A1AE2E}"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50.xml"/><Relationship Id="rId1" Type="http://schemas.openxmlformats.org/officeDocument/2006/relationships/tags" Target="../tags/tag249.xml"/><Relationship Id="rId4" Type="http://schemas.openxmlformats.org/officeDocument/2006/relationships/image" Target="../media/image5.jpeg"/></Relationships>
</file>

<file path=ppt/slides/_rels/slide101.xml.rels><?xml version="1.0" encoding="UTF-8" standalone="yes"?>
<Relationships xmlns="http://schemas.openxmlformats.org/package/2006/relationships"><Relationship Id="rId3" Type="http://schemas.openxmlformats.org/officeDocument/2006/relationships/tags" Target="../tags/tag253.xml"/><Relationship Id="rId2" Type="http://schemas.openxmlformats.org/officeDocument/2006/relationships/tags" Target="../tags/tag252.xml"/><Relationship Id="rId1" Type="http://schemas.openxmlformats.org/officeDocument/2006/relationships/tags" Target="../tags/tag251.xml"/><Relationship Id="rId5" Type="http://schemas.openxmlformats.org/officeDocument/2006/relationships/image" Target="../media/image5.jpeg"/><Relationship Id="rId4"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55.xml"/><Relationship Id="rId1" Type="http://schemas.openxmlformats.org/officeDocument/2006/relationships/tags" Target="../tags/tag254.xml"/><Relationship Id="rId4" Type="http://schemas.openxmlformats.org/officeDocument/2006/relationships/image" Target="../media/image5.jpeg"/></Relationships>
</file>

<file path=ppt/slides/_rels/slide10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256.xml"/></Relationships>
</file>

<file path=ppt/slides/_rels/slide10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58.xml"/><Relationship Id="rId1" Type="http://schemas.openxmlformats.org/officeDocument/2006/relationships/tags" Target="../tags/tag257.xml"/><Relationship Id="rId4" Type="http://schemas.openxmlformats.org/officeDocument/2006/relationships/image" Target="../media/image5.jpeg"/></Relationships>
</file>

<file path=ppt/slides/_rels/slide10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259.xml"/></Relationships>
</file>

<file path=ppt/slides/_rels/slide10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260.xml"/></Relationships>
</file>

<file path=ppt/slides/_rels/slide10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261.xml"/></Relationships>
</file>

<file path=ppt/slides/_rels/slide10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262.xml"/></Relationships>
</file>

<file path=ppt/slides/_rels/slide109.xml.rels><?xml version="1.0" encoding="UTF-8" standalone="yes"?>
<Relationships xmlns="http://schemas.openxmlformats.org/package/2006/relationships"><Relationship Id="rId8" Type="http://schemas.openxmlformats.org/officeDocument/2006/relationships/tags" Target="../tags/tag270.xml"/><Relationship Id="rId3" Type="http://schemas.openxmlformats.org/officeDocument/2006/relationships/tags" Target="../tags/tag265.xml"/><Relationship Id="rId7" Type="http://schemas.openxmlformats.org/officeDocument/2006/relationships/tags" Target="../tags/tag269.xml"/><Relationship Id="rId12" Type="http://schemas.openxmlformats.org/officeDocument/2006/relationships/image" Target="../media/image5.jpeg"/><Relationship Id="rId2" Type="http://schemas.openxmlformats.org/officeDocument/2006/relationships/tags" Target="../tags/tag264.xml"/><Relationship Id="rId1" Type="http://schemas.openxmlformats.org/officeDocument/2006/relationships/tags" Target="../tags/tag263.xml"/><Relationship Id="rId6" Type="http://schemas.openxmlformats.org/officeDocument/2006/relationships/tags" Target="../tags/tag268.xml"/><Relationship Id="rId11" Type="http://schemas.openxmlformats.org/officeDocument/2006/relationships/slideLayout" Target="../slideLayouts/slideLayout1.xml"/><Relationship Id="rId5" Type="http://schemas.openxmlformats.org/officeDocument/2006/relationships/tags" Target="../tags/tag267.xml"/><Relationship Id="rId10" Type="http://schemas.openxmlformats.org/officeDocument/2006/relationships/tags" Target="../tags/tag272.xml"/><Relationship Id="rId4" Type="http://schemas.openxmlformats.org/officeDocument/2006/relationships/tags" Target="../tags/tag266.xml"/><Relationship Id="rId9" Type="http://schemas.openxmlformats.org/officeDocument/2006/relationships/tags" Target="../tags/tag271.xml"/></Relationships>
</file>

<file path=ppt/slides/_rels/slide11.xml.rels><?xml version="1.0" encoding="UTF-8" standalone="yes"?>
<Relationships xmlns="http://schemas.openxmlformats.org/package/2006/relationships"><Relationship Id="rId3" Type="http://schemas.openxmlformats.org/officeDocument/2006/relationships/tags" Target="../tags/tag40.xml"/><Relationship Id="rId7" Type="http://schemas.openxmlformats.org/officeDocument/2006/relationships/image" Target="../media/image5.jpeg"/><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tags" Target="../tags/tag41.xml"/></Relationships>
</file>

<file path=ppt/slides/_rels/slide1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273.xml"/></Relationships>
</file>

<file path=ppt/slides/_rels/slide1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75.xml"/><Relationship Id="rId1" Type="http://schemas.openxmlformats.org/officeDocument/2006/relationships/tags" Target="../tags/tag274.xml"/><Relationship Id="rId5" Type="http://schemas.openxmlformats.org/officeDocument/2006/relationships/image" Target="../media/image14.png"/><Relationship Id="rId4" Type="http://schemas.openxmlformats.org/officeDocument/2006/relationships/image" Target="../media/image5.jpeg"/></Relationships>
</file>

<file path=ppt/slides/_rels/slide1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77.xml"/><Relationship Id="rId1" Type="http://schemas.openxmlformats.org/officeDocument/2006/relationships/tags" Target="../tags/tag276.xml"/><Relationship Id="rId5" Type="http://schemas.openxmlformats.org/officeDocument/2006/relationships/image" Target="../media/image15.png"/><Relationship Id="rId4" Type="http://schemas.openxmlformats.org/officeDocument/2006/relationships/image" Target="../media/image5.jpeg"/></Relationships>
</file>

<file path=ppt/slides/_rels/slide1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79.xml"/><Relationship Id="rId1" Type="http://schemas.openxmlformats.org/officeDocument/2006/relationships/tags" Target="../tags/tag278.xml"/><Relationship Id="rId5" Type="http://schemas.openxmlformats.org/officeDocument/2006/relationships/image" Target="../media/image16.png"/><Relationship Id="rId4" Type="http://schemas.openxmlformats.org/officeDocument/2006/relationships/image" Target="../media/image5.jpeg"/></Relationships>
</file>

<file path=ppt/slides/_rels/slide1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81.xml"/><Relationship Id="rId1" Type="http://schemas.openxmlformats.org/officeDocument/2006/relationships/tags" Target="../tags/tag280.xml"/><Relationship Id="rId5" Type="http://schemas.openxmlformats.org/officeDocument/2006/relationships/image" Target="../media/image17.png"/><Relationship Id="rId4" Type="http://schemas.openxmlformats.org/officeDocument/2006/relationships/image" Target="../media/image5.jpeg"/></Relationships>
</file>

<file path=ppt/slides/_rels/slide1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282.xml"/></Relationships>
</file>

<file path=ppt/slides/_rels/slide1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84.xml"/><Relationship Id="rId1" Type="http://schemas.openxmlformats.org/officeDocument/2006/relationships/tags" Target="../tags/tag283.xml"/><Relationship Id="rId4" Type="http://schemas.openxmlformats.org/officeDocument/2006/relationships/image" Target="../media/image5.jpeg"/></Relationships>
</file>

<file path=ppt/slides/_rels/slide1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86.xml"/><Relationship Id="rId1" Type="http://schemas.openxmlformats.org/officeDocument/2006/relationships/tags" Target="../tags/tag285.xml"/><Relationship Id="rId4" Type="http://schemas.openxmlformats.org/officeDocument/2006/relationships/image" Target="../media/image5.jpeg"/></Relationships>
</file>

<file path=ppt/slides/_rels/slide119.xml.rels><?xml version="1.0" encoding="UTF-8" standalone="yes"?>
<Relationships xmlns="http://schemas.openxmlformats.org/package/2006/relationships"><Relationship Id="rId3" Type="http://schemas.openxmlformats.org/officeDocument/2006/relationships/tags" Target="../tags/tag289.xml"/><Relationship Id="rId2" Type="http://schemas.openxmlformats.org/officeDocument/2006/relationships/tags" Target="../tags/tag288.xml"/><Relationship Id="rId1" Type="http://schemas.openxmlformats.org/officeDocument/2006/relationships/tags" Target="../tags/tag287.xml"/><Relationship Id="rId5" Type="http://schemas.openxmlformats.org/officeDocument/2006/relationships/image" Target="../media/image5.jpeg"/><Relationship Id="rId4"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tags" Target="../tags/tag44.xml"/><Relationship Id="rId7" Type="http://schemas.openxmlformats.org/officeDocument/2006/relationships/image" Target="../media/image5.jpeg"/><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notesSlide" Target="../notesSlides/notesSlide6.xml"/><Relationship Id="rId5" Type="http://schemas.openxmlformats.org/officeDocument/2006/relationships/slideLayout" Target="../slideLayouts/slideLayout1.xml"/><Relationship Id="rId4" Type="http://schemas.openxmlformats.org/officeDocument/2006/relationships/tags" Target="../tags/tag45.xml"/></Relationships>
</file>

<file path=ppt/slides/_rels/slide120.xml.rels><?xml version="1.0" encoding="UTF-8" standalone="yes"?>
<Relationships xmlns="http://schemas.openxmlformats.org/package/2006/relationships"><Relationship Id="rId3" Type="http://schemas.openxmlformats.org/officeDocument/2006/relationships/tags" Target="../tags/tag292.xml"/><Relationship Id="rId2" Type="http://schemas.openxmlformats.org/officeDocument/2006/relationships/tags" Target="../tags/tag291.xml"/><Relationship Id="rId1" Type="http://schemas.openxmlformats.org/officeDocument/2006/relationships/tags" Target="../tags/tag290.xml"/><Relationship Id="rId6" Type="http://schemas.openxmlformats.org/officeDocument/2006/relationships/image" Target="../media/image5.jpeg"/><Relationship Id="rId5" Type="http://schemas.openxmlformats.org/officeDocument/2006/relationships/slideLayout" Target="../slideLayouts/slideLayout1.xml"/><Relationship Id="rId4" Type="http://schemas.openxmlformats.org/officeDocument/2006/relationships/tags" Target="../tags/tag293.xml"/></Relationships>
</file>

<file path=ppt/slides/_rels/slide1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95.xml"/><Relationship Id="rId1" Type="http://schemas.openxmlformats.org/officeDocument/2006/relationships/tags" Target="../tags/tag294.xml"/><Relationship Id="rId4" Type="http://schemas.openxmlformats.org/officeDocument/2006/relationships/image" Target="../media/image5.jpeg"/></Relationships>
</file>

<file path=ppt/slides/_rels/slide12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296.xml"/></Relationships>
</file>

<file path=ppt/slides/_rels/slide12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297.xml"/></Relationships>
</file>

<file path=ppt/slides/_rels/slide1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298.xml"/></Relationships>
</file>

<file path=ppt/slides/_rels/slide12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299.xml"/></Relationships>
</file>

<file path=ppt/slides/_rels/slide12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300.xml"/></Relationships>
</file>

<file path=ppt/slides/_rels/slide1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301.xml"/></Relationships>
</file>

<file path=ppt/slides/_rels/slide1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302.xml"/></Relationships>
</file>

<file path=ppt/slides/_rels/slide12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303.xml"/></Relationships>
</file>

<file path=ppt/slides/_rels/slide13.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image" Target="../media/image5.jpeg"/><Relationship Id="rId5" Type="http://schemas.openxmlformats.org/officeDocument/2006/relationships/notesSlide" Target="../notesSlides/notesSlide7.xml"/><Relationship Id="rId4"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304.xml"/></Relationships>
</file>

<file path=ppt/slides/_rels/slide13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305.xml"/></Relationships>
</file>

<file path=ppt/slides/_rels/slide13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tags" Target="../tags/tag51.xml"/><Relationship Id="rId7" Type="http://schemas.openxmlformats.org/officeDocument/2006/relationships/image" Target="../media/image5.jpeg"/><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notesSlide" Target="../notesSlides/notesSlide8.xml"/><Relationship Id="rId5" Type="http://schemas.openxmlformats.org/officeDocument/2006/relationships/slideLayout" Target="../slideLayouts/slideLayout1.xml"/><Relationship Id="rId4" Type="http://schemas.openxmlformats.org/officeDocument/2006/relationships/tags" Target="../tags/tag52.xml"/></Relationships>
</file>

<file path=ppt/slides/_rels/slide15.xml.rels><?xml version="1.0" encoding="UTF-8" standalone="yes"?>
<Relationships xmlns="http://schemas.openxmlformats.org/package/2006/relationships"><Relationship Id="rId3" Type="http://schemas.openxmlformats.org/officeDocument/2006/relationships/tags" Target="../tags/tag55.xml"/><Relationship Id="rId7" Type="http://schemas.openxmlformats.org/officeDocument/2006/relationships/image" Target="../media/image5.jpeg"/><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notesSlide" Target="../notesSlides/notesSlide9.xml"/><Relationship Id="rId5" Type="http://schemas.openxmlformats.org/officeDocument/2006/relationships/slideLayout" Target="../slideLayouts/slideLayout1.xml"/><Relationship Id="rId4" Type="http://schemas.openxmlformats.org/officeDocument/2006/relationships/tags" Target="../tags/tag56.xml"/></Relationships>
</file>

<file path=ppt/slides/_rels/slide16.xml.rels><?xml version="1.0" encoding="UTF-8" standalone="yes"?>
<Relationships xmlns="http://schemas.openxmlformats.org/package/2006/relationships"><Relationship Id="rId3" Type="http://schemas.openxmlformats.org/officeDocument/2006/relationships/tags" Target="../tags/tag59.xml"/><Relationship Id="rId7" Type="http://schemas.openxmlformats.org/officeDocument/2006/relationships/image" Target="../media/image5.jpeg"/><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notesSlide" Target="../notesSlides/notesSlide10.xml"/><Relationship Id="rId5" Type="http://schemas.openxmlformats.org/officeDocument/2006/relationships/slideLayout" Target="../slideLayouts/slideLayout1.xml"/><Relationship Id="rId4" Type="http://schemas.openxmlformats.org/officeDocument/2006/relationships/tags" Target="../tags/tag60.xml"/></Relationships>
</file>

<file path=ppt/slides/_rels/slide17.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image" Target="../media/image5.jpeg"/><Relationship Id="rId5" Type="http://schemas.openxmlformats.org/officeDocument/2006/relationships/notesSlide" Target="../notesSlides/notesSlide11.xml"/><Relationship Id="rId4"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tags" Target="../tags/tag66.xml"/><Relationship Id="rId7" Type="http://schemas.openxmlformats.org/officeDocument/2006/relationships/image" Target="../media/image5.jpeg"/><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notesSlide" Target="../notesSlides/notesSlide12.xml"/><Relationship Id="rId5" Type="http://schemas.openxmlformats.org/officeDocument/2006/relationships/slideLayout" Target="../slideLayouts/slideLayout1.xml"/><Relationship Id="rId4" Type="http://schemas.openxmlformats.org/officeDocument/2006/relationships/tags" Target="../tags/tag67.xml"/></Relationships>
</file>

<file path=ppt/slides/_rels/slide19.xml.rels><?xml version="1.0" encoding="UTF-8" standalone="yes"?>
<Relationships xmlns="http://schemas.openxmlformats.org/package/2006/relationships"><Relationship Id="rId3" Type="http://schemas.openxmlformats.org/officeDocument/2006/relationships/tags" Target="../tags/tag70.xml"/><Relationship Id="rId7" Type="http://schemas.openxmlformats.org/officeDocument/2006/relationships/image" Target="../media/image5.jpeg"/><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notesSlide" Target="../notesSlides/notesSlide13.xml"/><Relationship Id="rId5" Type="http://schemas.openxmlformats.org/officeDocument/2006/relationships/slideLayout" Target="../slideLayouts/slideLayout1.xml"/><Relationship Id="rId4" Type="http://schemas.openxmlformats.org/officeDocument/2006/relationships/tags" Target="../tags/tag7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image" Target="../media/image2.jpe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tags" Target="../tags/tag74.xml"/><Relationship Id="rId7" Type="http://schemas.openxmlformats.org/officeDocument/2006/relationships/image" Target="../media/image5.jpeg"/><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notesSlide" Target="../notesSlides/notesSlide14.xml"/><Relationship Id="rId5" Type="http://schemas.openxmlformats.org/officeDocument/2006/relationships/slideLayout" Target="../slideLayouts/slideLayout1.xml"/><Relationship Id="rId4" Type="http://schemas.openxmlformats.org/officeDocument/2006/relationships/tags" Target="../tags/tag75.xml"/></Relationships>
</file>

<file path=ppt/slides/_rels/slide21.xml.rels><?xml version="1.0" encoding="UTF-8" standalone="yes"?>
<Relationships xmlns="http://schemas.openxmlformats.org/package/2006/relationships"><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image" Target="../media/image5.jpeg"/><Relationship Id="rId5" Type="http://schemas.openxmlformats.org/officeDocument/2006/relationships/notesSlide" Target="../notesSlides/notesSlide15.xml"/><Relationship Id="rId4"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image" Target="../media/image5.jpeg"/><Relationship Id="rId5" Type="http://schemas.openxmlformats.org/officeDocument/2006/relationships/notesSlide" Target="../notesSlides/notesSlide16.xml"/><Relationship Id="rId4"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 Id="rId6" Type="http://schemas.openxmlformats.org/officeDocument/2006/relationships/image" Target="../media/image5.jpeg"/><Relationship Id="rId5" Type="http://schemas.openxmlformats.org/officeDocument/2006/relationships/notesSlide" Target="../notesSlides/notesSlide17.xml"/><Relationship Id="rId4"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image" Target="../media/image5.jpeg"/><Relationship Id="rId5" Type="http://schemas.openxmlformats.org/officeDocument/2006/relationships/notesSlide" Target="../notesSlides/notesSlide18.xml"/><Relationship Id="rId4"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image" Target="../media/image5.jpeg"/><Relationship Id="rId5" Type="http://schemas.openxmlformats.org/officeDocument/2006/relationships/notesSlide" Target="../notesSlides/notesSlide19.xml"/><Relationship Id="rId4"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image" Target="../media/image5.jpeg"/><Relationship Id="rId5" Type="http://schemas.openxmlformats.org/officeDocument/2006/relationships/notesSlide" Target="../notesSlides/notesSlide20.xml"/><Relationship Id="rId4"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image" Target="../media/image5.jpeg"/><Relationship Id="rId5" Type="http://schemas.openxmlformats.org/officeDocument/2006/relationships/notesSlide" Target="../notesSlides/notesSlide21.xml"/><Relationship Id="rId4"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image" Target="../media/image5.jpeg"/><Relationship Id="rId5" Type="http://schemas.openxmlformats.org/officeDocument/2006/relationships/notesSlide" Target="../notesSlides/notesSlide22.xml"/><Relationship Id="rId4"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image" Target="../media/image5.jpeg"/><Relationship Id="rId5" Type="http://schemas.openxmlformats.org/officeDocument/2006/relationships/notesSlide" Target="../notesSlides/notesSlide23.xml"/><Relationship Id="rId4"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image" Target="../media/image3.png"/><Relationship Id="rId5" Type="http://schemas.openxmlformats.org/officeDocument/2006/relationships/image" Target="../media/image1.png"/><Relationship Id="rId4"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image" Target="../media/image5.jpeg"/><Relationship Id="rId5" Type="http://schemas.openxmlformats.org/officeDocument/2006/relationships/notesSlide" Target="../notesSlides/notesSlide24.xml"/><Relationship Id="rId4"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tags" Target="../tags/tag108.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image" Target="../media/image5.jpeg"/><Relationship Id="rId5" Type="http://schemas.openxmlformats.org/officeDocument/2006/relationships/notesSlide" Target="../notesSlides/notesSlide25.xml"/><Relationship Id="rId4"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image" Target="../media/image5.jpeg"/><Relationship Id="rId5" Type="http://schemas.openxmlformats.org/officeDocument/2006/relationships/notesSlide" Target="../notesSlides/notesSlide26.xml"/><Relationship Id="rId4"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image" Target="../media/image5.jpeg"/><Relationship Id="rId5" Type="http://schemas.openxmlformats.org/officeDocument/2006/relationships/notesSlide" Target="../notesSlides/notesSlide27.xml"/><Relationship Id="rId4"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3" Type="http://schemas.openxmlformats.org/officeDocument/2006/relationships/tags" Target="../tags/tag127.xml"/><Relationship Id="rId18" Type="http://schemas.openxmlformats.org/officeDocument/2006/relationships/tags" Target="../tags/tag132.xml"/><Relationship Id="rId26" Type="http://schemas.openxmlformats.org/officeDocument/2006/relationships/tags" Target="../tags/tag140.xml"/><Relationship Id="rId3" Type="http://schemas.openxmlformats.org/officeDocument/2006/relationships/tags" Target="../tags/tag117.xml"/><Relationship Id="rId21" Type="http://schemas.openxmlformats.org/officeDocument/2006/relationships/tags" Target="../tags/tag135.xml"/><Relationship Id="rId34" Type="http://schemas.openxmlformats.org/officeDocument/2006/relationships/image" Target="../media/image5.jpeg"/><Relationship Id="rId7" Type="http://schemas.openxmlformats.org/officeDocument/2006/relationships/tags" Target="../tags/tag121.xml"/><Relationship Id="rId12" Type="http://schemas.openxmlformats.org/officeDocument/2006/relationships/tags" Target="../tags/tag126.xml"/><Relationship Id="rId17" Type="http://schemas.openxmlformats.org/officeDocument/2006/relationships/tags" Target="../tags/tag131.xml"/><Relationship Id="rId25" Type="http://schemas.openxmlformats.org/officeDocument/2006/relationships/tags" Target="../tags/tag139.xml"/><Relationship Id="rId33" Type="http://schemas.openxmlformats.org/officeDocument/2006/relationships/slideLayout" Target="../slideLayouts/slideLayout1.xml"/><Relationship Id="rId2" Type="http://schemas.openxmlformats.org/officeDocument/2006/relationships/tags" Target="../tags/tag116.xml"/><Relationship Id="rId16" Type="http://schemas.openxmlformats.org/officeDocument/2006/relationships/tags" Target="../tags/tag130.xml"/><Relationship Id="rId20" Type="http://schemas.openxmlformats.org/officeDocument/2006/relationships/tags" Target="../tags/tag134.xml"/><Relationship Id="rId29" Type="http://schemas.openxmlformats.org/officeDocument/2006/relationships/tags" Target="../tags/tag143.xml"/><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tags" Target="../tags/tag125.xml"/><Relationship Id="rId24" Type="http://schemas.openxmlformats.org/officeDocument/2006/relationships/tags" Target="../tags/tag138.xml"/><Relationship Id="rId32" Type="http://schemas.openxmlformats.org/officeDocument/2006/relationships/tags" Target="../tags/tag146.xml"/><Relationship Id="rId5" Type="http://schemas.openxmlformats.org/officeDocument/2006/relationships/tags" Target="../tags/tag119.xml"/><Relationship Id="rId15" Type="http://schemas.openxmlformats.org/officeDocument/2006/relationships/tags" Target="../tags/tag129.xml"/><Relationship Id="rId23" Type="http://schemas.openxmlformats.org/officeDocument/2006/relationships/tags" Target="../tags/tag137.xml"/><Relationship Id="rId28" Type="http://schemas.openxmlformats.org/officeDocument/2006/relationships/tags" Target="../tags/tag142.xml"/><Relationship Id="rId10" Type="http://schemas.openxmlformats.org/officeDocument/2006/relationships/tags" Target="../tags/tag124.xml"/><Relationship Id="rId19" Type="http://schemas.openxmlformats.org/officeDocument/2006/relationships/tags" Target="../tags/tag133.xml"/><Relationship Id="rId31" Type="http://schemas.openxmlformats.org/officeDocument/2006/relationships/tags" Target="../tags/tag145.xml"/><Relationship Id="rId4" Type="http://schemas.openxmlformats.org/officeDocument/2006/relationships/tags" Target="../tags/tag118.xml"/><Relationship Id="rId9" Type="http://schemas.openxmlformats.org/officeDocument/2006/relationships/tags" Target="../tags/tag123.xml"/><Relationship Id="rId14" Type="http://schemas.openxmlformats.org/officeDocument/2006/relationships/tags" Target="../tags/tag128.xml"/><Relationship Id="rId22" Type="http://schemas.openxmlformats.org/officeDocument/2006/relationships/tags" Target="../tags/tag136.xml"/><Relationship Id="rId27" Type="http://schemas.openxmlformats.org/officeDocument/2006/relationships/tags" Target="../tags/tag141.xml"/><Relationship Id="rId30" Type="http://schemas.openxmlformats.org/officeDocument/2006/relationships/tags" Target="../tags/tag144.xml"/><Relationship Id="rId8" Type="http://schemas.openxmlformats.org/officeDocument/2006/relationships/tags" Target="../tags/tag122.xml"/></Relationships>
</file>

<file path=ppt/slides/_rels/slide35.xml.rels><?xml version="1.0" encoding="UTF-8" standalone="yes"?>
<Relationships xmlns="http://schemas.openxmlformats.org/package/2006/relationships"><Relationship Id="rId8" Type="http://schemas.openxmlformats.org/officeDocument/2006/relationships/tags" Target="../tags/tag154.xml"/><Relationship Id="rId3" Type="http://schemas.openxmlformats.org/officeDocument/2006/relationships/tags" Target="../tags/tag149.xml"/><Relationship Id="rId7" Type="http://schemas.openxmlformats.org/officeDocument/2006/relationships/tags" Target="../tags/tag153.xml"/><Relationship Id="rId2" Type="http://schemas.openxmlformats.org/officeDocument/2006/relationships/tags" Target="../tags/tag148.xml"/><Relationship Id="rId1" Type="http://schemas.openxmlformats.org/officeDocument/2006/relationships/tags" Target="../tags/tag147.xml"/><Relationship Id="rId6" Type="http://schemas.openxmlformats.org/officeDocument/2006/relationships/tags" Target="../tags/tag152.xml"/><Relationship Id="rId11" Type="http://schemas.openxmlformats.org/officeDocument/2006/relationships/image" Target="../media/image5.jpeg"/><Relationship Id="rId5" Type="http://schemas.openxmlformats.org/officeDocument/2006/relationships/tags" Target="../tags/tag151.xml"/><Relationship Id="rId10" Type="http://schemas.openxmlformats.org/officeDocument/2006/relationships/slideLayout" Target="../slideLayouts/slideLayout1.xml"/><Relationship Id="rId4" Type="http://schemas.openxmlformats.org/officeDocument/2006/relationships/tags" Target="../tags/tag150.xml"/><Relationship Id="rId9" Type="http://schemas.openxmlformats.org/officeDocument/2006/relationships/tags" Target="../tags/tag155.xml"/></Relationships>
</file>

<file path=ppt/slides/_rels/slide36.xml.rels><?xml version="1.0" encoding="UTF-8" standalone="yes"?>
<Relationships xmlns="http://schemas.openxmlformats.org/package/2006/relationships"><Relationship Id="rId3" Type="http://schemas.openxmlformats.org/officeDocument/2006/relationships/tags" Target="../tags/tag158.xml"/><Relationship Id="rId2" Type="http://schemas.openxmlformats.org/officeDocument/2006/relationships/tags" Target="../tags/tag157.xml"/><Relationship Id="rId1" Type="http://schemas.openxmlformats.org/officeDocument/2006/relationships/tags" Target="../tags/tag156.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159.xml"/></Relationships>
</file>

<file path=ppt/slides/_rels/slide3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160.xml"/></Relationships>
</file>

<file path=ppt/slides/_rels/slide4.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image" Target="../media/image4.jpeg"/><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image" Target="../media/image1.pn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slideLayout" Target="../slideLayouts/slideLayout1.xml"/><Relationship Id="rId5" Type="http://schemas.openxmlformats.org/officeDocument/2006/relationships/tags" Target="../tags/tag14.xml"/><Relationship Id="rId10" Type="http://schemas.openxmlformats.org/officeDocument/2006/relationships/tags" Target="../tags/tag19.xml"/><Relationship Id="rId4" Type="http://schemas.openxmlformats.org/officeDocument/2006/relationships/tags" Target="../tags/tag13.xml"/><Relationship Id="rId9" Type="http://schemas.openxmlformats.org/officeDocument/2006/relationships/tags" Target="../tags/tag18.xml"/></Relationships>
</file>

<file path=ppt/slides/_rels/slide4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161.xml"/></Relationships>
</file>

<file path=ppt/slides/_rels/slide4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162.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64.xml"/><Relationship Id="rId1" Type="http://schemas.openxmlformats.org/officeDocument/2006/relationships/tags" Target="../tags/tag163.xml"/><Relationship Id="rId4" Type="http://schemas.openxmlformats.org/officeDocument/2006/relationships/image" Target="../media/image5.jpeg"/></Relationships>
</file>

<file path=ppt/slides/_rels/slide43.xml.rels><?xml version="1.0" encoding="UTF-8" standalone="yes"?>
<Relationships xmlns="http://schemas.openxmlformats.org/package/2006/relationships"><Relationship Id="rId3" Type="http://schemas.openxmlformats.org/officeDocument/2006/relationships/tags" Target="../tags/tag167.xml"/><Relationship Id="rId2" Type="http://schemas.openxmlformats.org/officeDocument/2006/relationships/tags" Target="../tags/tag166.xml"/><Relationship Id="rId1" Type="http://schemas.openxmlformats.org/officeDocument/2006/relationships/tags" Target="../tags/tag165.xml"/><Relationship Id="rId5" Type="http://schemas.openxmlformats.org/officeDocument/2006/relationships/image" Target="../media/image5.jpeg"/><Relationship Id="rId4"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168.xml"/></Relationships>
</file>

<file path=ppt/slides/_rels/slide4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169.xml"/></Relationships>
</file>

<file path=ppt/slides/_rels/slide4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170.xml"/></Relationships>
</file>

<file path=ppt/slides/_rels/slide4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171.xml"/></Relationships>
</file>

<file path=ppt/slides/_rels/slide4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172.xml"/><Relationship Id="rId4" Type="http://schemas.openxmlformats.org/officeDocument/2006/relationships/image" Target="../media/image7.png"/></Relationships>
</file>

<file path=ppt/slides/_rels/slide4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173.xml"/></Relationships>
</file>

<file path=ppt/slides/_rels/slide5.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image" Target="../media/image5.jpe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tags" Target="../tags/tag176.xml"/><Relationship Id="rId7" Type="http://schemas.openxmlformats.org/officeDocument/2006/relationships/image" Target="../media/image9.png"/><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image" Target="../media/image8.png"/><Relationship Id="rId5" Type="http://schemas.openxmlformats.org/officeDocument/2006/relationships/image" Target="../media/image5.jpeg"/><Relationship Id="rId4"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177.xml"/></Relationships>
</file>

<file path=ppt/slides/_rels/slide5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178.xml"/></Relationships>
</file>

<file path=ppt/slides/_rels/slide5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179.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81.xml"/><Relationship Id="rId1" Type="http://schemas.openxmlformats.org/officeDocument/2006/relationships/tags" Target="../tags/tag180.xml"/><Relationship Id="rId4" Type="http://schemas.openxmlformats.org/officeDocument/2006/relationships/image" Target="../media/image5.jpeg"/></Relationships>
</file>

<file path=ppt/slides/_rels/slide5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182.xml"/></Relationships>
</file>

<file path=ppt/slides/_rels/slide5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183.xml"/></Relationships>
</file>

<file path=ppt/slides/_rels/slide5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184.xml"/></Relationships>
</file>

<file path=ppt/slides/_rels/slide5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185.xml"/></Relationships>
</file>

<file path=ppt/slides/_rels/slide5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186.xml"/></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2.xml"/><Relationship Id="rId3" Type="http://schemas.openxmlformats.org/officeDocument/2006/relationships/tags" Target="../tags/tag25.xml"/><Relationship Id="rId7" Type="http://schemas.openxmlformats.org/officeDocument/2006/relationships/slideLayout" Target="../slideLayouts/slideLayout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9" Type="http://schemas.openxmlformats.org/officeDocument/2006/relationships/image" Target="../media/image5.jpeg"/></Relationships>
</file>

<file path=ppt/slides/_rels/slide6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187.xml"/></Relationships>
</file>

<file path=ppt/slides/_rels/slide6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188.xml"/></Relationships>
</file>

<file path=ppt/slides/_rels/slide6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189.xml"/></Relationships>
</file>

<file path=ppt/slides/_rels/slide6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190.xml"/></Relationships>
</file>

<file path=ppt/slides/_rels/slide6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191.xml"/></Relationships>
</file>

<file path=ppt/slides/_rels/slide6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192.xml"/></Relationships>
</file>

<file path=ppt/slides/_rels/slide6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193.xml"/></Relationships>
</file>

<file path=ppt/slides/_rels/slide6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194.xml"/></Relationships>
</file>

<file path=ppt/slides/_rels/slide6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195.xml"/></Relationships>
</file>

<file path=ppt/slides/_rels/slide7.xml.rels><?xml version="1.0" encoding="UTF-8" standalone="yes"?>
<Relationships xmlns="http://schemas.openxmlformats.org/package/2006/relationships"><Relationship Id="rId8" Type="http://schemas.openxmlformats.org/officeDocument/2006/relationships/hyperlink" Target="mailto:yikelande@163.com" TargetMode="External"/><Relationship Id="rId3" Type="http://schemas.openxmlformats.org/officeDocument/2006/relationships/tags" Target="../tags/tag31.xml"/><Relationship Id="rId7" Type="http://schemas.openxmlformats.org/officeDocument/2006/relationships/hyperlink" Target="mailto:cyxcdc@bjchy.gov.cn" TargetMode="External"/><Relationship Id="rId12" Type="http://schemas.openxmlformats.org/officeDocument/2006/relationships/hyperlink" Target="mailto:ldgzk508@126.com" TargetMode="Externa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hyperlink" Target="mailto:bjxcxd123@163.com" TargetMode="External"/><Relationship Id="rId11" Type="http://schemas.openxmlformats.org/officeDocument/2006/relationships/hyperlink" Target="mailto:3193521046@qq.com" TargetMode="External"/><Relationship Id="rId5" Type="http://schemas.openxmlformats.org/officeDocument/2006/relationships/image" Target="../media/image5.jpeg"/><Relationship Id="rId10" Type="http://schemas.openxmlformats.org/officeDocument/2006/relationships/hyperlink" Target="mailto:sjsldgxk@163.com" TargetMode="External"/><Relationship Id="rId4" Type="http://schemas.openxmlformats.org/officeDocument/2006/relationships/slideLayout" Target="../slideLayouts/slideLayout1.xml"/><Relationship Id="rId9" Type="http://schemas.openxmlformats.org/officeDocument/2006/relationships/hyperlink" Target="mailto:104736304@qq.com" TargetMode="External"/></Relationships>
</file>

<file path=ppt/slides/_rels/slide7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196.xml"/></Relationships>
</file>

<file path=ppt/slides/_rels/slide7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197.xml"/></Relationships>
</file>

<file path=ppt/slides/_rels/slide7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198.xml"/></Relationships>
</file>

<file path=ppt/slides/_rels/slide7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199.xml"/></Relationships>
</file>

<file path=ppt/slides/_rels/slide7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200.xml"/></Relationships>
</file>

<file path=ppt/slides/_rels/slide7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201.xml"/></Relationships>
</file>

<file path=ppt/slides/_rels/slide7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202.xml"/></Relationships>
</file>

<file path=ppt/slides/_rels/slide7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203.xml"/></Relationships>
</file>

<file path=ppt/slides/_rels/slide7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204.xml"/></Relationships>
</file>

<file path=ppt/slides/_rels/slide7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205.xml"/></Relationships>
</file>

<file path=ppt/slides/_rels/slide8.xml.rels><?xml version="1.0" encoding="UTF-8" standalone="yes"?>
<Relationships xmlns="http://schemas.openxmlformats.org/package/2006/relationships"><Relationship Id="rId8" Type="http://schemas.openxmlformats.org/officeDocument/2006/relationships/hyperlink" Target="mailto:LAODGXK2@BJCHP.GOV.CN" TargetMode="External"/><Relationship Id="rId13" Type="http://schemas.openxmlformats.org/officeDocument/2006/relationships/hyperlink" Target="mailto:yqxzsp@yeah.net" TargetMode="External"/><Relationship Id="rId3" Type="http://schemas.openxmlformats.org/officeDocument/2006/relationships/tags" Target="../tags/tag34.xml"/><Relationship Id="rId7" Type="http://schemas.openxmlformats.org/officeDocument/2006/relationships/hyperlink" Target="mailto:shyxc111@163.com" TargetMode="External"/><Relationship Id="rId12" Type="http://schemas.openxmlformats.org/officeDocument/2006/relationships/hyperlink" Target="mailto:myxinchou@163.com" TargetMode="Externa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hyperlink" Target="mailto:hesaiying@bjtzh.gov.cn" TargetMode="External"/><Relationship Id="rId11" Type="http://schemas.openxmlformats.org/officeDocument/2006/relationships/hyperlink" Target="mailto:rbjfzb@bjhr.gov.cn" TargetMode="External"/><Relationship Id="rId5" Type="http://schemas.openxmlformats.org/officeDocument/2006/relationships/image" Target="../media/image5.jpeg"/><Relationship Id="rId10" Type="http://schemas.openxmlformats.org/officeDocument/2006/relationships/hyperlink" Target="mailto:pgqxcdc@163.com" TargetMode="External"/><Relationship Id="rId4" Type="http://schemas.openxmlformats.org/officeDocument/2006/relationships/slideLayout" Target="../slideLayouts/slideLayout1.xml"/><Relationship Id="rId9" Type="http://schemas.openxmlformats.org/officeDocument/2006/relationships/hyperlink" Target="mailto:dxrbjldgxk@bjdx.gov.cn" TargetMode="External"/><Relationship Id="rId14" Type="http://schemas.openxmlformats.org/officeDocument/2006/relationships/hyperlink" Target="mailto:bdalaodongguanxi@163.com" TargetMode="External"/></Relationships>
</file>

<file path=ppt/slides/_rels/slide8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206.xml"/></Relationships>
</file>

<file path=ppt/slides/_rels/slide8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207.xml"/></Relationships>
</file>

<file path=ppt/slides/_rels/slide82.xml.rels><?xml version="1.0" encoding="UTF-8" standalone="yes"?>
<Relationships xmlns="http://schemas.openxmlformats.org/package/2006/relationships"><Relationship Id="rId8" Type="http://schemas.openxmlformats.org/officeDocument/2006/relationships/tags" Target="../tags/tag215.xml"/><Relationship Id="rId3" Type="http://schemas.openxmlformats.org/officeDocument/2006/relationships/tags" Target="../tags/tag210.xml"/><Relationship Id="rId7" Type="http://schemas.openxmlformats.org/officeDocument/2006/relationships/tags" Target="../tags/tag214.xml"/><Relationship Id="rId12" Type="http://schemas.openxmlformats.org/officeDocument/2006/relationships/image" Target="../media/image5.jpeg"/><Relationship Id="rId2" Type="http://schemas.openxmlformats.org/officeDocument/2006/relationships/tags" Target="../tags/tag209.xml"/><Relationship Id="rId1" Type="http://schemas.openxmlformats.org/officeDocument/2006/relationships/tags" Target="../tags/tag208.xml"/><Relationship Id="rId6" Type="http://schemas.openxmlformats.org/officeDocument/2006/relationships/tags" Target="../tags/tag213.xml"/><Relationship Id="rId11" Type="http://schemas.openxmlformats.org/officeDocument/2006/relationships/slideLayout" Target="../slideLayouts/slideLayout1.xml"/><Relationship Id="rId5" Type="http://schemas.openxmlformats.org/officeDocument/2006/relationships/tags" Target="../tags/tag212.xml"/><Relationship Id="rId10" Type="http://schemas.openxmlformats.org/officeDocument/2006/relationships/tags" Target="../tags/tag217.xml"/><Relationship Id="rId4" Type="http://schemas.openxmlformats.org/officeDocument/2006/relationships/tags" Target="../tags/tag211.xml"/><Relationship Id="rId9" Type="http://schemas.openxmlformats.org/officeDocument/2006/relationships/tags" Target="../tags/tag216.xml"/></Relationships>
</file>

<file path=ppt/slides/_rels/slide8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19.xml"/><Relationship Id="rId1" Type="http://schemas.openxmlformats.org/officeDocument/2006/relationships/tags" Target="../tags/tag218.xml"/><Relationship Id="rId4" Type="http://schemas.openxmlformats.org/officeDocument/2006/relationships/image" Target="../media/image5.jpeg"/></Relationships>
</file>

<file path=ppt/slides/_rels/slide8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21.xml"/><Relationship Id="rId1" Type="http://schemas.openxmlformats.org/officeDocument/2006/relationships/tags" Target="../tags/tag220.xml"/><Relationship Id="rId5" Type="http://schemas.openxmlformats.org/officeDocument/2006/relationships/image" Target="../media/image10.png"/><Relationship Id="rId4" Type="http://schemas.openxmlformats.org/officeDocument/2006/relationships/image" Target="../media/image5.jpeg"/></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23.xml"/><Relationship Id="rId1" Type="http://schemas.openxmlformats.org/officeDocument/2006/relationships/tags" Target="../tags/tag222.xml"/><Relationship Id="rId5" Type="http://schemas.openxmlformats.org/officeDocument/2006/relationships/image" Target="../media/image11.png"/><Relationship Id="rId4" Type="http://schemas.openxmlformats.org/officeDocument/2006/relationships/image" Target="../media/image5.jpeg"/></Relationships>
</file>

<file path=ppt/slides/_rels/slide8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25.xml"/><Relationship Id="rId1" Type="http://schemas.openxmlformats.org/officeDocument/2006/relationships/tags" Target="../tags/tag224.xml"/><Relationship Id="rId5" Type="http://schemas.openxmlformats.org/officeDocument/2006/relationships/image" Target="../media/image12.png"/><Relationship Id="rId4" Type="http://schemas.openxmlformats.org/officeDocument/2006/relationships/image" Target="../media/image5.jpeg"/></Relationships>
</file>

<file path=ppt/slides/_rels/slide87.xml.rels><?xml version="1.0" encoding="UTF-8" standalone="yes"?>
<Relationships xmlns="http://schemas.openxmlformats.org/package/2006/relationships"><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tags" Target="../tags/tag226.xml"/><Relationship Id="rId6" Type="http://schemas.openxmlformats.org/officeDocument/2006/relationships/image" Target="../media/image13.png"/><Relationship Id="rId5" Type="http://schemas.openxmlformats.org/officeDocument/2006/relationships/image" Target="../media/image5.jpeg"/><Relationship Id="rId4"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229.xml"/></Relationships>
</file>

<file path=ppt/slides/_rels/slide8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31.xml"/><Relationship Id="rId1" Type="http://schemas.openxmlformats.org/officeDocument/2006/relationships/tags" Target="../tags/tag230.xml"/><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image" Target="../media/image5.jpeg"/><Relationship Id="rId5" Type="http://schemas.openxmlformats.org/officeDocument/2006/relationships/notesSlide" Target="../notesSlides/notesSlide3.xml"/><Relationship Id="rId4"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33.xml"/><Relationship Id="rId1" Type="http://schemas.openxmlformats.org/officeDocument/2006/relationships/tags" Target="../tags/tag232.xml"/><Relationship Id="rId4" Type="http://schemas.openxmlformats.org/officeDocument/2006/relationships/image" Target="../media/image5.jpeg"/></Relationships>
</file>

<file path=ppt/slides/_rels/slide9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35.xml"/><Relationship Id="rId1" Type="http://schemas.openxmlformats.org/officeDocument/2006/relationships/tags" Target="../tags/tag234.xml"/><Relationship Id="rId4" Type="http://schemas.openxmlformats.org/officeDocument/2006/relationships/image" Target="../media/image5.jpeg"/></Relationships>
</file>

<file path=ppt/slides/_rels/slide9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37.xml"/><Relationship Id="rId1" Type="http://schemas.openxmlformats.org/officeDocument/2006/relationships/tags" Target="../tags/tag236.xml"/><Relationship Id="rId4" Type="http://schemas.openxmlformats.org/officeDocument/2006/relationships/image" Target="../media/image5.jpeg"/></Relationships>
</file>

<file path=ppt/slides/_rels/slide9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39.xml"/><Relationship Id="rId1" Type="http://schemas.openxmlformats.org/officeDocument/2006/relationships/tags" Target="../tags/tag238.xml"/><Relationship Id="rId4" Type="http://schemas.openxmlformats.org/officeDocument/2006/relationships/image" Target="../media/image5.jpeg"/></Relationships>
</file>

<file path=ppt/slides/_rels/slide9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tags" Target="../tags/tag240.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tags" Target="../tags/tag241.xml"/><Relationship Id="rId4" Type="http://schemas.openxmlformats.org/officeDocument/2006/relationships/image" Target="../media/image5.jpeg"/></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tags" Target="../tags/tag242.xml"/><Relationship Id="rId4" Type="http://schemas.openxmlformats.org/officeDocument/2006/relationships/image" Target="../media/image5.jpeg"/></Relationships>
</file>

<file path=ppt/slides/_rels/slide9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44.xml"/><Relationship Id="rId1" Type="http://schemas.openxmlformats.org/officeDocument/2006/relationships/tags" Target="../tags/tag243.xml"/><Relationship Id="rId4" Type="http://schemas.openxmlformats.org/officeDocument/2006/relationships/image" Target="../media/image5.jpeg"/></Relationships>
</file>

<file path=ppt/slides/_rels/slide9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46.xml"/><Relationship Id="rId1" Type="http://schemas.openxmlformats.org/officeDocument/2006/relationships/tags" Target="../tags/tag245.xml"/><Relationship Id="rId4" Type="http://schemas.openxmlformats.org/officeDocument/2006/relationships/image" Target="../media/image5.jpeg"/></Relationships>
</file>

<file path=ppt/slides/_rels/slide9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48.xml"/><Relationship Id="rId1" Type="http://schemas.openxmlformats.org/officeDocument/2006/relationships/tags" Target="../tags/tag247.xml"/><Relationship Id="rId4"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1" name="文本框 10"/>
          <p:cNvSpPr txBox="1"/>
          <p:nvPr/>
        </p:nvSpPr>
        <p:spPr>
          <a:xfrm>
            <a:off x="1202055" y="1119331"/>
            <a:ext cx="10047605" cy="2436495"/>
          </a:xfrm>
          <a:prstGeom prst="rect">
            <a:avLst/>
          </a:prstGeom>
          <a:noFill/>
          <a:effectLst/>
        </p:spPr>
        <p:txBody>
          <a:bodyPr wrap="square" rtlCol="0">
            <a:noAutofit/>
          </a:bodyPr>
          <a:lstStyle/>
          <a:p>
            <a:pPr algn="ctr"/>
            <a:r>
              <a:rPr lang="zh-CN" altLang="en-US" sz="6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北京市企业薪酬调查</a:t>
            </a:r>
          </a:p>
          <a:p>
            <a:pPr algn="ctr"/>
            <a:r>
              <a:rPr lang="zh-CN" altLang="en-US" sz="6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sym typeface="+mn-ea"/>
              </a:rPr>
              <a:t>主要指标解释及填报要求</a:t>
            </a:r>
            <a:endParaRPr lang="zh-CN" altLang="en-US" sz="6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endParaRPr>
          </a:p>
        </p:txBody>
      </p:sp>
      <p:sp>
        <p:nvSpPr>
          <p:cNvPr id="12" name="文本框 11"/>
          <p:cNvSpPr txBox="1"/>
          <p:nvPr/>
        </p:nvSpPr>
        <p:spPr>
          <a:xfrm>
            <a:off x="4027977" y="3713261"/>
            <a:ext cx="4136046" cy="645160"/>
          </a:xfrm>
          <a:prstGeom prst="rect">
            <a:avLst/>
          </a:prstGeom>
          <a:noFill/>
          <a:effectLst/>
        </p:spPr>
        <p:txBody>
          <a:bodyPr wrap="square" rtlCol="0">
            <a:spAutoFit/>
          </a:bodyPr>
          <a:lstStyle/>
          <a:p>
            <a:pPr algn="ctr"/>
            <a:r>
              <a:rPr lang="en-US" altLang="zh-CN" sz="3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2025</a:t>
            </a:r>
            <a:r>
              <a:rPr lang="zh-CN" altLang="en-US" sz="3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a:t>
            </a:r>
            <a:r>
              <a:rPr lang="en-US" altLang="zh-CN" sz="3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2024</a:t>
            </a:r>
            <a:r>
              <a:rPr lang="zh-CN" altLang="en-US" sz="3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年度）</a:t>
            </a:r>
          </a:p>
        </p:txBody>
      </p:sp>
      <p:grpSp>
        <p:nvGrpSpPr>
          <p:cNvPr id="2" name="组合 1"/>
          <p:cNvGrpSpPr/>
          <p:nvPr/>
        </p:nvGrpSpPr>
        <p:grpSpPr>
          <a:xfrm>
            <a:off x="3566478" y="5444890"/>
            <a:ext cx="5059045" cy="902335"/>
            <a:chOff x="3566477" y="5608085"/>
            <a:chExt cx="5059045" cy="902335"/>
          </a:xfrm>
        </p:grpSpPr>
        <p:sp>
          <p:nvSpPr>
            <p:cNvPr id="14" name="矩形: 圆角 13"/>
            <p:cNvSpPr/>
            <p:nvPr/>
          </p:nvSpPr>
          <p:spPr>
            <a:xfrm>
              <a:off x="3566477" y="5608085"/>
              <a:ext cx="5059045" cy="785495"/>
            </a:xfrm>
            <a:prstGeom prst="roundRect">
              <a:avLst>
                <a:gd name="adj" fmla="val 50000"/>
              </a:avLst>
            </a:prstGeom>
            <a:gradFill>
              <a:gsLst>
                <a:gs pos="0">
                  <a:srgbClr val="2A448C"/>
                </a:gs>
                <a:gs pos="100000">
                  <a:srgbClr val="112368"/>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4174172" y="5608085"/>
              <a:ext cx="3843020" cy="902335"/>
            </a:xfrm>
            <a:prstGeom prst="rect">
              <a:avLst/>
            </a:prstGeom>
            <a:noFill/>
          </p:spPr>
          <p:txBody>
            <a:bodyPr wrap="square" rtlCol="0">
              <a:noAutofit/>
            </a:bodyPr>
            <a:lstStyle/>
            <a:p>
              <a:pPr algn="ctr"/>
              <a:r>
                <a:rPr lang="zh-CN" altLang="en-US" sz="2200" b="1" kern="0" noProof="0" dirty="0">
                  <a:ln>
                    <a:noFill/>
                  </a:ln>
                  <a:solidFill>
                    <a:schemeClr val="bg1"/>
                  </a:solidFill>
                  <a:effectLst>
                    <a:outerShdw blurRad="38100" dist="38100" dir="2700000" algn="tl">
                      <a:srgbClr val="000000"/>
                    </a:outerShdw>
                  </a:effectLst>
                  <a:uLnTx/>
                  <a:uFillTx/>
                  <a:latin typeface="楷体_GB2312" panose="02010609030101010101" pitchFamily="49" charset="-122"/>
                  <a:ea typeface="楷体_GB2312" panose="02010609030101010101" pitchFamily="49" charset="-122"/>
                  <a:sym typeface="+mn-ea"/>
                </a:rPr>
                <a:t>北京市人力资源和社会保障局</a:t>
              </a:r>
            </a:p>
            <a:p>
              <a:pPr algn="ctr"/>
              <a:r>
                <a:rPr lang="en-US" altLang="zh-CN" sz="2200" b="1" kern="0" dirty="0">
                  <a:solidFill>
                    <a:schemeClr val="bg1"/>
                  </a:solidFill>
                  <a:effectLst>
                    <a:outerShdw blurRad="38100" dist="38100" dir="2700000" algn="tl">
                      <a:srgbClr val="000000"/>
                    </a:outerShdw>
                  </a:effectLst>
                  <a:latin typeface="楷体_GB2312" panose="02010609030101010101" pitchFamily="49" charset="-122"/>
                  <a:ea typeface="楷体_GB2312" panose="02010609030101010101" pitchFamily="49" charset="-122"/>
                  <a:sym typeface="+mn-lt"/>
                </a:rPr>
                <a:t>2025</a:t>
              </a:r>
              <a:r>
                <a:rPr lang="zh-CN" altLang="en-US" sz="2200" b="1" kern="0" dirty="0">
                  <a:solidFill>
                    <a:schemeClr val="bg1"/>
                  </a:solidFill>
                  <a:effectLst>
                    <a:outerShdw blurRad="38100" dist="38100" dir="2700000" algn="tl">
                      <a:srgbClr val="000000"/>
                    </a:outerShdw>
                  </a:effectLst>
                  <a:latin typeface="楷体_GB2312" panose="02010609030101010101" pitchFamily="49" charset="-122"/>
                  <a:ea typeface="楷体_GB2312" panose="02010609030101010101" pitchFamily="49" charset="-122"/>
                  <a:sym typeface="+mn-lt"/>
                </a:rPr>
                <a:t>年</a:t>
              </a:r>
              <a:r>
                <a:rPr lang="en-US" altLang="zh-CN" sz="2200" b="1" kern="0" dirty="0">
                  <a:solidFill>
                    <a:schemeClr val="bg1"/>
                  </a:solidFill>
                  <a:effectLst>
                    <a:outerShdw blurRad="38100" dist="38100" dir="2700000" algn="tl">
                      <a:srgbClr val="000000"/>
                    </a:outerShdw>
                  </a:effectLst>
                  <a:latin typeface="楷体_GB2312" panose="02010609030101010101" pitchFamily="49" charset="-122"/>
                  <a:ea typeface="楷体_GB2312" panose="02010609030101010101" pitchFamily="49" charset="-122"/>
                  <a:sym typeface="+mn-lt"/>
                </a:rPr>
                <a:t>2</a:t>
              </a:r>
              <a:r>
                <a:rPr lang="zh-CN" altLang="en-US" sz="2200" b="1" kern="0" dirty="0">
                  <a:solidFill>
                    <a:schemeClr val="bg1"/>
                  </a:solidFill>
                  <a:effectLst>
                    <a:outerShdw blurRad="38100" dist="38100" dir="2700000" algn="tl">
                      <a:srgbClr val="000000"/>
                    </a:outerShdw>
                  </a:effectLst>
                  <a:latin typeface="楷体_GB2312" panose="02010609030101010101" pitchFamily="49" charset="-122"/>
                  <a:ea typeface="楷体_GB2312" panose="02010609030101010101" pitchFamily="49" charset="-122"/>
                  <a:sym typeface="+mn-lt"/>
                </a:rPr>
                <a:t>月</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1" name="文本框 10"/>
          <p:cNvSpPr txBox="1"/>
          <p:nvPr/>
        </p:nvSpPr>
        <p:spPr>
          <a:xfrm>
            <a:off x="1072515" y="2210261"/>
            <a:ext cx="10047605" cy="2436495"/>
          </a:xfrm>
          <a:prstGeom prst="rect">
            <a:avLst/>
          </a:prstGeom>
          <a:noFill/>
          <a:effectLst/>
        </p:spPr>
        <p:txBody>
          <a:bodyPr wrap="square" rtlCol="0">
            <a:noAutofit/>
          </a:bodyPr>
          <a:lstStyle/>
          <a:p>
            <a:pPr algn="ctr"/>
            <a:r>
              <a:rPr lang="en-US" altLang="zh-CN" sz="6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2024</a:t>
            </a:r>
            <a:r>
              <a:rPr lang="zh-CN" altLang="en-US" sz="6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年度人社部要求</a:t>
            </a:r>
          </a:p>
          <a:p>
            <a:pPr algn="ctr"/>
            <a:r>
              <a:rPr lang="zh-CN" altLang="en-US" sz="6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主要指标更新情况</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393065" y="653415"/>
            <a:ext cx="10793730" cy="5563235"/>
          </a:xfrm>
          <a:prstGeom prst="rect">
            <a:avLst/>
          </a:prstGeom>
          <a:noFill/>
          <a:ln w="9525">
            <a:noFill/>
          </a:ln>
        </p:spPr>
        <p:txBody>
          <a:bodyPr wrap="square" anchor="t" anchorCtr="0">
            <a:noAutofit/>
          </a:bodyPr>
          <a:lstStyle/>
          <a:p>
            <a:pPr marR="0" lvl="0" indent="609600" algn="l" defTabSz="914400" rtl="0" fontAlgn="base">
              <a:lnSpc>
                <a:spcPct val="10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15</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.劳动合同类型</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marR="0" lvl="0" indent="0" algn="l" defTabSz="914400" rtl="0" fontAlgn="base">
              <a:lnSpc>
                <a:spcPct val="130000"/>
              </a:lnSpc>
              <a:spcBef>
                <a:spcPts val="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指劳动者与企业签署的劳动合同的类型。请根据实际情况按照代码表填写。</a:t>
            </a:r>
          </a:p>
          <a:p>
            <a:pPr marR="0" lvl="0" indent="609600" algn="l" defTabSz="914400" rtl="0" fontAlgn="base">
              <a:lnSpc>
                <a:spcPct val="13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R="0" lvl="0" indent="609600" algn="l" defTabSz="914400" rtl="0" fontAlgn="base">
              <a:lnSpc>
                <a:spcPct val="13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R="0" lvl="0" indent="609600" algn="l" defTabSz="914400" rtl="0" fontAlgn="base">
              <a:lnSpc>
                <a:spcPct val="13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R="0" lvl="0" indent="609600" algn="l" defTabSz="914400" rtl="0" fontAlgn="base">
              <a:lnSpc>
                <a:spcPct val="130000"/>
              </a:lnSpc>
              <a:spcBef>
                <a:spcPts val="240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（1）劳动合同起时间</a:t>
            </a:r>
          </a:p>
          <a:p>
            <a:pPr marR="0" lvl="0" indent="609600" algn="l" defTabSz="914400" rtl="0" fontAlgn="base">
              <a:lnSpc>
                <a:spcPct val="13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当劳动合同类型为“固定期限”或“无固定期限”时，</a:t>
            </a:r>
          </a:p>
          <a:p>
            <a:pPr marR="0" lvl="0" indent="609600" algn="l" defTabSz="914400" rtl="0" fontAlgn="base">
              <a:lnSpc>
                <a:spcPct val="13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应填写劳动合同的起始时间。格式：2023-1-1或2023-01-01（文本格式）</a:t>
            </a:r>
          </a:p>
          <a:p>
            <a:pPr marR="0" lvl="0" indent="609600" algn="l" defTabSz="914400" rtl="0" fontAlgn="base">
              <a:lnSpc>
                <a:spcPct val="13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（2）劳动合同止时间</a:t>
            </a:r>
          </a:p>
          <a:p>
            <a:pPr marR="0" lvl="0" indent="609600" algn="l" defTabSz="914400" rtl="0" fontAlgn="base">
              <a:lnSpc>
                <a:spcPct val="13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kumimoji="0" lang="zh-CN" altLang="en-US" sz="2400" b="1" i="0" u="none" strike="noStrike" kern="0" cap="none" spc="0" normalizeH="0" baseline="0" dirty="0">
                <a:solidFill>
                  <a:srgbClr val="3657B4"/>
                </a:solidFill>
                <a:latin typeface="+mn-ea"/>
                <a:cs typeface="+mn-ea"/>
                <a:sym typeface="+mn-ea"/>
              </a:rPr>
              <a:t>当劳动合同类型为“固定期限”时，应填写劳动合同的结束时间。</a:t>
            </a:r>
          </a:p>
          <a:p>
            <a:pPr marR="0" lvl="0" indent="609600" algn="l" defTabSz="914400" rtl="0" fontAlgn="base">
              <a:lnSpc>
                <a:spcPct val="13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kumimoji="0" lang="zh-CN" altLang="en-US" sz="2400" b="1" i="0" u="none" strike="noStrike" kern="0" cap="none" spc="0" normalizeH="0" baseline="0" dirty="0">
                <a:solidFill>
                  <a:srgbClr val="3657B4"/>
                </a:solidFill>
                <a:latin typeface="+mn-ea"/>
                <a:cs typeface="+mn-ea"/>
                <a:sym typeface="+mn-ea"/>
              </a:rPr>
              <a:t>格式：2020-1-1或2020-01-01</a:t>
            </a:r>
            <a:r>
              <a:rPr lang="zh-CN" altLang="en-US" sz="2400" b="1" kern="0" dirty="0">
                <a:solidFill>
                  <a:srgbClr val="3657B4"/>
                </a:solidFill>
                <a:latin typeface="+mn-ea"/>
                <a:cs typeface="+mn-ea"/>
                <a:sym typeface="+mn-ea"/>
              </a:rPr>
              <a:t>（文本格式）</a:t>
            </a:r>
            <a:r>
              <a:rPr lang="en-US" altLang="zh-CN" sz="2400" b="1" kern="0" dirty="0">
                <a:solidFill>
                  <a:srgbClr val="3657B4"/>
                </a:solidFill>
                <a:latin typeface="+mn-ea"/>
                <a:cs typeface="+mn-ea"/>
                <a:sym typeface="+mn-ea"/>
              </a:rPr>
              <a:t> </a:t>
            </a:r>
            <a:endParaRPr kumimoji="0" lang="en-US" altLang="zh-CN" sz="2400" b="1" i="0" u="none" strike="noStrike" kern="0" cap="none" spc="0" normalizeH="0" baseline="0" dirty="0">
              <a:solidFill>
                <a:srgbClr val="3657B4"/>
              </a:solidFill>
              <a:latin typeface="+mn-ea"/>
              <a:cs typeface="+mn-ea"/>
              <a:sym typeface="+mn-ea"/>
            </a:endParaRPr>
          </a:p>
        </p:txBody>
      </p:sp>
      <p:graphicFrame>
        <p:nvGraphicFramePr>
          <p:cNvPr id="4" name="表格 3"/>
          <p:cNvGraphicFramePr>
            <a:graphicFrameLocks noGrp="1"/>
          </p:cNvGraphicFramePr>
          <p:nvPr>
            <p:custDataLst>
              <p:tags r:id="rId2"/>
            </p:custDataLst>
          </p:nvPr>
        </p:nvGraphicFramePr>
        <p:xfrm>
          <a:off x="1332865" y="1640840"/>
          <a:ext cx="8326755" cy="1442085"/>
        </p:xfrm>
        <a:graphic>
          <a:graphicData uri="http://schemas.openxmlformats.org/drawingml/2006/table">
            <a:tbl>
              <a:tblPr/>
              <a:tblGrid>
                <a:gridCol w="649605">
                  <a:extLst>
                    <a:ext uri="{9D8B030D-6E8A-4147-A177-3AD203B41FA5}">
                      <a16:colId xmlns:a16="http://schemas.microsoft.com/office/drawing/2014/main" val="20000"/>
                    </a:ext>
                  </a:extLst>
                </a:gridCol>
                <a:gridCol w="1966595">
                  <a:extLst>
                    <a:ext uri="{9D8B030D-6E8A-4147-A177-3AD203B41FA5}">
                      <a16:colId xmlns:a16="http://schemas.microsoft.com/office/drawing/2014/main" val="20001"/>
                    </a:ext>
                  </a:extLst>
                </a:gridCol>
                <a:gridCol w="5710555">
                  <a:extLst>
                    <a:ext uri="{9D8B030D-6E8A-4147-A177-3AD203B41FA5}">
                      <a16:colId xmlns:a16="http://schemas.microsoft.com/office/drawing/2014/main" val="20002"/>
                    </a:ext>
                  </a:extLst>
                </a:gridCol>
              </a:tblGrid>
              <a:tr h="257175">
                <a:tc>
                  <a:txBody>
                    <a:bodyPr/>
                    <a:lstStyle>
                      <a:lvl1pPr marL="144780">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fontAlgn="base">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代　码</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53975"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29448B"/>
                    </a:solidFill>
                  </a:tcPr>
                </a:tc>
                <a:tc>
                  <a:txBody>
                    <a:bodyPr/>
                    <a:lstStyle>
                      <a:lvl1pPr marL="244475">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244475" marR="0" lvl="0" indent="0" algn="just"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名　　称</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53975"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29448B"/>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说　　明</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53975"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29448B"/>
                    </a:solidFill>
                  </a:tcPr>
                </a:tc>
                <a:extLst>
                  <a:ext uri="{0D108BD9-81ED-4DB2-BD59-A6C34878D82A}">
                    <a16:rowId xmlns:a16="http://schemas.microsoft.com/office/drawing/2014/main" val="10000"/>
                  </a:ext>
                </a:extLst>
              </a:tr>
              <a:tr h="395605">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ctr"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1</a:t>
                      </a:r>
                    </a:p>
                  </a:txBody>
                  <a:tcPr marL="53975"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marL="244475">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固定期限</a:t>
                      </a:r>
                    </a:p>
                  </a:txBody>
                  <a:tcPr marL="53975"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是指用人单位与劳动者约定合同终止时间的劳动合同。</a:t>
                      </a:r>
                    </a:p>
                  </a:txBody>
                  <a:tcPr marL="53975"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1"/>
                  </a:ext>
                </a:extLst>
              </a:tr>
              <a:tr h="394335">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ctr"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2</a:t>
                      </a:r>
                    </a:p>
                  </a:txBody>
                  <a:tcPr marL="53975"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lvl1pPr marL="171450">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无固定期限</a:t>
                      </a:r>
                    </a:p>
                  </a:txBody>
                  <a:tcPr marL="53975"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是指用人单位与劳动者约定无确定终止时间的劳动合同。</a:t>
                      </a:r>
                    </a:p>
                  </a:txBody>
                  <a:tcPr marL="53975"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10002"/>
                  </a:ext>
                </a:extLst>
              </a:tr>
              <a:tr h="39497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ctr"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3</a:t>
                      </a:r>
                    </a:p>
                  </a:txBody>
                  <a:tcPr marL="53975"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以完成一定任务为期限</a:t>
                      </a:r>
                    </a:p>
                  </a:txBody>
                  <a:tcPr marL="53975"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是指用人单位与劳动者约定以某项工作完成作为合同期限的劳动合同。</a:t>
                      </a:r>
                    </a:p>
                  </a:txBody>
                  <a:tcPr marL="53975"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925830" y="898525"/>
            <a:ext cx="10504805" cy="983615"/>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16</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.是否解除劳动合同</a:t>
            </a: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dirty="0">
                <a:solidFill>
                  <a:srgbClr val="3657B4"/>
                </a:solidFill>
                <a:latin typeface="+mn-ea"/>
                <a:cs typeface="+mn-ea"/>
                <a:sym typeface="+mn-ea"/>
              </a:rPr>
              <a:t>在调查填报期间劳动者是否与本单位解除劳动合同，请按照下表代码表填写。</a:t>
            </a:r>
            <a:endParaRPr kumimoji="0" lang="zh-CN" altLang="en-US" sz="2400" b="1" i="0" u="none" strike="noStrike" kern="0" cap="none" spc="0" normalizeH="0" baseline="0" dirty="0">
              <a:solidFill>
                <a:srgbClr val="3657B4"/>
              </a:solidFill>
              <a:latin typeface="+mn-ea"/>
              <a:cs typeface="+mn-ea"/>
              <a:sym typeface="+mn-ea"/>
            </a:endParaRPr>
          </a:p>
        </p:txBody>
      </p:sp>
      <p:sp>
        <p:nvSpPr>
          <p:cNvPr id="6" name="Text Box 15"/>
          <p:cNvSpPr txBox="1"/>
          <p:nvPr>
            <p:custDataLst>
              <p:tags r:id="rId2"/>
            </p:custDataLst>
          </p:nvPr>
        </p:nvSpPr>
        <p:spPr>
          <a:xfrm>
            <a:off x="925830" y="3043555"/>
            <a:ext cx="9754235" cy="2521585"/>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a:t>
            </a:r>
            <a:r>
              <a:rPr 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kumimoji="0" lang="zh-CN" altLang="en-US"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sym typeface="+mn-ea"/>
              </a:rPr>
              <a:t>解除劳动合同时间</a:t>
            </a: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zh-CN" altLang="en-US" sz="2400" b="1" i="0" u="none" strike="noStrike" kern="0" cap="none" spc="0" normalizeH="0" baseline="0" dirty="0">
                <a:solidFill>
                  <a:srgbClr val="3657B4"/>
                </a:solidFill>
                <a:latin typeface="+mn-ea"/>
                <a:cs typeface="+mn-ea"/>
                <a:sym typeface="+mn-ea"/>
              </a:rPr>
              <a:t>当是否解除劳动合同为“是”时，应填写解除劳动合同时间。</a:t>
            </a: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zh-CN" altLang="en-US" sz="2400" b="1" i="0" u="none" strike="noStrike" kern="0" cap="none" spc="0" normalizeH="0" baseline="0" dirty="0">
                <a:solidFill>
                  <a:srgbClr val="3657B4"/>
                </a:solidFill>
                <a:latin typeface="+mn-ea"/>
                <a:cs typeface="+mn-ea"/>
                <a:sym typeface="+mn-ea"/>
              </a:rPr>
              <a:t>格式：2020-3-1或2020-03-01</a:t>
            </a: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a:t>
            </a:r>
            <a:r>
              <a:rPr 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经济补偿金</a:t>
            </a:r>
            <a:endParaRPr kumimoji="0" lang="zh-CN" altLang="en-US"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sym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dirty="0">
                <a:solidFill>
                  <a:srgbClr val="3657B4"/>
                </a:solidFill>
                <a:latin typeface="+mn-ea"/>
                <a:cs typeface="+mn-ea"/>
                <a:sym typeface="+mn-ea"/>
              </a:rPr>
              <a:t>当是否解除劳动合同为“是”时，应填写经济补偿金金额。单位：元。</a:t>
            </a:r>
            <a:endParaRPr kumimoji="0" lang="zh-CN" altLang="en-US" sz="2000" b="1" i="0" u="none" strike="noStrike" kern="0" cap="none" spc="0" normalizeH="0" baseline="0" noProof="0" dirty="0">
              <a:ln>
                <a:noFill/>
              </a:ln>
              <a:solidFill>
                <a:srgbClr val="FFA117"/>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ea"/>
              <a:sym typeface="+mn-ea"/>
            </a:endParaRPr>
          </a:p>
        </p:txBody>
      </p:sp>
      <p:graphicFrame>
        <p:nvGraphicFramePr>
          <p:cNvPr id="13" name="表格 12"/>
          <p:cNvGraphicFramePr>
            <a:graphicFrameLocks noGrp="1"/>
          </p:cNvGraphicFramePr>
          <p:nvPr>
            <p:custDataLst>
              <p:tags r:id="rId3"/>
            </p:custDataLst>
          </p:nvPr>
        </p:nvGraphicFramePr>
        <p:xfrm>
          <a:off x="1129030" y="1829435"/>
          <a:ext cx="2839085" cy="1015365"/>
        </p:xfrm>
        <a:graphic>
          <a:graphicData uri="http://schemas.openxmlformats.org/drawingml/2006/table">
            <a:tbl>
              <a:tblPr/>
              <a:tblGrid>
                <a:gridCol w="1193800">
                  <a:extLst>
                    <a:ext uri="{9D8B030D-6E8A-4147-A177-3AD203B41FA5}">
                      <a16:colId xmlns:a16="http://schemas.microsoft.com/office/drawing/2014/main" val="20000"/>
                    </a:ext>
                  </a:extLst>
                </a:gridCol>
                <a:gridCol w="1645285">
                  <a:extLst>
                    <a:ext uri="{9D8B030D-6E8A-4147-A177-3AD203B41FA5}">
                      <a16:colId xmlns:a16="http://schemas.microsoft.com/office/drawing/2014/main" val="20001"/>
                    </a:ext>
                  </a:extLst>
                </a:gridCol>
              </a:tblGrid>
              <a:tr h="338455">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代　　码</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29448B"/>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R="0" lvl="0" indent="0" algn="ctr" defTabSz="914400" rtl="0" fontAlgn="base">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名　　称</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29448B"/>
                    </a:solidFill>
                  </a:tcPr>
                </a:tc>
                <a:extLst>
                  <a:ext uri="{0D108BD9-81ED-4DB2-BD59-A6C34878D82A}">
                    <a16:rowId xmlns:a16="http://schemas.microsoft.com/office/drawing/2014/main" val="10000"/>
                  </a:ext>
                </a:extLst>
              </a:tr>
              <a:tr h="338455">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ctr"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1</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R="0" lvl="0" indent="0" algn="ctr" defTabSz="914400" rtl="0" fontAlgn="auto">
                        <a:lnSpc>
                          <a:spcPct val="107000"/>
                        </a:lnSpc>
                        <a:spcBef>
                          <a:spcPts val="0"/>
                        </a:spcBef>
                        <a:buClrTx/>
                        <a:buSzTx/>
                        <a:buFontTx/>
                        <a:buNone/>
                      </a:pPr>
                      <a:r>
                        <a:rPr kumimoji="0" lang="zh-CN" altLang="en-US" sz="1400" b="1" i="0" u="none" strike="noStrike" cap="none" normalizeH="0" baseline="0" dirty="0">
                          <a:latin typeface="+mn-lt"/>
                          <a:ea typeface="+mn-ea"/>
                        </a:rPr>
                        <a:t>是</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1"/>
                  </a:ext>
                </a:extLst>
              </a:tr>
              <a:tr h="338455">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ctr"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2</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R="0" lvl="0" indent="0" algn="ctr" defTabSz="914400" rtl="0" fontAlgn="auto">
                        <a:lnSpc>
                          <a:spcPct val="107000"/>
                        </a:lnSpc>
                        <a:spcBef>
                          <a:spcPts val="0"/>
                        </a:spcBef>
                        <a:buClrTx/>
                        <a:buSzTx/>
                        <a:buFontTx/>
                        <a:buNone/>
                      </a:pPr>
                      <a:r>
                        <a:rPr kumimoji="0" lang="zh-CN" altLang="en-US" sz="1400" b="1" i="0" u="none" strike="noStrike" cap="none" normalizeH="0" baseline="0" dirty="0">
                          <a:latin typeface="+mn-lt"/>
                          <a:ea typeface="+mn-ea"/>
                        </a:rPr>
                        <a:t>否</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6" name="Text Box 15"/>
          <p:cNvSpPr txBox="1"/>
          <p:nvPr>
            <p:custDataLst>
              <p:tags r:id="rId1"/>
            </p:custDataLst>
          </p:nvPr>
        </p:nvSpPr>
        <p:spPr>
          <a:xfrm>
            <a:off x="939165" y="1070610"/>
            <a:ext cx="8451850" cy="1524635"/>
          </a:xfrm>
          <a:prstGeom prst="rect">
            <a:avLst/>
          </a:prstGeom>
          <a:noFill/>
          <a:ln w="9525">
            <a:noFill/>
          </a:ln>
        </p:spPr>
        <p:txBody>
          <a:bodyPr wrap="square" anchor="t" anchorCtr="0">
            <a:noAutofit/>
          </a:bodyPr>
          <a:lstStyle/>
          <a:p>
            <a:pPr marL="609600" marR="0" lvl="0" indent="-609600" algn="l" defTabSz="914400" rtl="0" fontAlgn="base">
              <a:lnSpc>
                <a:spcPct val="100000"/>
              </a:lnSpc>
              <a:spcBef>
                <a:spcPts val="0"/>
              </a:spcBef>
              <a:spcAft>
                <a:spcPts val="1200"/>
              </a:spcAft>
              <a:buClr>
                <a:schemeClr val="hlink"/>
              </a:buClr>
              <a:buSzPct val="70000"/>
              <a:buFont typeface="Wingdings" panose="05000000000000000000" pitchFamily="2" charset="2"/>
              <a:buNone/>
              <a:defRPr/>
            </a:pPr>
            <a:r>
              <a:rPr kumimoji="0" lang="zh-CN" altLang="en-US"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sym typeface="+mn-ea"/>
              </a:rPr>
              <a:t>（</a:t>
            </a:r>
            <a:r>
              <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sym typeface="+mn-ea"/>
              </a:rPr>
              <a:t>3</a:t>
            </a:r>
            <a:r>
              <a:rPr kumimoji="0" lang="zh-CN" altLang="en-US"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sym typeface="+mn-ea"/>
              </a:rPr>
              <a:t>）解除劳动合同原因</a:t>
            </a: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dirty="0">
                <a:solidFill>
                  <a:srgbClr val="3657B4"/>
                </a:solidFill>
                <a:latin typeface="+mn-ea"/>
                <a:cs typeface="+mn-ea"/>
                <a:sym typeface="+mn-ea"/>
              </a:rPr>
              <a:t>当是否解除劳动合同为“是”时，应填写解除劳动合同原因，</a:t>
            </a: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dirty="0">
                <a:solidFill>
                  <a:srgbClr val="3657B4"/>
                </a:solidFill>
                <a:latin typeface="+mn-ea"/>
                <a:cs typeface="+mn-ea"/>
                <a:sym typeface="+mn-ea"/>
              </a:rPr>
              <a:t>请按照下表代码表填写。</a:t>
            </a:r>
            <a:endParaRPr kumimoji="0" lang="zh-CN" altLang="en-US" sz="2000" b="1" i="0" u="none" strike="noStrike" kern="0" cap="none" spc="0" normalizeH="0" baseline="0" noProof="0" dirty="0">
              <a:ln>
                <a:noFill/>
              </a:ln>
              <a:solidFill>
                <a:srgbClr val="FFA117"/>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ea"/>
              <a:sym typeface="+mn-ea"/>
            </a:endParaRPr>
          </a:p>
        </p:txBody>
      </p:sp>
      <p:graphicFrame>
        <p:nvGraphicFramePr>
          <p:cNvPr id="14" name="表格 13"/>
          <p:cNvGraphicFramePr>
            <a:graphicFrameLocks noGrp="1"/>
          </p:cNvGraphicFramePr>
          <p:nvPr>
            <p:custDataLst>
              <p:tags r:id="rId2"/>
            </p:custDataLst>
          </p:nvPr>
        </p:nvGraphicFramePr>
        <p:xfrm>
          <a:off x="1069975" y="2771140"/>
          <a:ext cx="4194810" cy="2747010"/>
        </p:xfrm>
        <a:graphic>
          <a:graphicData uri="http://schemas.openxmlformats.org/drawingml/2006/table">
            <a:tbl>
              <a:tblPr/>
              <a:tblGrid>
                <a:gridCol w="1190625">
                  <a:extLst>
                    <a:ext uri="{9D8B030D-6E8A-4147-A177-3AD203B41FA5}">
                      <a16:colId xmlns:a16="http://schemas.microsoft.com/office/drawing/2014/main" val="20000"/>
                    </a:ext>
                  </a:extLst>
                </a:gridCol>
                <a:gridCol w="3004185">
                  <a:extLst>
                    <a:ext uri="{9D8B030D-6E8A-4147-A177-3AD203B41FA5}">
                      <a16:colId xmlns:a16="http://schemas.microsoft.com/office/drawing/2014/main" val="20001"/>
                    </a:ext>
                  </a:extLst>
                </a:gridCol>
              </a:tblGrid>
              <a:tr h="39243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dirty="0">
                          <a:ln>
                            <a:noFill/>
                          </a:ln>
                          <a:solidFill>
                            <a:srgbClr val="FFFFFF"/>
                          </a:solidFill>
                          <a:effectLst/>
                          <a:latin typeface="Garamond" panose="02020404030301010803" pitchFamily="18" charset="0"/>
                          <a:ea typeface="宋体" panose="02010600030101010101" pitchFamily="2" charset="-122"/>
                        </a:rPr>
                        <a:t>代　　码</a:t>
                      </a:r>
                      <a:endParaRPr kumimoji="0" lang="zh-CN" altLang="zh-CN" sz="1000" b="1" i="0" u="none" strike="noStrike" cap="none" normalizeH="0" baseline="0" dirty="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29448B"/>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名　　称</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29448B"/>
                    </a:solidFill>
                  </a:tcPr>
                </a:tc>
                <a:extLst>
                  <a:ext uri="{0D108BD9-81ED-4DB2-BD59-A6C34878D82A}">
                    <a16:rowId xmlns:a16="http://schemas.microsoft.com/office/drawing/2014/main" val="10000"/>
                  </a:ext>
                </a:extLst>
              </a:tr>
              <a:tr h="39243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ctr"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1</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职工解除劳动合同</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1"/>
                  </a:ext>
                </a:extLst>
              </a:tr>
              <a:tr h="39243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ctr"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2</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双方协调一致</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10002"/>
                  </a:ext>
                </a:extLst>
              </a:tr>
              <a:tr h="39243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ctr"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3</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因职工过失性行为</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3"/>
                  </a:ext>
                </a:extLst>
              </a:tr>
              <a:tr h="39243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ctr"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4</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因职工非过失性行为</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10004"/>
                  </a:ext>
                </a:extLst>
              </a:tr>
              <a:tr h="39243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ctr"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5</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经济性裁员</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5"/>
                  </a:ext>
                </a:extLst>
              </a:tr>
              <a:tr h="392430">
                <a:tc>
                  <a:txBody>
                    <a:bodyPr/>
                    <a:lstStyle/>
                    <a:p>
                      <a:pPr marL="14605" marR="0" lvl="0" algn="ctr" defTabSz="914400" rtl="0" eaLnBrk="1" latinLnBrk="0" hangingPunct="1">
                        <a:lnSpc>
                          <a:spcPct val="107000"/>
                        </a:lnSpc>
                        <a:buClrTx/>
                        <a:buSzTx/>
                        <a:buFontTx/>
                        <a:buNone/>
                      </a:pPr>
                      <a:r>
                        <a:rPr kumimoji="0" lang="zh-CN" altLang="en-US" sz="1400" b="1" i="0" u="none" strike="noStrike" cap="none" normalizeH="0" baseline="0" dirty="0"/>
                        <a:t>6</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p>
                      <a:pPr marL="14605" marR="0" lvl="0" algn="just" defTabSz="914400" rtl="0" eaLnBrk="1" latinLnBrk="0" hangingPunct="1">
                        <a:lnSpc>
                          <a:spcPct val="107000"/>
                        </a:lnSpc>
                        <a:buClrTx/>
                        <a:buSzTx/>
                        <a:buFontTx/>
                        <a:buNone/>
                      </a:pPr>
                      <a:r>
                        <a:rPr kumimoji="0" lang="zh-CN" altLang="en-US" sz="1400" b="1" i="0" u="none" strike="noStrike" kern="1200" cap="none" normalizeH="0" baseline="0" dirty="0">
                          <a:cs typeface="+mn-cs"/>
                        </a:rPr>
                        <a:t>其他（请说明）</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926465" y="1038860"/>
            <a:ext cx="10339070" cy="3171825"/>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17</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.（全年）周平均工作小时数</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0" algn="l" defTabSz="914400" rtl="0" fontAlgn="base">
              <a:lnSpc>
                <a:spcPct val="130000"/>
              </a:lnSpc>
              <a:spcBef>
                <a:spcPts val="12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指劳动者平均一个工作周内实际参与企业生产劳动的小时数。月度之间工作量比较平均的人员，周平均工作小时数可以以其月实际工作小时数除以4计算；月度之间工作量不均衡的人员，</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周平均工作小时数可以以其全年实际工作小时数除以</a:t>
            </a:r>
            <a:r>
              <a:rPr lang="en-US" altLang="zh-CN"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52</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计算</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r>
              <a:rPr lang="zh-CN" altLang="en-US" sz="2400" b="1" kern="0" dirty="0">
                <a:solidFill>
                  <a:srgbClr val="3657B4"/>
                </a:solidFill>
                <a:latin typeface="+mn-ea"/>
                <a:cs typeface="+mn-ea"/>
                <a:sym typeface="+mn-ea"/>
              </a:rPr>
              <a:t>填报要求：21-112之间的数字，</a:t>
            </a: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必填。</a:t>
            </a:r>
            <a:endParaRPr kumimoji="0" lang="en-US" altLang="zh-CN" sz="24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mn-ea"/>
              <a:cs typeface="+mn-ea"/>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995680" y="1149350"/>
            <a:ext cx="10365740" cy="2042795"/>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18</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.是否工会会员</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0" algn="l" defTabSz="914400" rtl="0" fontAlgn="base">
              <a:lnSpc>
                <a:spcPct val="120000"/>
              </a:lnSpc>
              <a:spcBef>
                <a:spcPts val="12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根据劳动者真实情况填报。劳动者的回答要与本企业工会的会员单位相符合。企业没有成立，工会以及虽有工会但不确定被调查者是否为工会会员的，均按非工会会员填报。请按照下表代码表填写。</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graphicFrame>
        <p:nvGraphicFramePr>
          <p:cNvPr id="4" name="表格 3"/>
          <p:cNvGraphicFramePr>
            <a:graphicFrameLocks noGrp="1"/>
          </p:cNvGraphicFramePr>
          <p:nvPr>
            <p:custDataLst>
              <p:tags r:id="rId2"/>
            </p:custDataLst>
          </p:nvPr>
        </p:nvGraphicFramePr>
        <p:xfrm>
          <a:off x="1496060" y="3191510"/>
          <a:ext cx="2761615" cy="1205865"/>
        </p:xfrm>
        <a:graphic>
          <a:graphicData uri="http://schemas.openxmlformats.org/drawingml/2006/table">
            <a:tbl>
              <a:tblPr/>
              <a:tblGrid>
                <a:gridCol w="1187450">
                  <a:extLst>
                    <a:ext uri="{9D8B030D-6E8A-4147-A177-3AD203B41FA5}">
                      <a16:colId xmlns:a16="http://schemas.microsoft.com/office/drawing/2014/main" val="20000"/>
                    </a:ext>
                  </a:extLst>
                </a:gridCol>
                <a:gridCol w="1574165">
                  <a:extLst>
                    <a:ext uri="{9D8B030D-6E8A-4147-A177-3AD203B41FA5}">
                      <a16:colId xmlns:a16="http://schemas.microsoft.com/office/drawing/2014/main" val="20001"/>
                    </a:ext>
                  </a:extLst>
                </a:gridCol>
              </a:tblGrid>
              <a:tr h="401955">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代　　码</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29448B"/>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名　　称</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29448B"/>
                    </a:solidFill>
                  </a:tcPr>
                </a:tc>
                <a:extLst>
                  <a:ext uri="{0D108BD9-81ED-4DB2-BD59-A6C34878D82A}">
                    <a16:rowId xmlns:a16="http://schemas.microsoft.com/office/drawing/2014/main" val="10000"/>
                  </a:ext>
                </a:extLst>
              </a:tr>
              <a:tr h="401955">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1</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是</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1"/>
                  </a:ext>
                </a:extLst>
              </a:tr>
              <a:tr h="401955">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2</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否</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744855" y="808990"/>
            <a:ext cx="10330815" cy="524002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19</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.全年工资报酬</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0" algn="l" defTabSz="914400" rtl="0" fontAlgn="base">
              <a:lnSpc>
                <a:spcPct val="130000"/>
              </a:lnSpc>
              <a:spcBef>
                <a:spcPts val="12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指劳动者因向企业提供劳动而直接取得的各种现金形式的劳动报酬。不包括入股分红、股权激励兑现收益和其他资本性收益，是</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税前</a:t>
            </a:r>
            <a:r>
              <a:rPr lang="zh-CN" altLang="en-US" sz="2400" b="1" kern="0" dirty="0">
                <a:solidFill>
                  <a:srgbClr val="3657B4"/>
                </a:solidFill>
                <a:latin typeface="+mn-ea"/>
                <a:cs typeface="+mn-ea"/>
                <a:sym typeface="+mn-ea"/>
              </a:rPr>
              <a:t>工资总计。</a:t>
            </a:r>
          </a:p>
          <a:p>
            <a:pPr marR="0" lvl="0" indent="609600" algn="l" defTabSz="914400" rtl="0" fontAlgn="base">
              <a:lnSpc>
                <a:spcPct val="13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en-US" altLang="zh-CN" sz="24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mn-ea"/>
              <a:cs typeface="+mn-ea"/>
            </a:endParaRPr>
          </a:p>
          <a:p>
            <a:pPr marL="609600" marR="0" lvl="0" indent="-609600" algn="l" defTabSz="914400" rtl="0" fontAlgn="base">
              <a:lnSpc>
                <a:spcPct val="100000"/>
              </a:lnSpc>
              <a:spcBef>
                <a:spcPts val="12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）基本工资</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0" algn="l" defTabSz="914400" rtl="0" fontAlgn="base">
              <a:lnSpc>
                <a:spcPct val="130000"/>
              </a:lnSpc>
              <a:spcBef>
                <a:spcPts val="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也可称为标准工资、合同工资、谈判工资。本单位在报告期内（年度）支付给本单位从业人员的指按照法定工作时间提供正常工作的劳动报酬。各单位给个人确定的底薪可作为基本工资。</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包括</a:t>
            </a:r>
            <a:r>
              <a:rPr lang="zh-CN" altLang="en-US" sz="2400" b="1" kern="0" dirty="0">
                <a:solidFill>
                  <a:srgbClr val="3657B4"/>
                </a:solidFill>
                <a:latin typeface="+mn-ea"/>
                <a:cs typeface="+mn-ea"/>
                <a:sym typeface="+mn-ea"/>
              </a:rPr>
              <a:t>工龄工资。基本工资</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不含</a:t>
            </a:r>
            <a:r>
              <a:rPr lang="zh-CN" altLang="en-US" sz="2400" b="1" kern="0" dirty="0">
                <a:solidFill>
                  <a:srgbClr val="3657B4"/>
                </a:solidFill>
                <a:latin typeface="+mn-ea"/>
                <a:cs typeface="+mn-ea"/>
                <a:sym typeface="+mn-ea"/>
              </a:rPr>
              <a:t>定时、定额发放的各类奖金、各种津贴和补贴、加班工资，也</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不包括</a:t>
            </a:r>
            <a:r>
              <a:rPr lang="zh-CN" altLang="en-US" sz="2400" b="1" kern="0" dirty="0">
                <a:solidFill>
                  <a:srgbClr val="3657B4"/>
                </a:solidFill>
                <a:latin typeface="+mn-ea"/>
                <a:cs typeface="+mn-ea"/>
                <a:sym typeface="+mn-ea"/>
              </a:rPr>
              <a:t>补发的上一年度的基本工资。</a:t>
            </a:r>
            <a:endParaRPr kumimoji="0" lang="en-US" altLang="zh-CN" sz="240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mn-ea"/>
              <a:cs typeface="+mn-ea"/>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882650" y="1195705"/>
            <a:ext cx="10426065" cy="4036695"/>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）绩效工资</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0" algn="l" defTabSz="914400" rtl="0" fontAlgn="base">
              <a:lnSpc>
                <a:spcPct val="130000"/>
              </a:lnSpc>
              <a:spcBef>
                <a:spcPts val="12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也可称为效益工资、业绩工资。指根据本单位利润增长和工作业绩定期支付给本单位从业人员的奖金；支付给本单位从业人员的超额劳动报酬和增收节支的劳动报酬。具体包括：</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值加班工资（本次调查加班工资请填报在加班加点工资中）</a:t>
            </a:r>
            <a:r>
              <a:rPr lang="zh-CN" altLang="en-US" sz="2400" b="1" kern="0" dirty="0">
                <a:solidFill>
                  <a:srgbClr val="3657B4"/>
                </a:solidFill>
                <a:latin typeface="+mn-ea"/>
                <a:cs typeface="+mn-ea"/>
                <a:sym typeface="+mn-ea"/>
              </a:rPr>
              <a:t>、绩效奖金、全勤奖、生产奖、节约奖、劳动竞赛奖和其他名目的奖金；以及某工作事项完成后的提成工资、年底双薪等。但</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不包括</a:t>
            </a:r>
            <a:r>
              <a:rPr lang="zh-CN" altLang="en-US" sz="2400" b="1" kern="0" dirty="0">
                <a:solidFill>
                  <a:srgbClr val="3657B4"/>
                </a:solidFill>
                <a:latin typeface="+mn-ea"/>
                <a:cs typeface="+mn-ea"/>
                <a:sym typeface="+mn-ea"/>
              </a:rPr>
              <a:t>入股分红、股权激励兑现的收益和各种总资本性收益。</a:t>
            </a:r>
            <a:endParaRPr kumimoji="0" lang="zh-CN" altLang="en-US" sz="2400" b="1" i="0" u="none" strike="noStrike" kern="0" cap="none" spc="0" normalizeH="0" baseline="0" dirty="0">
              <a:solidFill>
                <a:srgbClr val="3657B4"/>
              </a:solidFill>
              <a:latin typeface="+mn-ea"/>
              <a:cs typeface="+mn-ea"/>
              <a:sym typeface="+mn-ea"/>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721360" y="970280"/>
            <a:ext cx="10749915" cy="483870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3</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）津补贴</a:t>
            </a:r>
            <a:endParaRPr kumimoji="0" lang="zh-CN" altLang="en-US"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R="0" lvl="0" indent="0" algn="l" defTabSz="914400" rtl="0" fontAlgn="base">
              <a:lnSpc>
                <a:spcPct val="130000"/>
              </a:lnSpc>
              <a:spcBef>
                <a:spcPts val="12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kumimoji="0" lang="zh-CN" altLang="en-US" sz="2400" b="1" i="0" u="none" strike="noStrike" kern="0" cap="none" spc="0" normalizeH="0" baseline="0" dirty="0">
                <a:solidFill>
                  <a:srgbClr val="3657B4"/>
                </a:solidFill>
                <a:latin typeface="+mn-ea"/>
                <a:cs typeface="+mn-ea"/>
                <a:sym typeface="+mn-ea"/>
              </a:rPr>
              <a:t>指按照国家或企业规定，为补偿本单位就业人员因特殊或额外的劳动消耗或因其他特殊原因支付的津贴以及为保证其工资不受物价影响而支付的物价补贴，包括艰苦环境作业津贴、技能津贴、班组长津贴、师带徒津贴、交通津贴、通讯津贴、膳食津贴、住房津贴、过节费、高温补贴、取暖费、其他津贴。</a:t>
            </a:r>
          </a:p>
          <a:p>
            <a:pPr marR="0" lvl="0" indent="609600" algn="l" defTabSz="914400" rtl="0" fontAlgn="base">
              <a:lnSpc>
                <a:spcPct val="13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kumimoji="0" lang="zh-CN" altLang="en-US" sz="2400" b="1" i="0" u="none" strike="noStrike" kern="0" cap="none" spc="0" normalizeH="0" baseline="0" dirty="0">
                <a:solidFill>
                  <a:srgbClr val="3657B4"/>
                </a:solidFill>
                <a:latin typeface="+mn-ea"/>
                <a:cs typeface="+mn-ea"/>
                <a:sym typeface="+mn-ea"/>
              </a:rPr>
              <a:t>技能人才：津补贴填写艰苦环境作业津贴、技能津贴、班组长津贴、师带徒津贴、其他（选择后可自填）</a:t>
            </a:r>
          </a:p>
          <a:p>
            <a:pPr marR="0" lvl="0" indent="609600" algn="l" defTabSz="914400" rtl="0" fontAlgn="base">
              <a:lnSpc>
                <a:spcPct val="13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kumimoji="0" lang="zh-CN" altLang="en-US" sz="2400" b="1" i="0" u="none" strike="noStrike" kern="0" cap="none" spc="0" normalizeH="0" baseline="0" dirty="0">
                <a:solidFill>
                  <a:srgbClr val="3657B4"/>
                </a:solidFill>
                <a:latin typeface="+mn-ea"/>
                <a:cs typeface="+mn-ea"/>
                <a:sym typeface="+mn-ea"/>
              </a:rPr>
              <a:t>非技能人才：津补贴填写交通津贴、通讯津贴、膳食津贴、住房津贴、过节费、高温补贴、取暖费、其他（选择后可自填）</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721360" y="871855"/>
            <a:ext cx="10749280" cy="5153025"/>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4</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）加班加点工资</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0" algn="l" defTabSz="914400" rtl="0" fontAlgn="base">
              <a:lnSpc>
                <a:spcPct val="140000"/>
              </a:lnSpc>
              <a:spcBef>
                <a:spcPts val="12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是指按照国家和本地区有关法规政策，由企业支付的加班工资和加点工资，是调查期内劳动者因超时劳动而获得的劳动报酬。</a:t>
            </a: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4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注：本次填报企业，请将其他工资，指上述基本工资、绩效工资、工资性津贴和补贴三类工资均不能包括的发放给从业人员的工资，如补发上一年度的工资等，填报在此调查项目中。</a:t>
            </a:r>
          </a:p>
          <a:p>
            <a:pPr marL="0" marR="0" lvl="0" indent="0" algn="l" defTabSz="914400" rtl="0" eaLnBrk="1" fontAlgn="base" latinLnBrk="0" hangingPunct="1">
              <a:lnSpc>
                <a:spcPct val="14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4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5</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）工资报酬合计</a:t>
            </a:r>
          </a:p>
          <a:p>
            <a:pPr marR="0" lvl="0" indent="609600" algn="l" defTabSz="914400" rtl="0" fontAlgn="base">
              <a:lnSpc>
                <a:spcPct val="140000"/>
              </a:lnSpc>
              <a:spcBef>
                <a:spcPts val="120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基本工资+绩效工资+津补贴+加班加点工资=工资报酬合计</a:t>
            </a:r>
            <a:endPar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sym typeface="+mn-ea"/>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bg>
      <p:bgPr>
        <a:blipFill rotWithShape="1">
          <a:blip r:embed="rId12"/>
          <a:stretch>
            <a:fillRect/>
          </a:stretch>
        </a:blipFill>
        <a:effectLst/>
      </p:bgPr>
    </p:bg>
    <p:spTree>
      <p:nvGrpSpPr>
        <p:cNvPr id="1" name=""/>
        <p:cNvGrpSpPr/>
        <p:nvPr/>
      </p:nvGrpSpPr>
      <p:grpSpPr>
        <a:xfrm>
          <a:off x="0" y="0"/>
          <a:ext cx="0" cy="0"/>
          <a:chOff x="0" y="0"/>
          <a:chExt cx="0" cy="0"/>
        </a:xfrm>
      </p:grpSpPr>
      <p:sp>
        <p:nvSpPr>
          <p:cNvPr id="14" name="任意多边形 13"/>
          <p:cNvSpPr/>
          <p:nvPr>
            <p:custDataLst>
              <p:tags r:id="rId1"/>
            </p:custDataLst>
          </p:nvPr>
        </p:nvSpPr>
        <p:spPr>
          <a:xfrm rot="18900000" flipH="1">
            <a:off x="5320031" y="1862138"/>
            <a:ext cx="3155315" cy="3155315"/>
          </a:xfrm>
          <a:custGeom>
            <a:avLst/>
            <a:gdLst>
              <a:gd name="adj" fmla="val 14789"/>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4969" h="4969">
                <a:moveTo>
                  <a:pt x="235" y="0"/>
                </a:moveTo>
                <a:lnTo>
                  <a:pt x="4969" y="4734"/>
                </a:lnTo>
                <a:lnTo>
                  <a:pt x="4959" y="4745"/>
                </a:lnTo>
                <a:cubicBezTo>
                  <a:pt x="4821" y="4883"/>
                  <a:pt x="4629" y="4969"/>
                  <a:pt x="4417" y="4969"/>
                </a:cubicBezTo>
                <a:lnTo>
                  <a:pt x="767" y="4969"/>
                </a:lnTo>
                <a:cubicBezTo>
                  <a:pt x="343" y="4969"/>
                  <a:pt x="0" y="4626"/>
                  <a:pt x="0" y="4202"/>
                </a:cubicBezTo>
                <a:lnTo>
                  <a:pt x="0" y="552"/>
                </a:lnTo>
                <a:cubicBezTo>
                  <a:pt x="0" y="340"/>
                  <a:pt x="86" y="148"/>
                  <a:pt x="225" y="10"/>
                </a:cubicBezTo>
                <a:lnTo>
                  <a:pt x="235" y="0"/>
                </a:lnTo>
                <a:close/>
              </a:path>
            </a:pathLst>
          </a:custGeom>
          <a:gradFill flip="none" rotWithShape="1">
            <a:gsLst>
              <a:gs pos="43000">
                <a:schemeClr val="accent2">
                  <a:alpha val="0"/>
                </a:schemeClr>
              </a:gs>
              <a:gs pos="0">
                <a:schemeClr val="accent2">
                  <a:lumMod val="20000"/>
                  <a:lumOff val="80000"/>
                  <a:alpha val="35000"/>
                </a:schemeClr>
              </a:gs>
            </a:gsLst>
            <a:lin ang="18900000" scaled="0"/>
          </a:gradFill>
          <a:ln>
            <a:gradFill>
              <a:gsLst>
                <a:gs pos="25000">
                  <a:schemeClr val="accent2">
                    <a:alpha val="0"/>
                  </a:schemeClr>
                </a:gs>
                <a:gs pos="100000">
                  <a:schemeClr val="accent2">
                    <a:lumMod val="20000"/>
                    <a:lumOff val="80000"/>
                    <a:alpha val="100000"/>
                  </a:schemeClr>
                </a:gs>
                <a:gs pos="75000">
                  <a:schemeClr val="accent2">
                    <a:alpha val="0"/>
                  </a:schemeClr>
                </a:gs>
              </a:gsLst>
              <a:lin ang="8100000" scaled="1"/>
            </a:gra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spcBef>
                <a:spcPts val="0"/>
              </a:spcBef>
              <a:spcAft>
                <a:spcPts val="0"/>
              </a:spcAft>
              <a:buClrTx/>
              <a:buSzTx/>
              <a:buFontTx/>
            </a:pPr>
            <a:endParaRPr lang="zh-CN" altLang="en-US" noProof="0">
              <a:ln>
                <a:noFill/>
              </a:ln>
              <a:noFill/>
              <a:effectLst/>
              <a:uLnTx/>
              <a:uFillTx/>
              <a:latin typeface="+mj-ea"/>
              <a:ea typeface="+mj-ea"/>
              <a:sym typeface="+mn-ea"/>
            </a:endParaRPr>
          </a:p>
        </p:txBody>
      </p:sp>
      <p:sp>
        <p:nvSpPr>
          <p:cNvPr id="6146" name="Rectangle 2"/>
          <p:cNvSpPr>
            <a:spLocks noGrp="1" noChangeArrowheads="1"/>
          </p:cNvSpPr>
          <p:nvPr>
            <p:ph type="title" idx="4294967295"/>
            <p:custDataLst>
              <p:tags r:id="rId2"/>
            </p:custDataLst>
          </p:nvPr>
        </p:nvSpPr>
        <p:spPr>
          <a:xfrm>
            <a:off x="1062990" y="272415"/>
            <a:ext cx="10065385" cy="888365"/>
          </a:xfrm>
          <a:ln>
            <a:miter/>
          </a:ln>
        </p:spPr>
        <p:txBody>
          <a:bodyPr vert="horz" wrap="square" lIns="92075" tIns="46038" rIns="92075" bIns="46038" numCol="1" anchor="b" anchorCtr="0" compatLnSpc="1">
            <a:normAutofit fontScale="90000"/>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sz="4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j-lt"/>
                <a:ea typeface="+mj-ea"/>
                <a:cs typeface="+mj-cs"/>
              </a:rPr>
              <a:t>三、</a:t>
            </a:r>
            <a:r>
              <a:rPr lang="zh-CN" b="1" kern="0" noProof="0" dirty="0">
                <a:ln>
                  <a:noFill/>
                </a:ln>
                <a:solidFill>
                  <a:srgbClr val="3657B4"/>
                </a:solidFill>
                <a:effectLst>
                  <a:outerShdw blurRad="38100" dist="38100" dir="2700000" algn="tl">
                    <a:srgbClr val="000000"/>
                  </a:outerShdw>
                </a:effectLst>
                <a:uLnTx/>
                <a:uFillTx/>
              </a:rPr>
              <a:t>新就业形态劳动者劳动报酬情况调查表</a:t>
            </a:r>
          </a:p>
        </p:txBody>
      </p:sp>
      <p:sp>
        <p:nvSpPr>
          <p:cNvPr id="55" name="任意多边形 54"/>
          <p:cNvSpPr/>
          <p:nvPr>
            <p:custDataLst>
              <p:tags r:id="rId3"/>
            </p:custDataLst>
          </p:nvPr>
        </p:nvSpPr>
        <p:spPr>
          <a:xfrm rot="2700000">
            <a:off x="3716656" y="1861503"/>
            <a:ext cx="3155315" cy="3155315"/>
          </a:xfrm>
          <a:custGeom>
            <a:avLst/>
            <a:gdLst>
              <a:gd name="adj" fmla="val 14789"/>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4969" h="4969">
                <a:moveTo>
                  <a:pt x="235" y="0"/>
                </a:moveTo>
                <a:lnTo>
                  <a:pt x="4969" y="4734"/>
                </a:lnTo>
                <a:lnTo>
                  <a:pt x="4959" y="4745"/>
                </a:lnTo>
                <a:cubicBezTo>
                  <a:pt x="4821" y="4883"/>
                  <a:pt x="4629" y="4969"/>
                  <a:pt x="4417" y="4969"/>
                </a:cubicBezTo>
                <a:lnTo>
                  <a:pt x="767" y="4969"/>
                </a:lnTo>
                <a:cubicBezTo>
                  <a:pt x="343" y="4969"/>
                  <a:pt x="0" y="4626"/>
                  <a:pt x="0" y="4202"/>
                </a:cubicBezTo>
                <a:lnTo>
                  <a:pt x="0" y="552"/>
                </a:lnTo>
                <a:cubicBezTo>
                  <a:pt x="0" y="340"/>
                  <a:pt x="86" y="148"/>
                  <a:pt x="225" y="10"/>
                </a:cubicBezTo>
                <a:lnTo>
                  <a:pt x="235" y="0"/>
                </a:lnTo>
                <a:close/>
              </a:path>
            </a:pathLst>
          </a:custGeom>
          <a:gradFill flip="none" rotWithShape="1">
            <a:gsLst>
              <a:gs pos="43000">
                <a:schemeClr val="accent2">
                  <a:alpha val="0"/>
                </a:schemeClr>
              </a:gs>
              <a:gs pos="0">
                <a:schemeClr val="accent2">
                  <a:lumMod val="20000"/>
                  <a:lumOff val="80000"/>
                  <a:alpha val="35000"/>
                </a:schemeClr>
              </a:gs>
            </a:gsLst>
            <a:lin ang="18900000" scaled="0"/>
          </a:gradFill>
          <a:ln>
            <a:gradFill>
              <a:gsLst>
                <a:gs pos="25000">
                  <a:schemeClr val="accent2">
                    <a:alpha val="0"/>
                  </a:schemeClr>
                </a:gs>
                <a:gs pos="100000">
                  <a:schemeClr val="accent2">
                    <a:lumMod val="20000"/>
                    <a:lumOff val="80000"/>
                    <a:alpha val="100000"/>
                  </a:schemeClr>
                </a:gs>
                <a:gs pos="75000">
                  <a:schemeClr val="accent2">
                    <a:alpha val="0"/>
                  </a:schemeClr>
                </a:gs>
              </a:gsLst>
              <a:lin ang="8100000" scaled="1"/>
            </a:gra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spcBef>
                <a:spcPts val="0"/>
              </a:spcBef>
              <a:spcAft>
                <a:spcPts val="0"/>
              </a:spcAft>
              <a:buClrTx/>
              <a:buSzTx/>
              <a:buFontTx/>
            </a:pPr>
            <a:endParaRPr lang="zh-CN" altLang="en-US" noProof="0">
              <a:ln>
                <a:noFill/>
              </a:ln>
              <a:noFill/>
              <a:effectLst/>
              <a:uLnTx/>
              <a:uFillTx/>
              <a:latin typeface="+mj-ea"/>
              <a:ea typeface="+mj-ea"/>
              <a:sym typeface="+mn-ea"/>
            </a:endParaRPr>
          </a:p>
        </p:txBody>
      </p:sp>
      <p:sp>
        <p:nvSpPr>
          <p:cNvPr id="51" name="正文"/>
          <p:cNvSpPr txBox="1"/>
          <p:nvPr>
            <p:custDataLst>
              <p:tags r:id="rId4"/>
            </p:custDataLst>
          </p:nvPr>
        </p:nvSpPr>
        <p:spPr>
          <a:xfrm>
            <a:off x="1705610" y="3714115"/>
            <a:ext cx="2366645" cy="428625"/>
          </a:xfrm>
          <a:prstGeom prst="rect">
            <a:avLst/>
          </a:prstGeom>
          <a:noFill/>
        </p:spPr>
        <p:txBody>
          <a:bodyPr wrap="square" lIns="0" tIns="0" rIns="0" bIns="0" rtlCol="0" anchor="t" anchorCtr="0">
            <a:noAutofit/>
          </a:bodyPr>
          <a:lstStyle/>
          <a:p>
            <a:pPr marL="0" marR="0" lvl="0" indent="0" algn="ctr" defTabSz="914400" rtl="0" eaLnBrk="1" hangingPunct="1">
              <a:lnSpc>
                <a:spcPct val="110000"/>
              </a:lnSpc>
              <a:spcBef>
                <a:spcPts val="0"/>
              </a:spcBef>
              <a:spcAft>
                <a:spcPct val="0"/>
              </a:spcAft>
              <a:buClr>
                <a:schemeClr val="hlink"/>
              </a:buClr>
              <a:buSzPct val="70000"/>
              <a:buFont typeface="Wingdings" panose="05000000000000000000" pitchFamily="2" charset="2"/>
              <a:buNone/>
              <a:defRPr/>
            </a:pPr>
            <a:r>
              <a:rPr kumimoji="0" lang="zh-CN" altLang="en-US" sz="2400" b="1" i="0" u="none" strike="noStrike" kern="0" cap="none" normalizeH="0" baseline="0" noProof="0" dirty="0">
                <a:ln>
                  <a:noFill/>
                </a:ln>
                <a:solidFill>
                  <a:srgbClr val="3657B4"/>
                </a:solidFill>
                <a:effectLst>
                  <a:outerShdw blurRad="38100" dist="38100" dir="2700000" algn="tl">
                    <a:srgbClr val="000000"/>
                  </a:outerShdw>
                </a:effectLst>
                <a:uLnTx/>
                <a:uFillTx/>
                <a:latin typeface="+mn-ea"/>
                <a:cs typeface="+mn-ea"/>
              </a:rPr>
              <a:t>劳动者基本信息</a:t>
            </a:r>
          </a:p>
        </p:txBody>
      </p:sp>
      <p:sp>
        <p:nvSpPr>
          <p:cNvPr id="9" name="矩形: 圆角 10"/>
          <p:cNvSpPr/>
          <p:nvPr>
            <p:custDataLst>
              <p:tags r:id="rId5"/>
            </p:custDataLst>
          </p:nvPr>
        </p:nvSpPr>
        <p:spPr>
          <a:xfrm>
            <a:off x="2145030" y="3061335"/>
            <a:ext cx="1797685" cy="552450"/>
          </a:xfrm>
          <a:prstGeom prst="roundRect">
            <a:avLst>
              <a:gd name="adj" fmla="val 50000"/>
            </a:avLst>
          </a:prstGeom>
          <a:gradFill flip="none" rotWithShape="1">
            <a:gsLst>
              <a:gs pos="100000">
                <a:schemeClr val="accent1">
                  <a:lumMod val="75000"/>
                  <a:alpha val="100000"/>
                </a:schemeClr>
              </a:gs>
              <a:gs pos="63000">
                <a:schemeClr val="accent1">
                  <a:alpha val="100000"/>
                </a:schemeClr>
              </a:gs>
              <a:gs pos="2000">
                <a:schemeClr val="accent1">
                  <a:lumMod val="60000"/>
                  <a:lumOff val="40000"/>
                  <a:alpha val="10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pPr algn="ctr"/>
            <a:r>
              <a:rPr lang="zh-CN" altLang="en-US" sz="2000" b="1" spc="100">
                <a:solidFill>
                  <a:srgbClr val="FFFFFF"/>
                </a:solidFill>
                <a:latin typeface="+mn-ea"/>
              </a:rPr>
              <a:t>第一部分</a:t>
            </a:r>
          </a:p>
        </p:txBody>
      </p:sp>
      <p:sp>
        <p:nvSpPr>
          <p:cNvPr id="12" name="圆角矩形 11"/>
          <p:cNvSpPr/>
          <p:nvPr>
            <p:custDataLst>
              <p:tags r:id="rId6"/>
            </p:custDataLst>
          </p:nvPr>
        </p:nvSpPr>
        <p:spPr>
          <a:xfrm rot="2700000">
            <a:off x="4824095" y="1944370"/>
            <a:ext cx="2684780" cy="2684780"/>
          </a:xfrm>
          <a:prstGeom prst="roundRect">
            <a:avLst>
              <a:gd name="adj" fmla="val 19679"/>
            </a:avLst>
          </a:prstGeom>
          <a:gradFill flip="none" rotWithShape="1">
            <a:gsLst>
              <a:gs pos="100000">
                <a:schemeClr val="accent1">
                  <a:lumMod val="75000"/>
                  <a:alpha val="100000"/>
                </a:schemeClr>
              </a:gs>
              <a:gs pos="62000">
                <a:schemeClr val="accent1">
                  <a:alpha val="100000"/>
                </a:schemeClr>
              </a:gs>
              <a:gs pos="2000">
                <a:schemeClr val="accent1">
                  <a:lumMod val="60000"/>
                  <a:lumOff val="40000"/>
                  <a:alpha val="10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spcBef>
                <a:spcPts val="0"/>
              </a:spcBef>
              <a:spcAft>
                <a:spcPts val="0"/>
              </a:spcAft>
              <a:buClrTx/>
              <a:buSzTx/>
              <a:buFontTx/>
            </a:pPr>
            <a:endParaRPr lang="zh-CN" altLang="en-US" noProof="0">
              <a:ln>
                <a:noFill/>
              </a:ln>
              <a:solidFill>
                <a:srgbClr val="FFFFFF"/>
              </a:solidFill>
              <a:effectLst/>
              <a:uLnTx/>
              <a:uFillTx/>
              <a:latin typeface="+mj-ea"/>
              <a:ea typeface="+mj-ea"/>
              <a:sym typeface="+mn-ea"/>
            </a:endParaRPr>
          </a:p>
        </p:txBody>
      </p:sp>
      <p:sp>
        <p:nvSpPr>
          <p:cNvPr id="13" name="标题"/>
          <p:cNvSpPr txBox="1"/>
          <p:nvPr>
            <p:custDataLst>
              <p:tags r:id="rId7"/>
            </p:custDataLst>
          </p:nvPr>
        </p:nvSpPr>
        <p:spPr>
          <a:xfrm>
            <a:off x="5055235" y="2252980"/>
            <a:ext cx="2221865" cy="2067560"/>
          </a:xfrm>
          <a:prstGeom prst="rect">
            <a:avLst/>
          </a:prstGeom>
          <a:noFill/>
        </p:spPr>
        <p:txBody>
          <a:bodyPr wrap="square" lIns="0" tIns="0" rIns="0" bIns="0" rtlCol="0" anchor="ctr">
            <a:noAutofit/>
          </a:bodyPr>
          <a:lstStyle/>
          <a:p>
            <a:pPr marL="0" marR="0" lvl="0" indent="0" algn="ctr" defTabSz="914400" rtl="0" eaLnBrk="1" fontAlgn="auto" latinLnBrk="0" hangingPunct="1">
              <a:lnSpc>
                <a:spcPct val="110000"/>
              </a:lnSpc>
              <a:spcBef>
                <a:spcPts val="0"/>
              </a:spcBef>
              <a:spcAft>
                <a:spcPts val="0"/>
              </a:spcAft>
              <a:buClrTx/>
              <a:buSzTx/>
              <a:buFontTx/>
              <a:buNone/>
            </a:pPr>
            <a:r>
              <a:rPr lang="zh-CN" altLang="en-US" sz="2000" b="1" spc="100">
                <a:solidFill>
                  <a:srgbClr val="FFFFFF"/>
                </a:solidFill>
                <a:latin typeface="+mn-ea"/>
                <a:sym typeface="+mn-ea"/>
              </a:rPr>
              <a:t>了解202</a:t>
            </a:r>
            <a:r>
              <a:rPr lang="en-US" altLang="zh-CN" sz="2000" b="1" spc="100">
                <a:solidFill>
                  <a:srgbClr val="FFFFFF"/>
                </a:solidFill>
                <a:latin typeface="+mn-ea"/>
                <a:sym typeface="+mn-ea"/>
              </a:rPr>
              <a:t>4</a:t>
            </a:r>
            <a:r>
              <a:rPr lang="zh-CN" altLang="en-US" sz="2000" b="1" spc="100">
                <a:solidFill>
                  <a:srgbClr val="FFFFFF"/>
                </a:solidFill>
                <a:latin typeface="+mn-ea"/>
                <a:sym typeface="+mn-ea"/>
              </a:rPr>
              <a:t>年度</a:t>
            </a:r>
          </a:p>
          <a:p>
            <a:pPr marL="0" marR="0" lvl="0" indent="0" algn="ctr" defTabSz="914400" rtl="0" eaLnBrk="1" fontAlgn="auto" latinLnBrk="0" hangingPunct="1">
              <a:lnSpc>
                <a:spcPct val="110000"/>
              </a:lnSpc>
              <a:spcBef>
                <a:spcPts val="0"/>
              </a:spcBef>
              <a:spcAft>
                <a:spcPts val="0"/>
              </a:spcAft>
              <a:buClrTx/>
              <a:buSzTx/>
              <a:buFontTx/>
              <a:buNone/>
            </a:pPr>
            <a:r>
              <a:rPr lang="zh-CN" altLang="en-US" sz="2000" b="1" spc="100">
                <a:solidFill>
                  <a:srgbClr val="FFFFFF"/>
                </a:solidFill>
                <a:latin typeface="+mn-ea"/>
                <a:sym typeface="+mn-ea"/>
              </a:rPr>
              <a:t>新就业形态劳动者</a:t>
            </a:r>
          </a:p>
          <a:p>
            <a:pPr marL="0" marR="0" lvl="0" indent="0" algn="ctr" defTabSz="914400" rtl="0" eaLnBrk="1" fontAlgn="auto" latinLnBrk="0" hangingPunct="1">
              <a:lnSpc>
                <a:spcPct val="110000"/>
              </a:lnSpc>
              <a:spcBef>
                <a:spcPts val="0"/>
              </a:spcBef>
              <a:spcAft>
                <a:spcPts val="0"/>
              </a:spcAft>
              <a:buClrTx/>
              <a:buSzTx/>
              <a:buFontTx/>
              <a:buNone/>
            </a:pPr>
            <a:r>
              <a:rPr lang="zh-CN" altLang="en-US" sz="2000" b="1" spc="100">
                <a:solidFill>
                  <a:srgbClr val="FFFFFF"/>
                </a:solidFill>
                <a:latin typeface="+mn-ea"/>
                <a:sym typeface="+mn-ea"/>
              </a:rPr>
              <a:t>工资报酬水平及</a:t>
            </a:r>
          </a:p>
          <a:p>
            <a:pPr marL="0" marR="0" lvl="0" indent="0" algn="ctr" defTabSz="914400" rtl="0" eaLnBrk="1" fontAlgn="auto" latinLnBrk="0" hangingPunct="1">
              <a:lnSpc>
                <a:spcPct val="110000"/>
              </a:lnSpc>
              <a:spcBef>
                <a:spcPts val="0"/>
              </a:spcBef>
              <a:spcAft>
                <a:spcPts val="0"/>
              </a:spcAft>
              <a:buClrTx/>
              <a:buSzTx/>
              <a:buFontTx/>
              <a:buNone/>
            </a:pPr>
            <a:r>
              <a:rPr lang="zh-CN" altLang="en-US" sz="2000" b="1" spc="100">
                <a:solidFill>
                  <a:srgbClr val="FFFFFF"/>
                </a:solidFill>
                <a:latin typeface="+mn-ea"/>
                <a:sym typeface="+mn-ea"/>
              </a:rPr>
              <a:t>工资报酬构成情况</a:t>
            </a:r>
            <a:endParaRPr kumimoji="0" lang="zh-CN" altLang="en-US" sz="2000" b="1" i="0" u="none" strike="noStrike" cap="none" spc="100" normalizeH="0">
              <a:solidFill>
                <a:srgbClr val="FFFFFF"/>
              </a:solidFill>
              <a:latin typeface="+mn-ea"/>
              <a:sym typeface="+mn-ea"/>
            </a:endParaRPr>
          </a:p>
        </p:txBody>
      </p:sp>
      <p:sp>
        <p:nvSpPr>
          <p:cNvPr id="16" name="正文"/>
          <p:cNvSpPr txBox="1"/>
          <p:nvPr>
            <p:custDataLst>
              <p:tags r:id="rId8"/>
            </p:custDataLst>
          </p:nvPr>
        </p:nvSpPr>
        <p:spPr>
          <a:xfrm flipH="1">
            <a:off x="7394575" y="3671570"/>
            <a:ext cx="3787775" cy="829945"/>
          </a:xfrm>
          <a:prstGeom prst="rect">
            <a:avLst/>
          </a:prstGeom>
          <a:noFill/>
        </p:spPr>
        <p:txBody>
          <a:bodyPr wrap="square" lIns="0" tIns="0" rIns="0" bIns="0" rtlCol="0" anchor="t" anchorCtr="0">
            <a:noAutofit/>
          </a:bodyPr>
          <a:lstStyle/>
          <a:p>
            <a:pPr marL="0" marR="0" lvl="0" indent="0" algn="ctr" defTabSz="914400" rtl="0" eaLnBrk="1" hangingPunct="1">
              <a:lnSpc>
                <a:spcPct val="110000"/>
              </a:lnSpc>
              <a:spcBef>
                <a:spcPts val="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outerShdw>
                </a:effectLst>
                <a:uLnTx/>
                <a:uFillTx/>
                <a:latin typeface="+mn-ea"/>
                <a:cs typeface="+mn-ea"/>
                <a:sym typeface="+mn-ea"/>
              </a:rPr>
              <a:t>劳动者工资报酬情况</a:t>
            </a:r>
            <a:endParaRPr kumimoji="0" lang="zh-CN" altLang="en-US" sz="1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endParaRPr>
          </a:p>
          <a:p>
            <a:pPr marL="0" marR="0" lvl="0" indent="0" algn="ctr" defTabSz="914400" rtl="0" eaLnBrk="1" hangingPunct="1">
              <a:lnSpc>
                <a:spcPct val="110000"/>
              </a:lnSpc>
              <a:spcBef>
                <a:spcPts val="0"/>
              </a:spcBef>
              <a:spcAft>
                <a:spcPct val="0"/>
              </a:spcAft>
              <a:buClr>
                <a:schemeClr val="hlink"/>
              </a:buClr>
              <a:buSzPct val="70000"/>
              <a:buFont typeface="Wingdings" panose="05000000000000000000" pitchFamily="2" charset="2"/>
              <a:buNone/>
              <a:defRPr/>
            </a:pPr>
            <a:r>
              <a:rPr lang="zh-CN" altLang="en-US" sz="1400" b="1" kern="0" noProof="0" dirty="0">
                <a:ln>
                  <a:noFill/>
                </a:ln>
                <a:solidFill>
                  <a:srgbClr val="3657B4"/>
                </a:solidFill>
                <a:effectLst>
                  <a:outerShdw blurRad="38100" dist="38100" dir="2700000" algn="tl">
                    <a:srgbClr val="000000"/>
                  </a:outerShdw>
                </a:effectLst>
                <a:uLnTx/>
                <a:uFillTx/>
                <a:latin typeface="+mn-ea"/>
                <a:cs typeface="+mn-ea"/>
                <a:sym typeface="+mn-ea"/>
              </a:rPr>
              <a:t>（含工时情况、工资报酬、工资构成）</a:t>
            </a:r>
            <a:endParaRPr kumimoji="0" lang="zh-CN" altLang="en-US" sz="1400" b="0" i="0" u="none" strike="noStrike" kern="1200" cap="none" spc="150" normalizeH="0" baseline="0" noProof="0" dirty="0">
              <a:ln>
                <a:noFill/>
              </a:ln>
              <a:solidFill>
                <a:schemeClr val="tx1">
                  <a:lumMod val="85000"/>
                  <a:lumOff val="15000"/>
                </a:schemeClr>
              </a:solidFill>
              <a:effectLst/>
              <a:uLnTx/>
              <a:uFillTx/>
              <a:latin typeface="+mn-ea"/>
              <a:cs typeface="+mn-cs"/>
            </a:endParaRPr>
          </a:p>
        </p:txBody>
      </p:sp>
      <p:sp>
        <p:nvSpPr>
          <p:cNvPr id="2" name="矩形: 圆角 10"/>
          <p:cNvSpPr/>
          <p:nvPr>
            <p:custDataLst>
              <p:tags r:id="rId9"/>
            </p:custDataLst>
          </p:nvPr>
        </p:nvSpPr>
        <p:spPr>
          <a:xfrm>
            <a:off x="8389620" y="3061335"/>
            <a:ext cx="1797685" cy="552450"/>
          </a:xfrm>
          <a:prstGeom prst="roundRect">
            <a:avLst>
              <a:gd name="adj" fmla="val 50000"/>
            </a:avLst>
          </a:prstGeom>
          <a:gradFill flip="none" rotWithShape="1">
            <a:gsLst>
              <a:gs pos="100000">
                <a:schemeClr val="accent1">
                  <a:lumMod val="75000"/>
                  <a:alpha val="100000"/>
                </a:schemeClr>
              </a:gs>
              <a:gs pos="63000">
                <a:schemeClr val="accent1">
                  <a:alpha val="100000"/>
                </a:schemeClr>
              </a:gs>
              <a:gs pos="2000">
                <a:schemeClr val="accent1">
                  <a:lumMod val="60000"/>
                  <a:lumOff val="40000"/>
                  <a:alpha val="10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pPr algn="ctr"/>
            <a:r>
              <a:rPr lang="zh-CN" altLang="en-US" sz="2000" b="1" spc="100">
                <a:solidFill>
                  <a:srgbClr val="FFFFFF"/>
                </a:solidFill>
                <a:latin typeface="+mn-ea"/>
              </a:rPr>
              <a:t>第二部分</a:t>
            </a:r>
          </a:p>
        </p:txBody>
      </p:sp>
      <p:sp>
        <p:nvSpPr>
          <p:cNvPr id="3" name="文本框 2"/>
          <p:cNvSpPr txBox="1"/>
          <p:nvPr>
            <p:custDataLst>
              <p:tags r:id="rId10"/>
            </p:custDataLst>
          </p:nvPr>
        </p:nvSpPr>
        <p:spPr>
          <a:xfrm>
            <a:off x="506095" y="5615940"/>
            <a:ext cx="11180445" cy="607695"/>
          </a:xfrm>
          <a:prstGeom prst="rect">
            <a:avLst/>
          </a:prstGeom>
          <a:noFill/>
          <a:effectLst/>
        </p:spPr>
        <p:txBody>
          <a:bodyPr wrap="square" rtlCol="0">
            <a:spAutoFit/>
          </a:bodyPr>
          <a:lstStyle/>
          <a:p>
            <a:pPr indent="0" algn="ctr" fontAlgn="auto">
              <a:lnSpc>
                <a:spcPct val="120000"/>
              </a:lnSpc>
            </a:pPr>
            <a:r>
              <a:rPr lang="zh-CN" altLang="en-US" sz="2800" dirty="0">
                <a:gradFill>
                  <a:gsLst>
                    <a:gs pos="0">
                      <a:srgbClr val="2A448C"/>
                    </a:gs>
                    <a:gs pos="100000">
                      <a:srgbClr val="112368"/>
                    </a:gs>
                  </a:gsLst>
                  <a:lin ang="2700000" scaled="0"/>
                </a:gradFill>
                <a:latin typeface="Calibri" panose="020F0502020204030204" charset="0"/>
                <a:ea typeface="汉仪雅酷黑 55W" panose="020B0504020202020204" pitchFamily="34" charset="-122"/>
                <a:cs typeface="+mn-ea"/>
                <a:sym typeface="+mn-ea"/>
              </a:rPr>
              <a:t>①</a:t>
            </a:r>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ea"/>
              </a:rPr>
              <a:t>即时配送</a:t>
            </a:r>
            <a:r>
              <a:rPr lang="en-US" altLang="zh-CN"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ea"/>
              </a:rPr>
              <a:t>/</a:t>
            </a:r>
            <a:r>
              <a:rPr lang="en-US" altLang="zh-CN" sz="2800" dirty="0">
                <a:gradFill>
                  <a:gsLst>
                    <a:gs pos="0">
                      <a:srgbClr val="2A448C"/>
                    </a:gs>
                    <a:gs pos="100000">
                      <a:srgbClr val="112368"/>
                    </a:gs>
                  </a:gsLst>
                  <a:lin ang="2700000" scaled="0"/>
                </a:gradFill>
                <a:latin typeface="Calibri" panose="020F0502020204030204" charset="0"/>
                <a:ea typeface="汉仪雅酷黑 55W" panose="020B0504020202020204" pitchFamily="34" charset="-122"/>
                <a:cs typeface="+mn-ea"/>
                <a:sym typeface="+mn-ea"/>
              </a:rPr>
              <a:t>②</a:t>
            </a:r>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ea"/>
              </a:rPr>
              <a:t>网约货运</a:t>
            </a:r>
            <a:r>
              <a:rPr lang="en-US" altLang="zh-CN"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ea"/>
              </a:rPr>
              <a:t>/</a:t>
            </a:r>
            <a:r>
              <a:rPr lang="en-US" altLang="zh-CN" sz="2800" dirty="0">
                <a:gradFill>
                  <a:gsLst>
                    <a:gs pos="0">
                      <a:srgbClr val="2A448C"/>
                    </a:gs>
                    <a:gs pos="100000">
                      <a:srgbClr val="112368"/>
                    </a:gs>
                  </a:gsLst>
                  <a:lin ang="2700000" scaled="0"/>
                </a:gradFill>
                <a:latin typeface="Calibri" panose="020F0502020204030204" charset="0"/>
                <a:ea typeface="汉仪雅酷黑 55W" panose="020B0504020202020204" pitchFamily="34" charset="-122"/>
                <a:cs typeface="+mn-ea"/>
                <a:sym typeface="+mn-ea"/>
              </a:rPr>
              <a:t>③</a:t>
            </a:r>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ea"/>
              </a:rPr>
              <a:t>网约客运</a:t>
            </a:r>
            <a:r>
              <a:rPr lang="en-US" altLang="zh-CN"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ea"/>
              </a:rPr>
              <a:t>/</a:t>
            </a:r>
            <a:r>
              <a:rPr lang="en-US" altLang="zh-CN" sz="2800" dirty="0">
                <a:gradFill>
                  <a:gsLst>
                    <a:gs pos="0">
                      <a:srgbClr val="2A448C"/>
                    </a:gs>
                    <a:gs pos="100000">
                      <a:srgbClr val="112368"/>
                    </a:gs>
                  </a:gsLst>
                  <a:lin ang="2700000" scaled="0"/>
                </a:gradFill>
                <a:latin typeface="微软雅黑" panose="020B0503020204020204" charset="-122"/>
                <a:ea typeface="微软雅黑" panose="020B0503020204020204" charset="-122"/>
                <a:cs typeface="+mn-ea"/>
                <a:sym typeface="+mn-ea"/>
              </a:rPr>
              <a:t>④</a:t>
            </a:r>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ea"/>
              </a:rPr>
              <a:t>网约家政服务人员</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7"/>
          <a:stretch>
            <a:fillRect/>
          </a:stretch>
        </a:blipFill>
        <a:effectLst/>
      </p:bgPr>
    </p:bg>
    <p:spTree>
      <p:nvGrpSpPr>
        <p:cNvPr id="1" name=""/>
        <p:cNvGrpSpPr/>
        <p:nvPr/>
      </p:nvGrpSpPr>
      <p:grpSpPr>
        <a:xfrm>
          <a:off x="0" y="0"/>
          <a:ext cx="0" cy="0"/>
          <a:chOff x="0" y="0"/>
          <a:chExt cx="0" cy="0"/>
        </a:xfrm>
      </p:grpSpPr>
      <p:cxnSp>
        <p:nvCxnSpPr>
          <p:cNvPr id="13" name="直接连接符 12"/>
          <p:cNvCxnSpPr/>
          <p:nvPr>
            <p:custDataLst>
              <p:tags r:id="rId1"/>
            </p:custDataLst>
          </p:nvPr>
        </p:nvCxnSpPr>
        <p:spPr>
          <a:xfrm>
            <a:off x="318331" y="827040"/>
            <a:ext cx="6019800" cy="4445"/>
          </a:xfrm>
          <a:prstGeom prst="line">
            <a:avLst/>
          </a:prstGeom>
          <a:ln w="38100">
            <a:solidFill>
              <a:srgbClr val="2A448C"/>
            </a:solidFill>
          </a:ln>
        </p:spPr>
        <p:style>
          <a:lnRef idx="1">
            <a:schemeClr val="accent1"/>
          </a:lnRef>
          <a:fillRef idx="0">
            <a:schemeClr val="accent1"/>
          </a:fillRef>
          <a:effectRef idx="0">
            <a:schemeClr val="accent1"/>
          </a:effectRef>
          <a:fontRef idx="minor">
            <a:schemeClr val="tx1"/>
          </a:fontRef>
        </p:style>
      </p:cxnSp>
      <p:sp>
        <p:nvSpPr>
          <p:cNvPr id="2" name="Text Box 15"/>
          <p:cNvSpPr txBox="1"/>
          <p:nvPr>
            <p:custDataLst>
              <p:tags r:id="rId2"/>
            </p:custDataLst>
          </p:nvPr>
        </p:nvSpPr>
        <p:spPr>
          <a:xfrm>
            <a:off x="318135" y="1231265"/>
            <a:ext cx="4420235" cy="4926330"/>
          </a:xfrm>
          <a:prstGeom prst="rect">
            <a:avLst/>
          </a:prstGeom>
          <a:noFill/>
          <a:ln w="9525">
            <a:noFill/>
          </a:ln>
        </p:spPr>
        <p:txBody>
          <a:bodyPr wrap="square" anchor="t" anchorCtr="0">
            <a:noAutofit/>
          </a:bodyPr>
          <a:lstStyle/>
          <a:p>
            <a:pPr marL="342900" marR="0" lvl="0" indent="1905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uLnTx/>
                <a:uFillTx/>
                <a:latin typeface="+mn-ea"/>
                <a:cs typeface="+mn-ea"/>
                <a:sym typeface="+mn-ea"/>
              </a:rPr>
              <a:t>市场主体统计分类（企业登记注册类型）划分规定</a:t>
            </a:r>
            <a:endParaRPr kumimoji="0" lang="en-US" altLang="zh-CN" sz="2400" b="1" i="0" u="none" strike="noStrike" kern="0" cap="none" spc="0" normalizeH="0" baseline="0" noProof="0" dirty="0">
              <a:ln>
                <a:noFill/>
              </a:ln>
              <a:solidFill>
                <a:srgbClr val="FFA117"/>
              </a:solidFill>
              <a:uLnTx/>
              <a:uFillTx/>
              <a:latin typeface="+mn-ea"/>
              <a:cs typeface="+mn-ea"/>
            </a:endParaRPr>
          </a:p>
          <a:p>
            <a:pPr marL="342900" marR="0" lvl="0" indent="-342900" algn="l" defTabSz="914400" rtl="0" eaLnBrk="1" fontAlgn="base" latinLnBrk="0" hangingPunct="1">
              <a:lnSpc>
                <a:spcPct val="150000"/>
              </a:lnSpc>
              <a:spcBef>
                <a:spcPct val="20000"/>
              </a:spcBef>
              <a:spcAft>
                <a:spcPct val="0"/>
              </a:spcAft>
              <a:buClr>
                <a:schemeClr val="tx2"/>
              </a:buClr>
              <a:buSzPct val="70000"/>
              <a:buFont typeface="Wingdings" panose="05000000000000000000" pitchFamily="2" charset="2"/>
              <a:buNone/>
              <a:defRPr/>
            </a:pPr>
            <a:r>
              <a:rPr lang="en-US" altLang="zh-CN" sz="2400" b="1" kern="0" noProof="0" dirty="0">
                <a:ln>
                  <a:noFill/>
                </a:ln>
                <a:solidFill>
                  <a:srgbClr val="FFFF00"/>
                </a:solidFill>
                <a:uLnTx/>
                <a:uFillTx/>
                <a:latin typeface="+mn-ea"/>
                <a:cs typeface="+mn-ea"/>
                <a:sym typeface="+mn-ea"/>
              </a:rPr>
              <a:t> 	</a:t>
            </a:r>
            <a:r>
              <a:rPr lang="zh-CN" altLang="en-US" sz="2400" b="1" kern="0" dirty="0">
                <a:solidFill>
                  <a:srgbClr val="3657B4"/>
                </a:solidFill>
                <a:latin typeface="+mn-ea"/>
                <a:cs typeface="+mn-ea"/>
                <a:sym typeface="+mn-ea"/>
              </a:rPr>
              <a:t>根据工作要求，按照国家统计局、国家市场监督管理总局印发国统字</a:t>
            </a:r>
            <a:r>
              <a:rPr lang="en-US" altLang="zh-CN" sz="2400" b="1" kern="0" dirty="0">
                <a:solidFill>
                  <a:srgbClr val="3657B4"/>
                </a:solidFill>
                <a:latin typeface="+mn-ea"/>
                <a:cs typeface="+mn-ea"/>
              </a:rPr>
              <a:t>〔</a:t>
            </a:r>
            <a:r>
              <a:rPr lang="en-US" altLang="zh-CN" sz="2400" b="1" kern="0" dirty="0">
                <a:solidFill>
                  <a:srgbClr val="3657B4"/>
                </a:solidFill>
                <a:latin typeface="+mn-ea"/>
                <a:cs typeface="+mn-ea"/>
                <a:sym typeface="+mn-ea"/>
              </a:rPr>
              <a:t>2023</a:t>
            </a:r>
            <a:r>
              <a:rPr lang="en-US" altLang="zh-CN" sz="2400" b="1" kern="0" dirty="0">
                <a:solidFill>
                  <a:srgbClr val="3657B4"/>
                </a:solidFill>
                <a:latin typeface="+mn-ea"/>
                <a:cs typeface="+mn-ea"/>
              </a:rPr>
              <a:t>〕</a:t>
            </a:r>
            <a:r>
              <a:rPr lang="en-US" altLang="zh-CN" sz="2400" b="1" kern="0" dirty="0">
                <a:solidFill>
                  <a:srgbClr val="3657B4"/>
                </a:solidFill>
                <a:latin typeface="+mn-ea"/>
                <a:cs typeface="+mn-ea"/>
                <a:sym typeface="+mn-ea"/>
              </a:rPr>
              <a:t>14</a:t>
            </a:r>
            <a:r>
              <a:rPr lang="zh-CN" altLang="en-US" sz="2400" b="1" kern="0" dirty="0">
                <a:solidFill>
                  <a:srgbClr val="3657B4"/>
                </a:solidFill>
                <a:latin typeface="+mn-ea"/>
                <a:cs typeface="+mn-ea"/>
                <a:sym typeface="+mn-ea"/>
              </a:rPr>
              <a:t>号</a:t>
            </a: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关于市场主体统计分类的划分规定</a:t>
            </a: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。对</a:t>
            </a: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企业基本情况</a:t>
            </a: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表“企业登记注册类型”进行调整、细化。</a:t>
            </a:r>
            <a:endParaRPr lang="zh-CN" altLang="en-US" sz="2400" b="1" kern="0" noProof="0" dirty="0">
              <a:ln>
                <a:noFill/>
              </a:ln>
              <a:solidFill>
                <a:srgbClr val="3657B4"/>
              </a:solidFill>
              <a:uLnTx/>
              <a:uFillTx/>
              <a:latin typeface="+mn-ea"/>
              <a:cs typeface="+mn-ea"/>
              <a:sym typeface="+mn-ea"/>
            </a:endParaRPr>
          </a:p>
        </p:txBody>
      </p:sp>
      <p:graphicFrame>
        <p:nvGraphicFramePr>
          <p:cNvPr id="5" name="表格 4"/>
          <p:cNvGraphicFramePr>
            <a:graphicFrameLocks noGrp="1"/>
          </p:cNvGraphicFramePr>
          <p:nvPr>
            <p:custDataLst>
              <p:tags r:id="rId3"/>
            </p:custDataLst>
          </p:nvPr>
        </p:nvGraphicFramePr>
        <p:xfrm>
          <a:off x="4864735" y="1230630"/>
          <a:ext cx="6634480" cy="4926965"/>
        </p:xfrm>
        <a:graphic>
          <a:graphicData uri="http://schemas.openxmlformats.org/drawingml/2006/table">
            <a:tbl>
              <a:tblPr>
                <a:tableStyleId>{5C22544A-7EE6-4342-B048-85BDC9FD1C3A}</a:tableStyleId>
              </a:tblPr>
              <a:tblGrid>
                <a:gridCol w="612140">
                  <a:extLst>
                    <a:ext uri="{9D8B030D-6E8A-4147-A177-3AD203B41FA5}">
                      <a16:colId xmlns:a16="http://schemas.microsoft.com/office/drawing/2014/main" val="20000"/>
                    </a:ext>
                  </a:extLst>
                </a:gridCol>
                <a:gridCol w="2783205">
                  <a:extLst>
                    <a:ext uri="{9D8B030D-6E8A-4147-A177-3AD203B41FA5}">
                      <a16:colId xmlns:a16="http://schemas.microsoft.com/office/drawing/2014/main" val="20001"/>
                    </a:ext>
                  </a:extLst>
                </a:gridCol>
                <a:gridCol w="612775">
                  <a:extLst>
                    <a:ext uri="{9D8B030D-6E8A-4147-A177-3AD203B41FA5}">
                      <a16:colId xmlns:a16="http://schemas.microsoft.com/office/drawing/2014/main" val="20002"/>
                    </a:ext>
                  </a:extLst>
                </a:gridCol>
                <a:gridCol w="2626360">
                  <a:extLst>
                    <a:ext uri="{9D8B030D-6E8A-4147-A177-3AD203B41FA5}">
                      <a16:colId xmlns:a16="http://schemas.microsoft.com/office/drawing/2014/main" val="20003"/>
                    </a:ext>
                  </a:extLst>
                </a:gridCol>
              </a:tblGrid>
              <a:tr h="353695">
                <a:tc>
                  <a:txBody>
                    <a:bodyPr/>
                    <a:lstStyle/>
                    <a:p>
                      <a:pPr algn="ctr">
                        <a:lnSpc>
                          <a:spcPts val="2000"/>
                        </a:lnSpc>
                      </a:pPr>
                      <a:r>
                        <a:rPr lang="zh-CN" altLang="en-US" sz="1200" b="1" kern="1200" dirty="0">
                          <a:solidFill>
                            <a:schemeClr val="bg1"/>
                          </a:solidFill>
                          <a:latin typeface="+mn-lt"/>
                          <a:ea typeface="+mn-ea"/>
                          <a:cs typeface="+mn-cs"/>
                        </a:rPr>
                        <a:t>代码</a:t>
                      </a:r>
                    </a:p>
                  </a:txBody>
                  <a:tcPr marL="64282" marR="64282" marT="0" marB="0" anchor="ctr">
                    <a:solidFill>
                      <a:srgbClr val="29448B"/>
                    </a:solidFill>
                  </a:tcPr>
                </a:tc>
                <a:tc>
                  <a:txBody>
                    <a:bodyPr/>
                    <a:lstStyle/>
                    <a:p>
                      <a:pPr algn="ctr">
                        <a:lnSpc>
                          <a:spcPts val="2000"/>
                        </a:lnSpc>
                      </a:pPr>
                      <a:r>
                        <a:rPr lang="zh-CN" altLang="en-US" sz="1200" b="1" kern="1200" dirty="0">
                          <a:solidFill>
                            <a:schemeClr val="bg1"/>
                          </a:solidFill>
                          <a:latin typeface="+mn-lt"/>
                          <a:ea typeface="+mn-ea"/>
                          <a:cs typeface="+mn-cs"/>
                        </a:rPr>
                        <a:t>市场主体统计类别</a:t>
                      </a:r>
                    </a:p>
                  </a:txBody>
                  <a:tcPr marL="64282" marR="64282" marT="0" marB="0" anchor="ctr">
                    <a:solidFill>
                      <a:srgbClr val="29448B"/>
                    </a:solidFill>
                  </a:tcPr>
                </a:tc>
                <a:tc>
                  <a:txBody>
                    <a:bodyPr/>
                    <a:lstStyle/>
                    <a:p>
                      <a:pPr algn="ctr">
                        <a:lnSpc>
                          <a:spcPts val="2000"/>
                        </a:lnSpc>
                      </a:pPr>
                      <a:r>
                        <a:rPr lang="zh-CN" altLang="en-US" sz="1200" b="1" kern="1200" dirty="0">
                          <a:solidFill>
                            <a:schemeClr val="bg1"/>
                          </a:solidFill>
                          <a:latin typeface="+mn-lt"/>
                          <a:ea typeface="+mn-ea"/>
                          <a:cs typeface="+mn-cs"/>
                        </a:rPr>
                        <a:t>代码</a:t>
                      </a:r>
                    </a:p>
                  </a:txBody>
                  <a:tcPr marL="64282" marR="64282" marT="0" marB="0" anchor="ctr">
                    <a:solidFill>
                      <a:srgbClr val="29448B"/>
                    </a:solidFill>
                  </a:tcPr>
                </a:tc>
                <a:tc>
                  <a:txBody>
                    <a:bodyPr/>
                    <a:lstStyle/>
                    <a:p>
                      <a:pPr algn="ctr">
                        <a:lnSpc>
                          <a:spcPts val="2000"/>
                        </a:lnSpc>
                      </a:pPr>
                      <a:r>
                        <a:rPr lang="zh-CN" altLang="en-US" sz="1200" b="1" kern="1200" dirty="0">
                          <a:solidFill>
                            <a:schemeClr val="bg1"/>
                          </a:solidFill>
                          <a:latin typeface="+mn-lt"/>
                          <a:ea typeface="+mn-ea"/>
                          <a:cs typeface="+mn-cs"/>
                        </a:rPr>
                        <a:t>市场主体统计类别</a:t>
                      </a:r>
                    </a:p>
                  </a:txBody>
                  <a:tcPr marL="64282" marR="64282" marT="0" marB="0" anchor="ctr">
                    <a:solidFill>
                      <a:srgbClr val="29448B"/>
                    </a:solidFill>
                  </a:tcPr>
                </a:tc>
                <a:extLst>
                  <a:ext uri="{0D108BD9-81ED-4DB2-BD59-A6C34878D82A}">
                    <a16:rowId xmlns:a16="http://schemas.microsoft.com/office/drawing/2014/main" val="10000"/>
                  </a:ext>
                </a:extLst>
              </a:tr>
              <a:tr h="304800">
                <a:tc>
                  <a:txBody>
                    <a:bodyPr/>
                    <a:lstStyle/>
                    <a:p>
                      <a:pPr algn="ctr"/>
                      <a:r>
                        <a:rPr lang="en-US" sz="1400" b="1" kern="1200" dirty="0">
                          <a:solidFill>
                            <a:schemeClr val="tx1"/>
                          </a:solidFill>
                          <a:latin typeface="+mn-lt"/>
                          <a:ea typeface="+mn-ea"/>
                          <a:cs typeface="+mn-cs"/>
                        </a:rPr>
                        <a:t>100</a:t>
                      </a:r>
                      <a:endParaRPr lang="en-US" altLang="en-US" sz="1400" b="1" kern="1200" dirty="0">
                        <a:solidFill>
                          <a:schemeClr val="tx1"/>
                        </a:solidFill>
                        <a:latin typeface="+mn-lt"/>
                        <a:ea typeface="+mn-ea"/>
                        <a:cs typeface="+mn-cs"/>
                      </a:endParaRPr>
                    </a:p>
                  </a:txBody>
                  <a:tcPr marL="64282" marR="64282" marT="0" marB="0" anchor="ctr"/>
                </a:tc>
                <a:tc>
                  <a:txBody>
                    <a:bodyPr/>
                    <a:lstStyle/>
                    <a:p>
                      <a:pPr algn="just"/>
                      <a:r>
                        <a:rPr lang="zh-CN" altLang="en-US" sz="1400" b="1" kern="1200">
                          <a:solidFill>
                            <a:schemeClr val="tx1"/>
                          </a:solidFill>
                          <a:latin typeface="+mn-lt"/>
                          <a:ea typeface="+mn-ea"/>
                          <a:cs typeface="+mn-cs"/>
                        </a:rPr>
                        <a:t>内资企业</a:t>
                      </a:r>
                    </a:p>
                  </a:txBody>
                  <a:tcPr marL="64282" marR="64282" marT="0" marB="0" anchor="ctr"/>
                </a:tc>
                <a:tc>
                  <a:txBody>
                    <a:bodyPr/>
                    <a:lstStyle/>
                    <a:p>
                      <a:pPr algn="ctr"/>
                      <a:r>
                        <a:rPr lang="en-US" sz="1400" b="1" kern="1200">
                          <a:solidFill>
                            <a:schemeClr val="tx1"/>
                          </a:solidFill>
                          <a:latin typeface="+mn-lt"/>
                          <a:ea typeface="+mn-ea"/>
                          <a:cs typeface="+mn-cs"/>
                        </a:rPr>
                        <a:t>190</a:t>
                      </a:r>
                      <a:endParaRPr lang="en-US" altLang="en-US" sz="1400" b="1" kern="1200">
                        <a:solidFill>
                          <a:schemeClr val="tx1"/>
                        </a:solidFill>
                        <a:latin typeface="+mn-lt"/>
                        <a:ea typeface="+mn-ea"/>
                        <a:cs typeface="+mn-cs"/>
                      </a:endParaRPr>
                    </a:p>
                  </a:txBody>
                  <a:tcPr marL="64282" marR="64282" marT="0" marB="0" anchor="ctr"/>
                </a:tc>
                <a:tc>
                  <a:txBody>
                    <a:bodyPr/>
                    <a:lstStyle/>
                    <a:p>
                      <a:pPr algn="just"/>
                      <a:r>
                        <a:rPr lang="zh-CN" altLang="en-US" sz="1400" b="1" kern="1200">
                          <a:solidFill>
                            <a:schemeClr val="tx1"/>
                          </a:solidFill>
                          <a:latin typeface="+mn-lt"/>
                          <a:ea typeface="+mn-ea"/>
                          <a:cs typeface="+mn-cs"/>
                        </a:rPr>
                        <a:t>其他内资企业</a:t>
                      </a:r>
                    </a:p>
                  </a:txBody>
                  <a:tcPr marL="64282" marR="64282" marT="0" marB="0" anchor="ctr"/>
                </a:tc>
                <a:extLst>
                  <a:ext uri="{0D108BD9-81ED-4DB2-BD59-A6C34878D82A}">
                    <a16:rowId xmlns:a16="http://schemas.microsoft.com/office/drawing/2014/main" val="10001"/>
                  </a:ext>
                </a:extLst>
              </a:tr>
              <a:tr h="304800">
                <a:tc>
                  <a:txBody>
                    <a:bodyPr/>
                    <a:lstStyle/>
                    <a:p>
                      <a:pPr algn="ctr"/>
                      <a:r>
                        <a:rPr lang="en-US" sz="1400" b="1" kern="1200" dirty="0">
                          <a:solidFill>
                            <a:schemeClr val="tx1"/>
                          </a:solidFill>
                          <a:latin typeface="+mn-lt"/>
                          <a:ea typeface="+mn-ea"/>
                          <a:cs typeface="+mn-cs"/>
                        </a:rPr>
                        <a:t>110</a:t>
                      </a:r>
                      <a:endParaRPr lang="en-US" altLang="en-US" sz="1400" b="1" kern="1200" dirty="0">
                        <a:solidFill>
                          <a:schemeClr val="tx1"/>
                        </a:solidFill>
                        <a:latin typeface="+mn-lt"/>
                        <a:ea typeface="+mn-ea"/>
                        <a:cs typeface="+mn-cs"/>
                      </a:endParaRPr>
                    </a:p>
                  </a:txBody>
                  <a:tcPr marL="64282" marR="64282" marT="0" marB="0" anchor="ctr"/>
                </a:tc>
                <a:tc>
                  <a:txBody>
                    <a:bodyPr/>
                    <a:lstStyle/>
                    <a:p>
                      <a:pPr marL="179705" indent="0" algn="just" fontAlgn="auto"/>
                      <a:r>
                        <a:rPr lang="en-US" sz="1400" b="1" kern="1200" dirty="0">
                          <a:solidFill>
                            <a:schemeClr val="tx1"/>
                          </a:solidFill>
                          <a:latin typeface="+mn-lt"/>
                          <a:ea typeface="+mn-ea"/>
                          <a:cs typeface="+mn-cs"/>
                        </a:rPr>
                        <a:t>     </a:t>
                      </a:r>
                      <a:r>
                        <a:rPr lang="zh-CN" altLang="en-US" sz="1400" b="1" kern="1200" dirty="0">
                          <a:solidFill>
                            <a:schemeClr val="tx1"/>
                          </a:solidFill>
                          <a:latin typeface="+mn-lt"/>
                          <a:ea typeface="+mn-ea"/>
                          <a:cs typeface="+mn-cs"/>
                        </a:rPr>
                        <a:t>有限责任公司</a:t>
                      </a:r>
                    </a:p>
                  </a:txBody>
                  <a:tcPr marL="64282" marR="64282" marT="0" marB="0" anchor="ctr"/>
                </a:tc>
                <a:tc>
                  <a:txBody>
                    <a:bodyPr/>
                    <a:lstStyle/>
                    <a:p>
                      <a:pPr algn="ctr"/>
                      <a:r>
                        <a:rPr lang="en-US" sz="1400" b="1" kern="1200">
                          <a:solidFill>
                            <a:schemeClr val="tx1"/>
                          </a:solidFill>
                          <a:latin typeface="+mn-lt"/>
                          <a:ea typeface="+mn-ea"/>
                          <a:cs typeface="+mn-cs"/>
                        </a:rPr>
                        <a:t>200</a:t>
                      </a:r>
                      <a:endParaRPr lang="en-US" altLang="en-US" sz="1400" b="1" kern="1200">
                        <a:solidFill>
                          <a:schemeClr val="tx1"/>
                        </a:solidFill>
                        <a:latin typeface="+mn-lt"/>
                        <a:ea typeface="+mn-ea"/>
                        <a:cs typeface="+mn-cs"/>
                      </a:endParaRPr>
                    </a:p>
                  </a:txBody>
                  <a:tcPr marL="64282" marR="64282" marT="0" marB="0" anchor="ctr"/>
                </a:tc>
                <a:tc>
                  <a:txBody>
                    <a:bodyPr/>
                    <a:lstStyle/>
                    <a:p>
                      <a:pPr algn="just"/>
                      <a:r>
                        <a:rPr lang="zh-CN" altLang="en-US" sz="1400" b="1" kern="1200">
                          <a:solidFill>
                            <a:schemeClr val="tx1"/>
                          </a:solidFill>
                          <a:latin typeface="+mn-lt"/>
                          <a:ea typeface="+mn-ea"/>
                          <a:cs typeface="+mn-cs"/>
                        </a:rPr>
                        <a:t>港澳台投资企业</a:t>
                      </a:r>
                    </a:p>
                  </a:txBody>
                  <a:tcPr marL="64282" marR="64282" marT="0" marB="0" anchor="ctr"/>
                </a:tc>
                <a:extLst>
                  <a:ext uri="{0D108BD9-81ED-4DB2-BD59-A6C34878D82A}">
                    <a16:rowId xmlns:a16="http://schemas.microsoft.com/office/drawing/2014/main" val="10002"/>
                  </a:ext>
                </a:extLst>
              </a:tr>
              <a:tr h="304800">
                <a:tc>
                  <a:txBody>
                    <a:bodyPr/>
                    <a:lstStyle/>
                    <a:p>
                      <a:pPr algn="ctr"/>
                      <a:r>
                        <a:rPr lang="en-US" sz="1400" b="1" kern="1200">
                          <a:solidFill>
                            <a:schemeClr val="tx1"/>
                          </a:solidFill>
                          <a:latin typeface="+mn-lt"/>
                          <a:ea typeface="+mn-ea"/>
                          <a:cs typeface="+mn-cs"/>
                        </a:rPr>
                        <a:t>111</a:t>
                      </a:r>
                      <a:endParaRPr lang="en-US" altLang="en-US" sz="1400" b="1" kern="1200">
                        <a:solidFill>
                          <a:schemeClr val="tx1"/>
                        </a:solidFill>
                        <a:latin typeface="+mn-lt"/>
                        <a:ea typeface="+mn-ea"/>
                        <a:cs typeface="+mn-cs"/>
                      </a:endParaRPr>
                    </a:p>
                  </a:txBody>
                  <a:tcPr marL="64282" marR="64282" marT="0" marB="0" anchor="ctr"/>
                </a:tc>
                <a:tc>
                  <a:txBody>
                    <a:bodyPr/>
                    <a:lstStyle/>
                    <a:p>
                      <a:pPr marL="179705" indent="0" algn="just" fontAlgn="auto"/>
                      <a:r>
                        <a:rPr lang="en-US" sz="1400" b="1" kern="1200" dirty="0">
                          <a:solidFill>
                            <a:schemeClr val="tx1"/>
                          </a:solidFill>
                          <a:latin typeface="+mn-lt"/>
                          <a:ea typeface="+mn-ea"/>
                          <a:cs typeface="+mn-cs"/>
                        </a:rPr>
                        <a:t>     </a:t>
                      </a:r>
                      <a:r>
                        <a:rPr lang="zh-CN" altLang="en-US" sz="1400" b="1" kern="1200" dirty="0">
                          <a:solidFill>
                            <a:schemeClr val="tx1"/>
                          </a:solidFill>
                          <a:latin typeface="+mn-lt"/>
                          <a:ea typeface="+mn-ea"/>
                          <a:cs typeface="+mn-cs"/>
                        </a:rPr>
                        <a:t>国有独资公司</a:t>
                      </a:r>
                    </a:p>
                  </a:txBody>
                  <a:tcPr marL="64282" marR="64282" marT="0" marB="0" anchor="ctr"/>
                </a:tc>
                <a:tc>
                  <a:txBody>
                    <a:bodyPr/>
                    <a:lstStyle/>
                    <a:p>
                      <a:pPr algn="ctr"/>
                      <a:r>
                        <a:rPr lang="en-US" sz="1400" b="1" kern="1200">
                          <a:solidFill>
                            <a:schemeClr val="tx1"/>
                          </a:solidFill>
                          <a:latin typeface="+mn-lt"/>
                          <a:ea typeface="+mn-ea"/>
                          <a:cs typeface="+mn-cs"/>
                        </a:rPr>
                        <a:t>210</a:t>
                      </a:r>
                      <a:endParaRPr lang="en-US" altLang="en-US" sz="1400" b="1" kern="1200">
                        <a:solidFill>
                          <a:schemeClr val="tx1"/>
                        </a:solidFill>
                        <a:latin typeface="+mn-lt"/>
                        <a:ea typeface="+mn-ea"/>
                        <a:cs typeface="+mn-cs"/>
                      </a:endParaRPr>
                    </a:p>
                  </a:txBody>
                  <a:tcPr marL="64282" marR="64282" marT="0" marB="0" anchor="ctr"/>
                </a:tc>
                <a:tc>
                  <a:txBody>
                    <a:bodyPr/>
                    <a:lstStyle/>
                    <a:p>
                      <a:pPr marL="179705" indent="0" algn="just" fontAlgn="auto"/>
                      <a:r>
                        <a:rPr lang="en-US" sz="1400" b="1" kern="1200" dirty="0">
                          <a:solidFill>
                            <a:schemeClr val="tx1"/>
                          </a:solidFill>
                          <a:latin typeface="+mn-lt"/>
                          <a:ea typeface="+mn-ea"/>
                          <a:cs typeface="+mn-cs"/>
                        </a:rPr>
                        <a:t>   </a:t>
                      </a:r>
                      <a:r>
                        <a:rPr lang="zh-CN" altLang="en-US" sz="1400" b="1" kern="1200" dirty="0">
                          <a:solidFill>
                            <a:schemeClr val="tx1"/>
                          </a:solidFill>
                          <a:latin typeface="+mn-lt"/>
                          <a:ea typeface="+mn-ea"/>
                          <a:cs typeface="+mn-cs"/>
                        </a:rPr>
                        <a:t>港澳台投资有限责任公司</a:t>
                      </a:r>
                    </a:p>
                  </a:txBody>
                  <a:tcPr marL="64282" marR="64282" marT="0" marB="0" anchor="ctr"/>
                </a:tc>
                <a:extLst>
                  <a:ext uri="{0D108BD9-81ED-4DB2-BD59-A6C34878D82A}">
                    <a16:rowId xmlns:a16="http://schemas.microsoft.com/office/drawing/2014/main" val="10003"/>
                  </a:ext>
                </a:extLst>
              </a:tr>
              <a:tr h="304800">
                <a:tc>
                  <a:txBody>
                    <a:bodyPr/>
                    <a:lstStyle/>
                    <a:p>
                      <a:pPr algn="ctr"/>
                      <a:r>
                        <a:rPr lang="en-US" sz="1400" b="1" kern="1200" dirty="0">
                          <a:solidFill>
                            <a:schemeClr val="tx1"/>
                          </a:solidFill>
                          <a:latin typeface="+mn-lt"/>
                          <a:ea typeface="+mn-ea"/>
                          <a:cs typeface="+mn-cs"/>
                        </a:rPr>
                        <a:t>112</a:t>
                      </a:r>
                      <a:endParaRPr lang="en-US" altLang="en-US" sz="1400" b="1" kern="1200" dirty="0">
                        <a:solidFill>
                          <a:schemeClr val="tx1"/>
                        </a:solidFill>
                        <a:latin typeface="+mn-lt"/>
                        <a:ea typeface="+mn-ea"/>
                        <a:cs typeface="+mn-cs"/>
                      </a:endParaRPr>
                    </a:p>
                  </a:txBody>
                  <a:tcPr marL="64282" marR="64282" marT="0" marB="0" anchor="ctr"/>
                </a:tc>
                <a:tc>
                  <a:txBody>
                    <a:bodyPr/>
                    <a:lstStyle/>
                    <a:p>
                      <a:pPr marL="179705" indent="0" algn="just" fontAlgn="auto"/>
                      <a:r>
                        <a:rPr lang="en-US" sz="1400" b="1" kern="1200" dirty="0">
                          <a:solidFill>
                            <a:schemeClr val="tx1"/>
                          </a:solidFill>
                          <a:latin typeface="+mn-lt"/>
                          <a:ea typeface="+mn-ea"/>
                          <a:cs typeface="+mn-cs"/>
                        </a:rPr>
                        <a:t>     </a:t>
                      </a:r>
                      <a:r>
                        <a:rPr lang="zh-CN" altLang="en-US" sz="1400" b="1" kern="1200" dirty="0">
                          <a:solidFill>
                            <a:schemeClr val="tx1"/>
                          </a:solidFill>
                          <a:latin typeface="+mn-lt"/>
                          <a:ea typeface="+mn-ea"/>
                          <a:cs typeface="+mn-cs"/>
                        </a:rPr>
                        <a:t>私营有限责任公司</a:t>
                      </a:r>
                    </a:p>
                  </a:txBody>
                  <a:tcPr marL="64282" marR="64282" marT="0" marB="0" anchor="ctr"/>
                </a:tc>
                <a:tc>
                  <a:txBody>
                    <a:bodyPr/>
                    <a:lstStyle/>
                    <a:p>
                      <a:pPr algn="ctr"/>
                      <a:r>
                        <a:rPr lang="en-US" sz="1400" b="1" kern="1200">
                          <a:solidFill>
                            <a:schemeClr val="tx1"/>
                          </a:solidFill>
                          <a:latin typeface="+mn-lt"/>
                          <a:ea typeface="+mn-ea"/>
                          <a:cs typeface="+mn-cs"/>
                        </a:rPr>
                        <a:t>220</a:t>
                      </a:r>
                      <a:endParaRPr lang="en-US" altLang="en-US" sz="1400" b="1" kern="1200">
                        <a:solidFill>
                          <a:schemeClr val="tx1"/>
                        </a:solidFill>
                        <a:latin typeface="+mn-lt"/>
                        <a:ea typeface="+mn-ea"/>
                        <a:cs typeface="+mn-cs"/>
                      </a:endParaRPr>
                    </a:p>
                  </a:txBody>
                  <a:tcPr marL="64282" marR="64282" marT="0" marB="0" anchor="ctr"/>
                </a:tc>
                <a:tc>
                  <a:txBody>
                    <a:bodyPr/>
                    <a:lstStyle/>
                    <a:p>
                      <a:pPr marL="179705" indent="0" algn="just" fontAlgn="auto"/>
                      <a:r>
                        <a:rPr lang="en-US" sz="1400" b="1" kern="1200" dirty="0">
                          <a:solidFill>
                            <a:schemeClr val="tx1"/>
                          </a:solidFill>
                          <a:latin typeface="+mn-lt"/>
                          <a:ea typeface="+mn-ea"/>
                          <a:cs typeface="+mn-cs"/>
                        </a:rPr>
                        <a:t>   </a:t>
                      </a:r>
                      <a:r>
                        <a:rPr lang="zh-CN" altLang="en-US" sz="1400" b="1" kern="1200" dirty="0">
                          <a:solidFill>
                            <a:schemeClr val="tx1"/>
                          </a:solidFill>
                          <a:latin typeface="+mn-lt"/>
                          <a:ea typeface="+mn-ea"/>
                          <a:cs typeface="+mn-cs"/>
                        </a:rPr>
                        <a:t>港澳台投资股份有限公司</a:t>
                      </a:r>
                    </a:p>
                  </a:txBody>
                  <a:tcPr marL="64282" marR="64282" marT="0" marB="0" anchor="ctr"/>
                </a:tc>
                <a:extLst>
                  <a:ext uri="{0D108BD9-81ED-4DB2-BD59-A6C34878D82A}">
                    <a16:rowId xmlns:a16="http://schemas.microsoft.com/office/drawing/2014/main" val="10004"/>
                  </a:ext>
                </a:extLst>
              </a:tr>
              <a:tr h="305435">
                <a:tc>
                  <a:txBody>
                    <a:bodyPr/>
                    <a:lstStyle/>
                    <a:p>
                      <a:pPr algn="ctr"/>
                      <a:r>
                        <a:rPr lang="en-US" sz="1400" b="1" kern="1200">
                          <a:solidFill>
                            <a:schemeClr val="tx1"/>
                          </a:solidFill>
                          <a:latin typeface="+mn-lt"/>
                          <a:ea typeface="+mn-ea"/>
                          <a:cs typeface="+mn-cs"/>
                        </a:rPr>
                        <a:t>119</a:t>
                      </a:r>
                      <a:endParaRPr lang="en-US" altLang="en-US" sz="1400" b="1" kern="1200">
                        <a:solidFill>
                          <a:schemeClr val="tx1"/>
                        </a:solidFill>
                        <a:latin typeface="+mn-lt"/>
                        <a:ea typeface="+mn-ea"/>
                        <a:cs typeface="+mn-cs"/>
                      </a:endParaRPr>
                    </a:p>
                  </a:txBody>
                  <a:tcPr marL="64282" marR="64282" marT="0" marB="0" anchor="ctr"/>
                </a:tc>
                <a:tc>
                  <a:txBody>
                    <a:bodyPr/>
                    <a:lstStyle/>
                    <a:p>
                      <a:pPr marL="179705" indent="0" algn="just" fontAlgn="auto"/>
                      <a:r>
                        <a:rPr lang="en-US" sz="1400" b="1" kern="1200" dirty="0">
                          <a:solidFill>
                            <a:schemeClr val="tx1"/>
                          </a:solidFill>
                          <a:latin typeface="+mn-lt"/>
                          <a:ea typeface="+mn-ea"/>
                          <a:cs typeface="+mn-cs"/>
                        </a:rPr>
                        <a:t>     </a:t>
                      </a:r>
                      <a:r>
                        <a:rPr lang="zh-CN" altLang="en-US" sz="1400" b="1" kern="1200" dirty="0">
                          <a:solidFill>
                            <a:schemeClr val="tx1"/>
                          </a:solidFill>
                          <a:latin typeface="+mn-lt"/>
                          <a:ea typeface="+mn-ea"/>
                          <a:cs typeface="+mn-cs"/>
                        </a:rPr>
                        <a:t>其他有限责任公司</a:t>
                      </a:r>
                    </a:p>
                  </a:txBody>
                  <a:tcPr marL="64282" marR="64282" marT="0" marB="0" anchor="ctr"/>
                </a:tc>
                <a:tc>
                  <a:txBody>
                    <a:bodyPr/>
                    <a:lstStyle/>
                    <a:p>
                      <a:pPr algn="ctr"/>
                      <a:r>
                        <a:rPr lang="en-US" sz="1400" b="1" kern="1200">
                          <a:solidFill>
                            <a:schemeClr val="tx1"/>
                          </a:solidFill>
                          <a:latin typeface="+mn-lt"/>
                          <a:ea typeface="+mn-ea"/>
                          <a:cs typeface="+mn-cs"/>
                        </a:rPr>
                        <a:t>230</a:t>
                      </a:r>
                      <a:endParaRPr lang="en-US" altLang="en-US" sz="1400" b="1" kern="1200">
                        <a:solidFill>
                          <a:schemeClr val="tx1"/>
                        </a:solidFill>
                        <a:latin typeface="+mn-lt"/>
                        <a:ea typeface="+mn-ea"/>
                        <a:cs typeface="+mn-cs"/>
                      </a:endParaRPr>
                    </a:p>
                  </a:txBody>
                  <a:tcPr marL="64282" marR="64282" marT="0" marB="0" anchor="ctr"/>
                </a:tc>
                <a:tc>
                  <a:txBody>
                    <a:bodyPr/>
                    <a:lstStyle/>
                    <a:p>
                      <a:pPr marL="179705" indent="0" algn="just" fontAlgn="auto"/>
                      <a:r>
                        <a:rPr lang="en-US" sz="1400" b="1" kern="1200" dirty="0">
                          <a:solidFill>
                            <a:schemeClr val="tx1"/>
                          </a:solidFill>
                          <a:latin typeface="+mn-lt"/>
                          <a:ea typeface="+mn-ea"/>
                          <a:cs typeface="+mn-cs"/>
                        </a:rPr>
                        <a:t>   </a:t>
                      </a:r>
                      <a:r>
                        <a:rPr lang="zh-CN" altLang="en-US" sz="1400" b="1" kern="1200" dirty="0">
                          <a:solidFill>
                            <a:schemeClr val="tx1"/>
                          </a:solidFill>
                          <a:latin typeface="+mn-lt"/>
                          <a:ea typeface="+mn-ea"/>
                          <a:cs typeface="+mn-cs"/>
                        </a:rPr>
                        <a:t>港澳台投资合伙企业</a:t>
                      </a:r>
                    </a:p>
                  </a:txBody>
                  <a:tcPr marL="64282" marR="64282" marT="0" marB="0" anchor="ctr"/>
                </a:tc>
                <a:extLst>
                  <a:ext uri="{0D108BD9-81ED-4DB2-BD59-A6C34878D82A}">
                    <a16:rowId xmlns:a16="http://schemas.microsoft.com/office/drawing/2014/main" val="10005"/>
                  </a:ext>
                </a:extLst>
              </a:tr>
              <a:tr h="304165">
                <a:tc>
                  <a:txBody>
                    <a:bodyPr/>
                    <a:lstStyle/>
                    <a:p>
                      <a:pPr algn="ctr"/>
                      <a:r>
                        <a:rPr lang="en-US" sz="1400" b="1" kern="1200">
                          <a:solidFill>
                            <a:schemeClr val="tx1"/>
                          </a:solidFill>
                          <a:latin typeface="+mn-lt"/>
                          <a:ea typeface="+mn-ea"/>
                          <a:cs typeface="+mn-cs"/>
                        </a:rPr>
                        <a:t>120</a:t>
                      </a:r>
                      <a:endParaRPr lang="en-US" altLang="en-US" sz="1400" b="1" kern="1200">
                        <a:solidFill>
                          <a:schemeClr val="tx1"/>
                        </a:solidFill>
                        <a:latin typeface="+mn-lt"/>
                        <a:ea typeface="+mn-ea"/>
                        <a:cs typeface="+mn-cs"/>
                      </a:endParaRPr>
                    </a:p>
                  </a:txBody>
                  <a:tcPr marL="64282" marR="64282" marT="0" marB="0" anchor="ctr"/>
                </a:tc>
                <a:tc>
                  <a:txBody>
                    <a:bodyPr/>
                    <a:lstStyle/>
                    <a:p>
                      <a:pPr algn="just"/>
                      <a:r>
                        <a:rPr lang="zh-CN" altLang="en-US" sz="1400" b="1" kern="1200" dirty="0">
                          <a:solidFill>
                            <a:schemeClr val="tx1"/>
                          </a:solidFill>
                          <a:latin typeface="+mn-lt"/>
                          <a:ea typeface="+mn-ea"/>
                          <a:cs typeface="+mn-cs"/>
                        </a:rPr>
                        <a:t>股份有限公司</a:t>
                      </a:r>
                    </a:p>
                  </a:txBody>
                  <a:tcPr marL="64282" marR="64282" marT="0" marB="0" anchor="ctr"/>
                </a:tc>
                <a:tc>
                  <a:txBody>
                    <a:bodyPr/>
                    <a:lstStyle/>
                    <a:p>
                      <a:pPr algn="ctr"/>
                      <a:r>
                        <a:rPr lang="en-US" sz="1400" b="1" kern="1200">
                          <a:solidFill>
                            <a:schemeClr val="tx1"/>
                          </a:solidFill>
                          <a:latin typeface="+mn-lt"/>
                          <a:ea typeface="+mn-ea"/>
                          <a:cs typeface="+mn-cs"/>
                        </a:rPr>
                        <a:t>290</a:t>
                      </a:r>
                      <a:endParaRPr lang="en-US" altLang="en-US" sz="1400" b="1" kern="1200">
                        <a:solidFill>
                          <a:schemeClr val="tx1"/>
                        </a:solidFill>
                        <a:latin typeface="+mn-lt"/>
                        <a:ea typeface="+mn-ea"/>
                        <a:cs typeface="+mn-cs"/>
                      </a:endParaRPr>
                    </a:p>
                  </a:txBody>
                  <a:tcPr marL="64282" marR="64282" marT="0" marB="0" anchor="ctr"/>
                </a:tc>
                <a:tc>
                  <a:txBody>
                    <a:bodyPr/>
                    <a:lstStyle/>
                    <a:p>
                      <a:pPr marL="179705" indent="0" algn="just" fontAlgn="auto"/>
                      <a:r>
                        <a:rPr lang="en-US" sz="1400" b="1" kern="1200" dirty="0">
                          <a:solidFill>
                            <a:schemeClr val="tx1"/>
                          </a:solidFill>
                          <a:latin typeface="+mn-lt"/>
                          <a:ea typeface="+mn-ea"/>
                          <a:cs typeface="+mn-cs"/>
                        </a:rPr>
                        <a:t>   </a:t>
                      </a:r>
                      <a:r>
                        <a:rPr lang="zh-CN" altLang="en-US" sz="1400" b="1" kern="1200" dirty="0">
                          <a:solidFill>
                            <a:schemeClr val="tx1"/>
                          </a:solidFill>
                          <a:latin typeface="+mn-lt"/>
                          <a:ea typeface="+mn-ea"/>
                          <a:cs typeface="+mn-cs"/>
                        </a:rPr>
                        <a:t>其他港澳台投资企业</a:t>
                      </a:r>
                    </a:p>
                  </a:txBody>
                  <a:tcPr marL="64282" marR="64282" marT="0" marB="0" anchor="ctr"/>
                </a:tc>
                <a:extLst>
                  <a:ext uri="{0D108BD9-81ED-4DB2-BD59-A6C34878D82A}">
                    <a16:rowId xmlns:a16="http://schemas.microsoft.com/office/drawing/2014/main" val="10006"/>
                  </a:ext>
                </a:extLst>
              </a:tr>
              <a:tr h="305435">
                <a:tc>
                  <a:txBody>
                    <a:bodyPr/>
                    <a:lstStyle/>
                    <a:p>
                      <a:pPr algn="ctr"/>
                      <a:r>
                        <a:rPr lang="en-US" sz="1400" b="1" kern="1200">
                          <a:solidFill>
                            <a:schemeClr val="tx1"/>
                          </a:solidFill>
                          <a:latin typeface="+mn-lt"/>
                          <a:ea typeface="+mn-ea"/>
                          <a:cs typeface="+mn-cs"/>
                        </a:rPr>
                        <a:t>121</a:t>
                      </a:r>
                      <a:endParaRPr lang="en-US" altLang="en-US" sz="1400" b="1" kern="1200">
                        <a:solidFill>
                          <a:schemeClr val="tx1"/>
                        </a:solidFill>
                        <a:latin typeface="+mn-lt"/>
                        <a:ea typeface="+mn-ea"/>
                        <a:cs typeface="+mn-cs"/>
                      </a:endParaRPr>
                    </a:p>
                  </a:txBody>
                  <a:tcPr marL="64282" marR="64282" marT="0" marB="0" anchor="ctr"/>
                </a:tc>
                <a:tc>
                  <a:txBody>
                    <a:bodyPr/>
                    <a:lstStyle/>
                    <a:p>
                      <a:pPr marL="179705" indent="0" algn="just" fontAlgn="auto"/>
                      <a:r>
                        <a:rPr lang="en-US" sz="1400" b="1" kern="1200" dirty="0">
                          <a:solidFill>
                            <a:schemeClr val="tx1"/>
                          </a:solidFill>
                          <a:latin typeface="+mn-lt"/>
                          <a:ea typeface="+mn-ea"/>
                          <a:cs typeface="+mn-cs"/>
                        </a:rPr>
                        <a:t>     </a:t>
                      </a:r>
                      <a:r>
                        <a:rPr lang="zh-CN" altLang="en-US" sz="1400" b="1" kern="1200" dirty="0">
                          <a:solidFill>
                            <a:schemeClr val="tx1"/>
                          </a:solidFill>
                          <a:latin typeface="+mn-lt"/>
                          <a:ea typeface="+mn-ea"/>
                          <a:cs typeface="+mn-cs"/>
                        </a:rPr>
                        <a:t>私营股份有限公司</a:t>
                      </a:r>
                    </a:p>
                  </a:txBody>
                  <a:tcPr marL="64282" marR="64282" marT="0" marB="0" anchor="ctr"/>
                </a:tc>
                <a:tc>
                  <a:txBody>
                    <a:bodyPr/>
                    <a:lstStyle/>
                    <a:p>
                      <a:pPr algn="ctr"/>
                      <a:r>
                        <a:rPr lang="en-US" sz="1400" b="1" kern="1200">
                          <a:solidFill>
                            <a:schemeClr val="tx1"/>
                          </a:solidFill>
                          <a:latin typeface="+mn-lt"/>
                          <a:ea typeface="+mn-ea"/>
                          <a:cs typeface="+mn-cs"/>
                        </a:rPr>
                        <a:t>300</a:t>
                      </a:r>
                      <a:endParaRPr lang="en-US" altLang="en-US" sz="1400" b="1" kern="1200">
                        <a:solidFill>
                          <a:schemeClr val="tx1"/>
                        </a:solidFill>
                        <a:latin typeface="+mn-lt"/>
                        <a:ea typeface="+mn-ea"/>
                        <a:cs typeface="+mn-cs"/>
                      </a:endParaRPr>
                    </a:p>
                  </a:txBody>
                  <a:tcPr marL="64282" marR="64282" marT="0" marB="0" anchor="ctr"/>
                </a:tc>
                <a:tc>
                  <a:txBody>
                    <a:bodyPr/>
                    <a:lstStyle/>
                    <a:p>
                      <a:pPr algn="just"/>
                      <a:r>
                        <a:rPr lang="zh-CN" altLang="en-US" sz="1400" b="1" kern="1200">
                          <a:solidFill>
                            <a:schemeClr val="tx1"/>
                          </a:solidFill>
                          <a:latin typeface="+mn-lt"/>
                          <a:ea typeface="+mn-ea"/>
                          <a:cs typeface="+mn-cs"/>
                        </a:rPr>
                        <a:t>外商投资企业</a:t>
                      </a:r>
                    </a:p>
                  </a:txBody>
                  <a:tcPr marL="64282" marR="64282" marT="0" marB="0" anchor="ctr"/>
                </a:tc>
                <a:extLst>
                  <a:ext uri="{0D108BD9-81ED-4DB2-BD59-A6C34878D82A}">
                    <a16:rowId xmlns:a16="http://schemas.microsoft.com/office/drawing/2014/main" val="10007"/>
                  </a:ext>
                </a:extLst>
              </a:tr>
              <a:tr h="304800">
                <a:tc>
                  <a:txBody>
                    <a:bodyPr/>
                    <a:lstStyle/>
                    <a:p>
                      <a:pPr algn="ctr"/>
                      <a:r>
                        <a:rPr lang="en-US" sz="1400" b="1" kern="1200">
                          <a:solidFill>
                            <a:schemeClr val="tx1"/>
                          </a:solidFill>
                          <a:latin typeface="+mn-lt"/>
                          <a:ea typeface="+mn-ea"/>
                          <a:cs typeface="+mn-cs"/>
                        </a:rPr>
                        <a:t>129</a:t>
                      </a:r>
                      <a:endParaRPr lang="en-US" altLang="en-US" sz="1400" b="1" kern="1200">
                        <a:solidFill>
                          <a:schemeClr val="tx1"/>
                        </a:solidFill>
                        <a:latin typeface="+mn-lt"/>
                        <a:ea typeface="+mn-ea"/>
                        <a:cs typeface="+mn-cs"/>
                      </a:endParaRPr>
                    </a:p>
                  </a:txBody>
                  <a:tcPr marL="64282" marR="64282" marT="0" marB="0" anchor="ctr"/>
                </a:tc>
                <a:tc>
                  <a:txBody>
                    <a:bodyPr/>
                    <a:lstStyle/>
                    <a:p>
                      <a:pPr marL="179705" indent="0" algn="just" fontAlgn="auto"/>
                      <a:r>
                        <a:rPr lang="en-US" sz="1400" b="1" kern="1200" dirty="0">
                          <a:solidFill>
                            <a:schemeClr val="tx1"/>
                          </a:solidFill>
                          <a:latin typeface="+mn-lt"/>
                          <a:ea typeface="+mn-ea"/>
                          <a:cs typeface="+mn-cs"/>
                        </a:rPr>
                        <a:t>     </a:t>
                      </a:r>
                      <a:r>
                        <a:rPr lang="zh-CN" altLang="en-US" sz="1400" b="1" kern="1200" dirty="0">
                          <a:solidFill>
                            <a:schemeClr val="tx1"/>
                          </a:solidFill>
                          <a:latin typeface="+mn-lt"/>
                          <a:ea typeface="+mn-ea"/>
                          <a:cs typeface="+mn-cs"/>
                        </a:rPr>
                        <a:t>其他股份有限公司</a:t>
                      </a:r>
                    </a:p>
                  </a:txBody>
                  <a:tcPr marL="64282" marR="64282" marT="0" marB="0" anchor="ctr"/>
                </a:tc>
                <a:tc>
                  <a:txBody>
                    <a:bodyPr/>
                    <a:lstStyle/>
                    <a:p>
                      <a:pPr algn="ctr"/>
                      <a:r>
                        <a:rPr lang="en-US" sz="1400" b="1" kern="1200">
                          <a:solidFill>
                            <a:schemeClr val="tx1"/>
                          </a:solidFill>
                          <a:latin typeface="+mn-lt"/>
                          <a:ea typeface="+mn-ea"/>
                          <a:cs typeface="+mn-cs"/>
                        </a:rPr>
                        <a:t>310</a:t>
                      </a:r>
                      <a:endParaRPr lang="en-US" altLang="en-US" sz="1400" b="1" kern="1200">
                        <a:solidFill>
                          <a:schemeClr val="tx1"/>
                        </a:solidFill>
                        <a:latin typeface="+mn-lt"/>
                        <a:ea typeface="+mn-ea"/>
                        <a:cs typeface="+mn-cs"/>
                      </a:endParaRPr>
                    </a:p>
                  </a:txBody>
                  <a:tcPr marL="64282" marR="64282" marT="0" marB="0" anchor="ctr"/>
                </a:tc>
                <a:tc>
                  <a:txBody>
                    <a:bodyPr/>
                    <a:lstStyle/>
                    <a:p>
                      <a:pPr marL="179705" indent="0" algn="just" fontAlgn="auto"/>
                      <a:r>
                        <a:rPr lang="en-US" sz="1400" b="1" kern="1200" dirty="0">
                          <a:solidFill>
                            <a:schemeClr val="tx1"/>
                          </a:solidFill>
                          <a:latin typeface="+mn-lt"/>
                          <a:ea typeface="+mn-ea"/>
                          <a:cs typeface="+mn-cs"/>
                        </a:rPr>
                        <a:t>   </a:t>
                      </a:r>
                      <a:r>
                        <a:rPr lang="zh-CN" altLang="en-US" sz="1400" b="1" kern="1200" dirty="0">
                          <a:solidFill>
                            <a:schemeClr val="tx1"/>
                          </a:solidFill>
                          <a:latin typeface="+mn-lt"/>
                          <a:ea typeface="+mn-ea"/>
                          <a:cs typeface="+mn-cs"/>
                        </a:rPr>
                        <a:t>外商投资有限责任公司</a:t>
                      </a:r>
                    </a:p>
                  </a:txBody>
                  <a:tcPr marL="64282" marR="64282" marT="0" marB="0" anchor="ctr"/>
                </a:tc>
                <a:extLst>
                  <a:ext uri="{0D108BD9-81ED-4DB2-BD59-A6C34878D82A}">
                    <a16:rowId xmlns:a16="http://schemas.microsoft.com/office/drawing/2014/main" val="10008"/>
                  </a:ext>
                </a:extLst>
              </a:tr>
              <a:tr h="304165">
                <a:tc>
                  <a:txBody>
                    <a:bodyPr/>
                    <a:lstStyle/>
                    <a:p>
                      <a:pPr algn="ctr"/>
                      <a:r>
                        <a:rPr lang="en-US" sz="1400" b="1" kern="1200">
                          <a:solidFill>
                            <a:schemeClr val="tx1"/>
                          </a:solidFill>
                          <a:latin typeface="+mn-lt"/>
                          <a:ea typeface="+mn-ea"/>
                          <a:cs typeface="+mn-cs"/>
                        </a:rPr>
                        <a:t>130</a:t>
                      </a:r>
                      <a:endParaRPr lang="en-US" altLang="en-US" sz="1400" b="1" kern="1200">
                        <a:solidFill>
                          <a:schemeClr val="tx1"/>
                        </a:solidFill>
                        <a:latin typeface="+mn-lt"/>
                        <a:ea typeface="+mn-ea"/>
                        <a:cs typeface="+mn-cs"/>
                      </a:endParaRPr>
                    </a:p>
                  </a:txBody>
                  <a:tcPr marL="64282" marR="64282" marT="0" marB="0" anchor="ctr"/>
                </a:tc>
                <a:tc>
                  <a:txBody>
                    <a:bodyPr/>
                    <a:lstStyle/>
                    <a:p>
                      <a:pPr algn="just"/>
                      <a:r>
                        <a:rPr lang="zh-CN" altLang="en-US" sz="1400" b="1" kern="1200" dirty="0">
                          <a:solidFill>
                            <a:schemeClr val="tx1"/>
                          </a:solidFill>
                          <a:latin typeface="+mn-lt"/>
                          <a:ea typeface="+mn-ea"/>
                          <a:cs typeface="+mn-cs"/>
                        </a:rPr>
                        <a:t>非公司企业法人</a:t>
                      </a:r>
                    </a:p>
                  </a:txBody>
                  <a:tcPr marL="64282" marR="64282" marT="0" marB="0" anchor="ctr"/>
                </a:tc>
                <a:tc>
                  <a:txBody>
                    <a:bodyPr/>
                    <a:lstStyle/>
                    <a:p>
                      <a:pPr algn="ctr"/>
                      <a:r>
                        <a:rPr lang="en-US" sz="1400" b="1" kern="1200" dirty="0">
                          <a:solidFill>
                            <a:schemeClr val="tx1"/>
                          </a:solidFill>
                          <a:latin typeface="+mn-lt"/>
                          <a:ea typeface="+mn-ea"/>
                          <a:cs typeface="+mn-cs"/>
                        </a:rPr>
                        <a:t>320</a:t>
                      </a:r>
                      <a:endParaRPr lang="en-US" altLang="en-US" sz="1400" b="1" kern="1200" dirty="0">
                        <a:solidFill>
                          <a:schemeClr val="tx1"/>
                        </a:solidFill>
                        <a:latin typeface="+mn-lt"/>
                        <a:ea typeface="+mn-ea"/>
                        <a:cs typeface="+mn-cs"/>
                      </a:endParaRPr>
                    </a:p>
                  </a:txBody>
                  <a:tcPr marL="64282" marR="64282" marT="0" marB="0" anchor="ctr"/>
                </a:tc>
                <a:tc>
                  <a:txBody>
                    <a:bodyPr/>
                    <a:lstStyle/>
                    <a:p>
                      <a:pPr marL="179705" indent="0" algn="just" fontAlgn="auto"/>
                      <a:r>
                        <a:rPr lang="en-US" sz="1400" b="1" kern="1200" dirty="0">
                          <a:solidFill>
                            <a:schemeClr val="tx1"/>
                          </a:solidFill>
                          <a:latin typeface="+mn-lt"/>
                          <a:ea typeface="+mn-ea"/>
                          <a:cs typeface="+mn-cs"/>
                        </a:rPr>
                        <a:t>   </a:t>
                      </a:r>
                      <a:r>
                        <a:rPr lang="zh-CN" altLang="en-US" sz="1400" b="1" kern="1200" dirty="0">
                          <a:solidFill>
                            <a:schemeClr val="tx1"/>
                          </a:solidFill>
                          <a:latin typeface="+mn-lt"/>
                          <a:ea typeface="+mn-ea"/>
                          <a:cs typeface="+mn-cs"/>
                        </a:rPr>
                        <a:t>外商投资股份有限公司</a:t>
                      </a:r>
                    </a:p>
                  </a:txBody>
                  <a:tcPr marL="64282" marR="64282" marT="0" marB="0" anchor="ctr"/>
                </a:tc>
                <a:extLst>
                  <a:ext uri="{0D108BD9-81ED-4DB2-BD59-A6C34878D82A}">
                    <a16:rowId xmlns:a16="http://schemas.microsoft.com/office/drawing/2014/main" val="10009"/>
                  </a:ext>
                </a:extLst>
              </a:tr>
              <a:tr h="305435">
                <a:tc>
                  <a:txBody>
                    <a:bodyPr/>
                    <a:lstStyle/>
                    <a:p>
                      <a:pPr algn="ctr"/>
                      <a:r>
                        <a:rPr lang="en-US" sz="1400" b="1" kern="1200">
                          <a:solidFill>
                            <a:schemeClr val="tx1"/>
                          </a:solidFill>
                          <a:latin typeface="+mn-lt"/>
                          <a:ea typeface="+mn-ea"/>
                          <a:cs typeface="+mn-cs"/>
                        </a:rPr>
                        <a:t>131</a:t>
                      </a:r>
                      <a:endParaRPr lang="en-US" altLang="en-US" sz="1400" b="1" kern="1200">
                        <a:solidFill>
                          <a:schemeClr val="tx1"/>
                        </a:solidFill>
                        <a:latin typeface="+mn-lt"/>
                        <a:ea typeface="+mn-ea"/>
                        <a:cs typeface="+mn-cs"/>
                      </a:endParaRPr>
                    </a:p>
                  </a:txBody>
                  <a:tcPr marL="64282" marR="64282" marT="0" marB="0" anchor="ctr"/>
                </a:tc>
                <a:tc>
                  <a:txBody>
                    <a:bodyPr/>
                    <a:lstStyle/>
                    <a:p>
                      <a:pPr marL="179705" indent="0" algn="just" fontAlgn="auto"/>
                      <a:r>
                        <a:rPr lang="en-US" sz="1400" b="1" kern="1200" dirty="0">
                          <a:solidFill>
                            <a:schemeClr val="tx1"/>
                          </a:solidFill>
                          <a:latin typeface="+mn-lt"/>
                          <a:ea typeface="+mn-ea"/>
                          <a:cs typeface="+mn-cs"/>
                        </a:rPr>
                        <a:t>     </a:t>
                      </a:r>
                      <a:r>
                        <a:rPr lang="zh-CN" altLang="en-US" sz="1400" b="1" kern="1200" dirty="0">
                          <a:solidFill>
                            <a:schemeClr val="tx1"/>
                          </a:solidFill>
                          <a:latin typeface="+mn-lt"/>
                          <a:ea typeface="+mn-ea"/>
                          <a:cs typeface="+mn-cs"/>
                        </a:rPr>
                        <a:t>全民所有制企业（国有企业）</a:t>
                      </a:r>
                    </a:p>
                  </a:txBody>
                  <a:tcPr marL="64282" marR="64282" marT="0" marB="0" anchor="ctr"/>
                </a:tc>
                <a:tc>
                  <a:txBody>
                    <a:bodyPr/>
                    <a:lstStyle/>
                    <a:p>
                      <a:pPr algn="ctr"/>
                      <a:r>
                        <a:rPr lang="en-US" sz="1400" b="1" kern="1200">
                          <a:solidFill>
                            <a:schemeClr val="tx1"/>
                          </a:solidFill>
                          <a:latin typeface="+mn-lt"/>
                          <a:ea typeface="+mn-ea"/>
                          <a:cs typeface="+mn-cs"/>
                        </a:rPr>
                        <a:t>330</a:t>
                      </a:r>
                      <a:endParaRPr lang="en-US" altLang="en-US" sz="1400" b="1" kern="1200">
                        <a:solidFill>
                          <a:schemeClr val="tx1"/>
                        </a:solidFill>
                        <a:latin typeface="+mn-lt"/>
                        <a:ea typeface="+mn-ea"/>
                        <a:cs typeface="+mn-cs"/>
                      </a:endParaRPr>
                    </a:p>
                  </a:txBody>
                  <a:tcPr marL="64282" marR="64282" marT="0" marB="0" anchor="ctr"/>
                </a:tc>
                <a:tc>
                  <a:txBody>
                    <a:bodyPr/>
                    <a:lstStyle/>
                    <a:p>
                      <a:pPr marL="179705" indent="0" algn="just" fontAlgn="auto"/>
                      <a:r>
                        <a:rPr lang="en-US" sz="1400" b="1" kern="1200" dirty="0">
                          <a:solidFill>
                            <a:schemeClr val="tx1"/>
                          </a:solidFill>
                          <a:latin typeface="+mn-lt"/>
                          <a:ea typeface="+mn-ea"/>
                          <a:cs typeface="+mn-cs"/>
                        </a:rPr>
                        <a:t>   </a:t>
                      </a:r>
                      <a:r>
                        <a:rPr lang="zh-CN" altLang="en-US" sz="1400" b="1" kern="1200" dirty="0">
                          <a:solidFill>
                            <a:schemeClr val="tx1"/>
                          </a:solidFill>
                          <a:latin typeface="+mn-lt"/>
                          <a:ea typeface="+mn-ea"/>
                          <a:cs typeface="+mn-cs"/>
                        </a:rPr>
                        <a:t>外商投资合伙企业</a:t>
                      </a:r>
                    </a:p>
                  </a:txBody>
                  <a:tcPr marL="64282" marR="64282" marT="0" marB="0" anchor="ctr"/>
                </a:tc>
                <a:extLst>
                  <a:ext uri="{0D108BD9-81ED-4DB2-BD59-A6C34878D82A}">
                    <a16:rowId xmlns:a16="http://schemas.microsoft.com/office/drawing/2014/main" val="10010"/>
                  </a:ext>
                </a:extLst>
              </a:tr>
              <a:tr h="304800">
                <a:tc>
                  <a:txBody>
                    <a:bodyPr/>
                    <a:lstStyle/>
                    <a:p>
                      <a:pPr algn="ctr"/>
                      <a:r>
                        <a:rPr lang="en-US" sz="1400" b="1" kern="1200">
                          <a:solidFill>
                            <a:schemeClr val="tx1"/>
                          </a:solidFill>
                          <a:latin typeface="+mn-lt"/>
                          <a:ea typeface="+mn-ea"/>
                          <a:cs typeface="+mn-cs"/>
                        </a:rPr>
                        <a:t>132</a:t>
                      </a:r>
                      <a:endParaRPr lang="en-US" altLang="en-US" sz="1400" b="1" kern="1200">
                        <a:solidFill>
                          <a:schemeClr val="tx1"/>
                        </a:solidFill>
                        <a:latin typeface="+mn-lt"/>
                        <a:ea typeface="+mn-ea"/>
                        <a:cs typeface="+mn-cs"/>
                      </a:endParaRPr>
                    </a:p>
                  </a:txBody>
                  <a:tcPr marL="64282" marR="64282" marT="0" marB="0" anchor="ctr"/>
                </a:tc>
                <a:tc>
                  <a:txBody>
                    <a:bodyPr/>
                    <a:lstStyle/>
                    <a:p>
                      <a:pPr marL="179705" indent="0" algn="just" fontAlgn="auto"/>
                      <a:r>
                        <a:rPr lang="en-US" sz="1400" b="1" kern="1200" dirty="0">
                          <a:solidFill>
                            <a:schemeClr val="tx1"/>
                          </a:solidFill>
                          <a:latin typeface="+mn-lt"/>
                          <a:ea typeface="+mn-ea"/>
                          <a:cs typeface="+mn-cs"/>
                        </a:rPr>
                        <a:t>     </a:t>
                      </a:r>
                      <a:r>
                        <a:rPr lang="zh-CN" altLang="en-US" sz="1400" b="1" kern="1200" dirty="0">
                          <a:solidFill>
                            <a:schemeClr val="tx1"/>
                          </a:solidFill>
                          <a:latin typeface="+mn-lt"/>
                          <a:ea typeface="+mn-ea"/>
                          <a:cs typeface="+mn-cs"/>
                        </a:rPr>
                        <a:t>集体所有制企业（集体企业）</a:t>
                      </a:r>
                    </a:p>
                  </a:txBody>
                  <a:tcPr marL="64282" marR="64282" marT="0" marB="0" anchor="ctr"/>
                </a:tc>
                <a:tc>
                  <a:txBody>
                    <a:bodyPr/>
                    <a:lstStyle/>
                    <a:p>
                      <a:pPr algn="ctr"/>
                      <a:r>
                        <a:rPr lang="en-US" sz="1400" b="1" kern="1200" dirty="0">
                          <a:solidFill>
                            <a:schemeClr val="tx1"/>
                          </a:solidFill>
                          <a:latin typeface="+mn-lt"/>
                          <a:ea typeface="+mn-ea"/>
                          <a:cs typeface="+mn-cs"/>
                        </a:rPr>
                        <a:t>390</a:t>
                      </a:r>
                      <a:endParaRPr lang="en-US" altLang="en-US" sz="1400" b="1" kern="1200" dirty="0">
                        <a:solidFill>
                          <a:schemeClr val="tx1"/>
                        </a:solidFill>
                        <a:latin typeface="+mn-lt"/>
                        <a:ea typeface="+mn-ea"/>
                        <a:cs typeface="+mn-cs"/>
                      </a:endParaRPr>
                    </a:p>
                  </a:txBody>
                  <a:tcPr marL="64282" marR="64282" marT="0" marB="0" anchor="ctr"/>
                </a:tc>
                <a:tc>
                  <a:txBody>
                    <a:bodyPr/>
                    <a:lstStyle/>
                    <a:p>
                      <a:pPr marL="179705" indent="0" algn="just" fontAlgn="auto"/>
                      <a:r>
                        <a:rPr lang="en-US" sz="1400" b="1" kern="1200" dirty="0">
                          <a:solidFill>
                            <a:schemeClr val="tx1"/>
                          </a:solidFill>
                          <a:latin typeface="+mn-lt"/>
                          <a:ea typeface="+mn-ea"/>
                          <a:cs typeface="+mn-cs"/>
                        </a:rPr>
                        <a:t>   </a:t>
                      </a:r>
                      <a:r>
                        <a:rPr lang="zh-CN" altLang="en-US" sz="1400" b="1" kern="1200" dirty="0">
                          <a:solidFill>
                            <a:schemeClr val="tx1"/>
                          </a:solidFill>
                          <a:latin typeface="+mn-lt"/>
                          <a:ea typeface="+mn-ea"/>
                          <a:cs typeface="+mn-cs"/>
                        </a:rPr>
                        <a:t>其他外商投资企业</a:t>
                      </a:r>
                    </a:p>
                  </a:txBody>
                  <a:tcPr marL="64282" marR="64282" marT="0" marB="0" anchor="ctr"/>
                </a:tc>
                <a:extLst>
                  <a:ext uri="{0D108BD9-81ED-4DB2-BD59-A6C34878D82A}">
                    <a16:rowId xmlns:a16="http://schemas.microsoft.com/office/drawing/2014/main" val="10011"/>
                  </a:ext>
                </a:extLst>
              </a:tr>
              <a:tr h="305435">
                <a:tc>
                  <a:txBody>
                    <a:bodyPr/>
                    <a:lstStyle/>
                    <a:p>
                      <a:pPr algn="ctr"/>
                      <a:r>
                        <a:rPr lang="en-US" sz="1400" b="1" kern="1200">
                          <a:solidFill>
                            <a:schemeClr val="tx1"/>
                          </a:solidFill>
                          <a:latin typeface="+mn-lt"/>
                          <a:ea typeface="+mn-ea"/>
                          <a:cs typeface="+mn-cs"/>
                        </a:rPr>
                        <a:t>133</a:t>
                      </a:r>
                      <a:endParaRPr lang="en-US" altLang="en-US" sz="1400" b="1" kern="1200">
                        <a:solidFill>
                          <a:schemeClr val="tx1"/>
                        </a:solidFill>
                        <a:latin typeface="+mn-lt"/>
                        <a:ea typeface="+mn-ea"/>
                        <a:cs typeface="+mn-cs"/>
                      </a:endParaRPr>
                    </a:p>
                  </a:txBody>
                  <a:tcPr marL="64282" marR="64282" marT="0" marB="0" anchor="ctr"/>
                </a:tc>
                <a:tc>
                  <a:txBody>
                    <a:bodyPr/>
                    <a:lstStyle/>
                    <a:p>
                      <a:pPr marL="179705" indent="0" algn="just" fontAlgn="auto"/>
                      <a:r>
                        <a:rPr lang="en-US" sz="1400" b="1" kern="1200" dirty="0">
                          <a:solidFill>
                            <a:schemeClr val="tx1"/>
                          </a:solidFill>
                          <a:latin typeface="+mn-lt"/>
                          <a:ea typeface="+mn-ea"/>
                          <a:cs typeface="+mn-cs"/>
                        </a:rPr>
                        <a:t>     </a:t>
                      </a:r>
                      <a:r>
                        <a:rPr lang="zh-CN" altLang="en-US" sz="1400" b="1" kern="1200" dirty="0">
                          <a:solidFill>
                            <a:schemeClr val="tx1"/>
                          </a:solidFill>
                          <a:latin typeface="+mn-lt"/>
                          <a:ea typeface="+mn-ea"/>
                          <a:cs typeface="+mn-cs"/>
                        </a:rPr>
                        <a:t>股份合作企业</a:t>
                      </a:r>
                    </a:p>
                  </a:txBody>
                  <a:tcPr marL="64282" marR="64282" marT="0" marB="0" anchor="ctr"/>
                </a:tc>
                <a:tc>
                  <a:txBody>
                    <a:bodyPr/>
                    <a:lstStyle/>
                    <a:p>
                      <a:pPr algn="ctr"/>
                      <a:r>
                        <a:rPr lang="en-US" sz="1400" b="1" kern="1200" dirty="0">
                          <a:solidFill>
                            <a:schemeClr val="tx1"/>
                          </a:solidFill>
                          <a:latin typeface="+mn-lt"/>
                          <a:ea typeface="+mn-ea"/>
                          <a:cs typeface="+mn-cs"/>
                        </a:rPr>
                        <a:t>400</a:t>
                      </a:r>
                      <a:endParaRPr lang="en-US" altLang="en-US" sz="1400" b="1" kern="1200" dirty="0">
                        <a:solidFill>
                          <a:schemeClr val="tx1"/>
                        </a:solidFill>
                        <a:latin typeface="+mn-lt"/>
                        <a:ea typeface="+mn-ea"/>
                        <a:cs typeface="+mn-cs"/>
                      </a:endParaRPr>
                    </a:p>
                  </a:txBody>
                  <a:tcPr marL="64282" marR="64282" marT="0" marB="0" anchor="ctr"/>
                </a:tc>
                <a:tc>
                  <a:txBody>
                    <a:bodyPr/>
                    <a:lstStyle/>
                    <a:p>
                      <a:pPr algn="just"/>
                      <a:r>
                        <a:rPr lang="zh-CN" altLang="en-US" sz="1400" b="1" kern="1200" dirty="0">
                          <a:solidFill>
                            <a:schemeClr val="tx1"/>
                          </a:solidFill>
                          <a:latin typeface="+mn-lt"/>
                          <a:ea typeface="+mn-ea"/>
                          <a:cs typeface="+mn-cs"/>
                        </a:rPr>
                        <a:t>农民专业合作社（联合社）</a:t>
                      </a:r>
                    </a:p>
                  </a:txBody>
                  <a:tcPr marL="64282" marR="64282" marT="0" marB="0" anchor="ctr"/>
                </a:tc>
                <a:extLst>
                  <a:ext uri="{0D108BD9-81ED-4DB2-BD59-A6C34878D82A}">
                    <a16:rowId xmlns:a16="http://schemas.microsoft.com/office/drawing/2014/main" val="10012"/>
                  </a:ext>
                </a:extLst>
              </a:tr>
              <a:tr h="304165">
                <a:tc>
                  <a:txBody>
                    <a:bodyPr/>
                    <a:lstStyle/>
                    <a:p>
                      <a:pPr algn="ctr"/>
                      <a:r>
                        <a:rPr lang="en-US" sz="1400" b="1" kern="1200">
                          <a:solidFill>
                            <a:schemeClr val="tx1"/>
                          </a:solidFill>
                          <a:latin typeface="+mn-lt"/>
                          <a:ea typeface="+mn-ea"/>
                          <a:cs typeface="+mn-cs"/>
                        </a:rPr>
                        <a:t>134</a:t>
                      </a:r>
                      <a:endParaRPr lang="en-US" altLang="en-US" sz="1400" b="1" kern="1200">
                        <a:solidFill>
                          <a:schemeClr val="tx1"/>
                        </a:solidFill>
                        <a:latin typeface="+mn-lt"/>
                        <a:ea typeface="+mn-ea"/>
                        <a:cs typeface="+mn-cs"/>
                      </a:endParaRPr>
                    </a:p>
                  </a:txBody>
                  <a:tcPr marL="64282" marR="64282" marT="0" marB="0" anchor="ctr"/>
                </a:tc>
                <a:tc>
                  <a:txBody>
                    <a:bodyPr/>
                    <a:lstStyle/>
                    <a:p>
                      <a:pPr marL="179705" indent="0" algn="just" fontAlgn="auto"/>
                      <a:r>
                        <a:rPr lang="en-US" sz="1400" b="1" kern="1200" dirty="0">
                          <a:solidFill>
                            <a:schemeClr val="tx1"/>
                          </a:solidFill>
                          <a:latin typeface="+mn-lt"/>
                          <a:ea typeface="+mn-ea"/>
                          <a:cs typeface="+mn-cs"/>
                        </a:rPr>
                        <a:t>     </a:t>
                      </a:r>
                      <a:r>
                        <a:rPr lang="zh-CN" altLang="en-US" sz="1400" b="1" kern="1200" dirty="0">
                          <a:solidFill>
                            <a:schemeClr val="tx1"/>
                          </a:solidFill>
                          <a:latin typeface="+mn-lt"/>
                          <a:ea typeface="+mn-ea"/>
                          <a:cs typeface="+mn-cs"/>
                        </a:rPr>
                        <a:t>联营企业</a:t>
                      </a:r>
                    </a:p>
                  </a:txBody>
                  <a:tcPr marL="64282" marR="64282" marT="0" marB="0" anchor="ctr"/>
                </a:tc>
                <a:tc>
                  <a:txBody>
                    <a:bodyPr/>
                    <a:lstStyle/>
                    <a:p>
                      <a:pPr algn="ctr"/>
                      <a:r>
                        <a:rPr lang="en-US" sz="1400" b="1" kern="1200">
                          <a:solidFill>
                            <a:schemeClr val="tx1"/>
                          </a:solidFill>
                          <a:latin typeface="+mn-lt"/>
                          <a:ea typeface="+mn-ea"/>
                          <a:cs typeface="+mn-cs"/>
                        </a:rPr>
                        <a:t>500</a:t>
                      </a:r>
                      <a:endParaRPr lang="en-US" altLang="en-US" sz="1400" b="1" kern="1200">
                        <a:solidFill>
                          <a:schemeClr val="tx1"/>
                        </a:solidFill>
                        <a:latin typeface="+mn-lt"/>
                        <a:ea typeface="+mn-ea"/>
                        <a:cs typeface="+mn-cs"/>
                      </a:endParaRPr>
                    </a:p>
                  </a:txBody>
                  <a:tcPr marL="64282" marR="64282" marT="0" marB="0" anchor="ctr"/>
                </a:tc>
                <a:tc>
                  <a:txBody>
                    <a:bodyPr/>
                    <a:lstStyle/>
                    <a:p>
                      <a:pPr algn="just"/>
                      <a:r>
                        <a:rPr lang="zh-CN" altLang="en-US" sz="1400" b="1" kern="1200" dirty="0">
                          <a:solidFill>
                            <a:schemeClr val="tx1"/>
                          </a:solidFill>
                          <a:latin typeface="+mn-lt"/>
                          <a:ea typeface="+mn-ea"/>
                          <a:cs typeface="+mn-cs"/>
                        </a:rPr>
                        <a:t>个体工商户</a:t>
                      </a:r>
                    </a:p>
                  </a:txBody>
                  <a:tcPr marL="64282" marR="64282" marT="0" marB="0" anchor="ctr"/>
                </a:tc>
                <a:extLst>
                  <a:ext uri="{0D108BD9-81ED-4DB2-BD59-A6C34878D82A}">
                    <a16:rowId xmlns:a16="http://schemas.microsoft.com/office/drawing/2014/main" val="10013"/>
                  </a:ext>
                </a:extLst>
              </a:tr>
              <a:tr h="305435">
                <a:tc>
                  <a:txBody>
                    <a:bodyPr/>
                    <a:lstStyle/>
                    <a:p>
                      <a:pPr algn="ctr"/>
                      <a:r>
                        <a:rPr lang="en-US" sz="1400" b="1" kern="1200">
                          <a:solidFill>
                            <a:schemeClr val="tx1"/>
                          </a:solidFill>
                          <a:latin typeface="+mn-lt"/>
                          <a:ea typeface="+mn-ea"/>
                          <a:cs typeface="+mn-cs"/>
                        </a:rPr>
                        <a:t>140</a:t>
                      </a:r>
                      <a:endParaRPr lang="en-US" altLang="en-US" sz="1400" b="1" kern="1200">
                        <a:solidFill>
                          <a:schemeClr val="tx1"/>
                        </a:solidFill>
                        <a:latin typeface="+mn-lt"/>
                        <a:ea typeface="+mn-ea"/>
                        <a:cs typeface="+mn-cs"/>
                      </a:endParaRPr>
                    </a:p>
                  </a:txBody>
                  <a:tcPr marL="64282" marR="64282" marT="0" marB="0" anchor="ctr"/>
                </a:tc>
                <a:tc>
                  <a:txBody>
                    <a:bodyPr/>
                    <a:lstStyle/>
                    <a:p>
                      <a:pPr algn="just"/>
                      <a:r>
                        <a:rPr lang="zh-CN" altLang="en-US" sz="1400" b="1" kern="1200">
                          <a:solidFill>
                            <a:schemeClr val="tx1"/>
                          </a:solidFill>
                          <a:latin typeface="+mn-lt"/>
                          <a:ea typeface="+mn-ea"/>
                          <a:cs typeface="+mn-cs"/>
                        </a:rPr>
                        <a:t>个人独资企业</a:t>
                      </a:r>
                    </a:p>
                  </a:txBody>
                  <a:tcPr marL="64282" marR="64282" marT="0" marB="0" anchor="ctr"/>
                </a:tc>
                <a:tc>
                  <a:txBody>
                    <a:bodyPr/>
                    <a:lstStyle/>
                    <a:p>
                      <a:pPr algn="ctr"/>
                      <a:r>
                        <a:rPr lang="en-US" sz="1400" b="1" kern="1200">
                          <a:solidFill>
                            <a:schemeClr val="tx1"/>
                          </a:solidFill>
                          <a:latin typeface="+mn-lt"/>
                          <a:ea typeface="+mn-ea"/>
                          <a:cs typeface="+mn-cs"/>
                        </a:rPr>
                        <a:t>900</a:t>
                      </a:r>
                      <a:endParaRPr lang="en-US" altLang="en-US" sz="1400" b="1" kern="1200">
                        <a:solidFill>
                          <a:schemeClr val="tx1"/>
                        </a:solidFill>
                        <a:latin typeface="+mn-lt"/>
                        <a:ea typeface="+mn-ea"/>
                        <a:cs typeface="+mn-cs"/>
                      </a:endParaRPr>
                    </a:p>
                  </a:txBody>
                  <a:tcPr marL="64282" marR="64282" marT="0" marB="0" anchor="ctr"/>
                </a:tc>
                <a:tc>
                  <a:txBody>
                    <a:bodyPr/>
                    <a:lstStyle/>
                    <a:p>
                      <a:pPr algn="just"/>
                      <a:r>
                        <a:rPr lang="zh-CN" altLang="en-US" sz="1400" b="1" kern="1200" dirty="0">
                          <a:solidFill>
                            <a:schemeClr val="tx1"/>
                          </a:solidFill>
                          <a:latin typeface="+mn-lt"/>
                          <a:ea typeface="+mn-ea"/>
                          <a:cs typeface="+mn-cs"/>
                        </a:rPr>
                        <a:t>其他市场主体</a:t>
                      </a:r>
                    </a:p>
                  </a:txBody>
                  <a:tcPr marL="64282" marR="64282" marT="0" marB="0" anchor="ctr"/>
                </a:tc>
                <a:extLst>
                  <a:ext uri="{0D108BD9-81ED-4DB2-BD59-A6C34878D82A}">
                    <a16:rowId xmlns:a16="http://schemas.microsoft.com/office/drawing/2014/main" val="10014"/>
                  </a:ext>
                </a:extLst>
              </a:tr>
              <a:tr h="304800">
                <a:tc>
                  <a:txBody>
                    <a:bodyPr/>
                    <a:lstStyle/>
                    <a:p>
                      <a:pPr algn="ctr"/>
                      <a:r>
                        <a:rPr lang="en-US" sz="1400" b="1" kern="1200">
                          <a:solidFill>
                            <a:schemeClr val="tx1"/>
                          </a:solidFill>
                          <a:latin typeface="+mn-lt"/>
                          <a:ea typeface="+mn-ea"/>
                          <a:cs typeface="+mn-cs"/>
                        </a:rPr>
                        <a:t>150</a:t>
                      </a:r>
                      <a:endParaRPr lang="en-US" altLang="en-US" sz="1400" b="1" kern="1200">
                        <a:solidFill>
                          <a:schemeClr val="tx1"/>
                        </a:solidFill>
                        <a:latin typeface="+mn-lt"/>
                        <a:ea typeface="+mn-ea"/>
                        <a:cs typeface="+mn-cs"/>
                      </a:endParaRPr>
                    </a:p>
                  </a:txBody>
                  <a:tcPr marL="64282" marR="64282" marT="0" marB="0" anchor="ctr"/>
                </a:tc>
                <a:tc>
                  <a:txBody>
                    <a:bodyPr/>
                    <a:lstStyle/>
                    <a:p>
                      <a:pPr algn="just"/>
                      <a:r>
                        <a:rPr lang="zh-CN" altLang="en-US" sz="1400" b="1" kern="1200">
                          <a:solidFill>
                            <a:schemeClr val="tx1"/>
                          </a:solidFill>
                          <a:latin typeface="+mn-lt"/>
                          <a:ea typeface="+mn-ea"/>
                          <a:cs typeface="+mn-cs"/>
                        </a:rPr>
                        <a:t>合伙企业</a:t>
                      </a:r>
                    </a:p>
                  </a:txBody>
                  <a:tcPr marL="64282" marR="64282" marT="0" marB="0" anchor="ctr"/>
                </a:tc>
                <a:tc>
                  <a:txBody>
                    <a:bodyPr/>
                    <a:lstStyle/>
                    <a:p>
                      <a:pPr algn="ctr"/>
                      <a:r>
                        <a:rPr lang="en-US" sz="1400" b="1" kern="1200">
                          <a:solidFill>
                            <a:schemeClr val="tx1"/>
                          </a:solidFill>
                          <a:latin typeface="+mn-lt"/>
                          <a:ea typeface="+mn-ea"/>
                          <a:cs typeface="+mn-cs"/>
                        </a:rPr>
                        <a:t> </a:t>
                      </a:r>
                      <a:endParaRPr lang="en-US" altLang="en-US" sz="1400" b="1" kern="1200">
                        <a:solidFill>
                          <a:schemeClr val="tx1"/>
                        </a:solidFill>
                        <a:latin typeface="+mn-lt"/>
                        <a:ea typeface="+mn-ea"/>
                        <a:cs typeface="+mn-cs"/>
                      </a:endParaRPr>
                    </a:p>
                  </a:txBody>
                  <a:tcPr marL="64282" marR="64282" marT="0" marB="0" anchor="ctr"/>
                </a:tc>
                <a:tc>
                  <a:txBody>
                    <a:bodyPr/>
                    <a:lstStyle/>
                    <a:p>
                      <a:pPr algn="just"/>
                      <a:r>
                        <a:rPr lang="en-US" sz="1400" b="1" kern="1200" dirty="0">
                          <a:solidFill>
                            <a:schemeClr val="tx1"/>
                          </a:solidFill>
                          <a:latin typeface="+mn-lt"/>
                          <a:ea typeface="+mn-ea"/>
                          <a:cs typeface="+mn-cs"/>
                        </a:rPr>
                        <a:t> </a:t>
                      </a:r>
                      <a:endParaRPr lang="en-US" altLang="en-US" sz="1400" b="1" kern="1200" dirty="0">
                        <a:solidFill>
                          <a:schemeClr val="tx1"/>
                        </a:solidFill>
                        <a:latin typeface="+mn-lt"/>
                        <a:ea typeface="+mn-ea"/>
                        <a:cs typeface="+mn-cs"/>
                      </a:endParaRPr>
                    </a:p>
                  </a:txBody>
                  <a:tcPr marL="64282" marR="64282" marT="0" marB="0" anchor="ctr"/>
                </a:tc>
                <a:extLst>
                  <a:ext uri="{0D108BD9-81ED-4DB2-BD59-A6C34878D82A}">
                    <a16:rowId xmlns:a16="http://schemas.microsoft.com/office/drawing/2014/main" val="10015"/>
                  </a:ext>
                </a:extLst>
              </a:tr>
            </a:tbl>
          </a:graphicData>
        </a:graphic>
      </p:graphicFrame>
      <p:sp>
        <p:nvSpPr>
          <p:cNvPr id="6" name="文本框 5"/>
          <p:cNvSpPr txBox="1"/>
          <p:nvPr>
            <p:custDataLst>
              <p:tags r:id="rId4"/>
            </p:custDataLst>
          </p:nvPr>
        </p:nvSpPr>
        <p:spPr>
          <a:xfrm>
            <a:off x="233045" y="257810"/>
            <a:ext cx="7457440" cy="521970"/>
          </a:xfrm>
          <a:prstGeom prst="rect">
            <a:avLst/>
          </a:prstGeom>
          <a:noFill/>
          <a:effectLst/>
        </p:spPr>
        <p:txBody>
          <a:bodyPr wrap="square" rtlCol="0">
            <a:spAutoFit/>
          </a:bodyPr>
          <a:lstStyle/>
          <a:p>
            <a:pPr algn="l"/>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人社部最新要求</a:t>
            </a:r>
            <a:r>
              <a:rPr lang="en-US" altLang="zh-CN"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企业人工成本情况</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226820" y="1268095"/>
            <a:ext cx="9737725" cy="3133725"/>
          </a:xfrm>
          <a:prstGeom prst="rect">
            <a:avLst/>
          </a:prstGeom>
          <a:noFill/>
        </p:spPr>
        <p:txBody>
          <a:bodyPr wrap="square">
            <a:noAutofit/>
          </a:bodyPr>
          <a:lstStyle/>
          <a:p>
            <a:pPr marL="0" marR="0" lvl="0" indent="0" algn="l" defTabSz="914400" rtl="0" eaLnBrk="0" fontAlgn="base" latinLnBrk="0" hangingPunct="0">
              <a:lnSpc>
                <a:spcPct val="100000"/>
              </a:lnSpc>
              <a:spcBef>
                <a:spcPct val="0"/>
              </a:spcBef>
              <a:spcAft>
                <a:spcPct val="0"/>
              </a:spcAft>
              <a:buClrTx/>
              <a:buSzTx/>
              <a:buFontTx/>
              <a:buNone/>
              <a:defRPr/>
            </a:pPr>
            <a:r>
              <a:rPr lang="zh-CN" altLang="en-US" sz="4800" b="1" kern="0" noProof="0" dirty="0">
                <a:ln>
                  <a:noFill/>
                </a:ln>
                <a:solidFill>
                  <a:srgbClr val="FF0000"/>
                </a:solidFill>
                <a:effectLst>
                  <a:outerShdw blurRad="38100" dist="38100" dir="2700000" algn="tl">
                    <a:srgbClr val="000000"/>
                  </a:outerShdw>
                </a:effectLst>
                <a:uLnTx/>
                <a:uFillTx/>
                <a:ea typeface="仿宋_GB2312" panose="02010609030101010101" pitchFamily="49" charset="-122"/>
                <a:sym typeface="+mn-lt"/>
              </a:rPr>
              <a:t>填表人员注意</a:t>
            </a:r>
            <a:r>
              <a:rPr lang="en-US" altLang="zh-CN" sz="2400" b="1" kern="0" noProof="0" dirty="0">
                <a:ln>
                  <a:noFill/>
                </a:ln>
                <a:solidFill>
                  <a:srgbClr val="FF0000"/>
                </a:solidFill>
                <a:effectLst>
                  <a:outerShdw blurRad="38100" dist="38100" dir="2700000" algn="tl">
                    <a:srgbClr val="000000">
                      <a:alpha val="43137"/>
                    </a:srgbClr>
                  </a:outerShdw>
                </a:effectLst>
                <a:uLnTx/>
                <a:uFillTx/>
                <a:sym typeface="+mn-ea"/>
              </a:rPr>
              <a:t>         </a:t>
            </a:r>
          </a:p>
          <a:p>
            <a:pPr marR="0" lvl="0" indent="0" algn="l" defTabSz="914400" rtl="0" eaLnBrk="0" fontAlgn="base" hangingPunct="0">
              <a:lnSpc>
                <a:spcPct val="150000"/>
              </a:lnSpc>
              <a:spcBef>
                <a:spcPct val="0"/>
              </a:spcBef>
              <a:spcAft>
                <a:spcPct val="0"/>
              </a:spcAft>
              <a:buClrTx/>
              <a:buSzTx/>
              <a:buFontTx/>
              <a:buNone/>
              <a:defRPr/>
            </a:pPr>
            <a:r>
              <a:rPr lang="en-US" altLang="zh-CN" sz="2400" b="1" noProof="0" dirty="0">
                <a:ln>
                  <a:noFill/>
                </a:ln>
                <a:solidFill>
                  <a:srgbClr val="FFFF00"/>
                </a:solidFill>
                <a:effectLst>
                  <a:outerShdw blurRad="38100" dist="38100" dir="2700000" algn="tl">
                    <a:srgbClr val="000000">
                      <a:alpha val="43137"/>
                    </a:srgbClr>
                  </a:outerShdw>
                </a:effectLst>
                <a:uLnTx/>
                <a:uFillTx/>
                <a:sym typeface="+mn-ea"/>
              </a:rPr>
              <a:t>         </a:t>
            </a:r>
            <a:r>
              <a:rPr lang="zh-CN" altLang="en-US" sz="2400" b="1" kern="0" dirty="0">
                <a:solidFill>
                  <a:srgbClr val="3657B4"/>
                </a:solidFill>
                <a:latin typeface="+mn-ea"/>
                <a:cs typeface="+mn-ea"/>
                <a:sym typeface="+mn-ea"/>
              </a:rPr>
              <a:t>《新就业形态劳动者劳动报酬情况》填报对象为依托互联网平台就业，通过提供劳动或服务获取劳动报酬的劳动者。</a:t>
            </a:r>
          </a:p>
          <a:p>
            <a:pPr marR="0" lvl="0" indent="609600" algn="l" defTabSz="914400" rtl="0" eaLnBrk="0" fontAlgn="base" hangingPunct="0">
              <a:lnSpc>
                <a:spcPct val="150000"/>
              </a:lnSpc>
              <a:spcBef>
                <a:spcPct val="0"/>
              </a:spcBef>
              <a:spcAft>
                <a:spcPct val="0"/>
              </a:spcAft>
              <a:buClrTx/>
              <a:buSzTx/>
              <a:buFontTx/>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本次调查细分为</a:t>
            </a:r>
            <a:r>
              <a:rPr kumimoji="0" lang="zh-CN" altLang="en-US" sz="2400" b="1" i="0" u="none" strike="noStrike" kern="0" cap="none" spc="0" normalizeH="0" baseline="0" dirty="0">
                <a:solidFill>
                  <a:srgbClr val="3657B4"/>
                </a:solidFill>
                <a:latin typeface="+mn-ea"/>
                <a:ea typeface="+mn-ea"/>
                <a:cs typeface="+mn-ea"/>
                <a:sym typeface="+mn-ea"/>
              </a:rPr>
              <a:t>即时配送适用、网约货运适用、网约客运适用、网约家政服务人员适用四张表。</a:t>
            </a:r>
            <a:endParaRPr kumimoji="0" lang="zh-CN" altLang="en-US" sz="2400" b="1" i="0" u="none" strike="noStrike" kern="1200" cap="none" spc="0" normalizeH="0" baseline="0" noProof="0" dirty="0">
              <a:ln>
                <a:noFill/>
              </a:ln>
              <a:solidFill>
                <a:srgbClr val="3657B4"/>
              </a:solidFill>
              <a:effectLst>
                <a:outerShdw blurRad="38100" dist="38100" dir="2700000" algn="tl">
                  <a:srgbClr val="000000">
                    <a:alpha val="43137"/>
                  </a:srgbClr>
                </a:outerShdw>
              </a:effectLst>
              <a:uLnTx/>
              <a:uFillTx/>
              <a:latin typeface="+mn-lt"/>
              <a:ea typeface="+mn-ea"/>
              <a:cs typeface="+mn-cs"/>
              <a:sym typeface="+mn-ea"/>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978535" y="420370"/>
            <a:ext cx="10235565" cy="521970"/>
          </a:xfrm>
          <a:prstGeom prst="rect">
            <a:avLst/>
          </a:prstGeom>
          <a:noFill/>
          <a:effectLst/>
        </p:spPr>
        <p:txBody>
          <a:bodyPr wrap="square" rtlCol="0">
            <a:spAutoFit/>
          </a:bodyPr>
          <a:lstStyle/>
          <a:p>
            <a:pPr algn="ctr"/>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新就业形态劳动者劳动报酬情况调查表（即时配送适用）</a:t>
            </a:r>
          </a:p>
        </p:txBody>
      </p:sp>
      <p:cxnSp>
        <p:nvCxnSpPr>
          <p:cNvPr id="13" name="直接连接符 12"/>
          <p:cNvCxnSpPr/>
          <p:nvPr>
            <p:custDataLst>
              <p:tags r:id="rId2"/>
            </p:custDataLst>
          </p:nvPr>
        </p:nvCxnSpPr>
        <p:spPr>
          <a:xfrm flipV="1">
            <a:off x="1728666" y="1081658"/>
            <a:ext cx="8704580" cy="7620"/>
          </a:xfrm>
          <a:prstGeom prst="line">
            <a:avLst/>
          </a:prstGeom>
          <a:ln w="12700">
            <a:solidFill>
              <a:srgbClr val="2A448C"/>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a:blip r:embed="rId5"/>
          <a:stretch>
            <a:fillRect/>
          </a:stretch>
        </p:blipFill>
        <p:spPr>
          <a:xfrm>
            <a:off x="441325" y="1582420"/>
            <a:ext cx="11082020" cy="3560445"/>
          </a:xfrm>
          <a:prstGeom prst="rect">
            <a:avLst/>
          </a:prstGeom>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978535" y="420370"/>
            <a:ext cx="10235565" cy="521970"/>
          </a:xfrm>
          <a:prstGeom prst="rect">
            <a:avLst/>
          </a:prstGeom>
          <a:noFill/>
          <a:effectLst/>
        </p:spPr>
        <p:txBody>
          <a:bodyPr wrap="square" rtlCol="0">
            <a:spAutoFit/>
          </a:bodyPr>
          <a:lstStyle/>
          <a:p>
            <a:pPr algn="ctr"/>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新就业形态劳动者劳动报酬情况调查表（网约货运适用）</a:t>
            </a:r>
          </a:p>
        </p:txBody>
      </p:sp>
      <p:cxnSp>
        <p:nvCxnSpPr>
          <p:cNvPr id="13" name="直接连接符 12"/>
          <p:cNvCxnSpPr/>
          <p:nvPr>
            <p:custDataLst>
              <p:tags r:id="rId2"/>
            </p:custDataLst>
          </p:nvPr>
        </p:nvCxnSpPr>
        <p:spPr>
          <a:xfrm flipV="1">
            <a:off x="1728666" y="1081658"/>
            <a:ext cx="8704580" cy="7620"/>
          </a:xfrm>
          <a:prstGeom prst="line">
            <a:avLst/>
          </a:prstGeom>
          <a:ln w="12700">
            <a:solidFill>
              <a:srgbClr val="2A448C"/>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5"/>
          <a:stretch>
            <a:fillRect/>
          </a:stretch>
        </p:blipFill>
        <p:spPr>
          <a:xfrm>
            <a:off x="530860" y="1809115"/>
            <a:ext cx="11042015" cy="3535045"/>
          </a:xfrm>
          <a:prstGeom prst="rect">
            <a:avLst/>
          </a:prstGeom>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978535" y="420370"/>
            <a:ext cx="10235565" cy="521970"/>
          </a:xfrm>
          <a:prstGeom prst="rect">
            <a:avLst/>
          </a:prstGeom>
          <a:noFill/>
          <a:effectLst/>
        </p:spPr>
        <p:txBody>
          <a:bodyPr wrap="square" rtlCol="0">
            <a:spAutoFit/>
          </a:bodyPr>
          <a:lstStyle/>
          <a:p>
            <a:pPr algn="ctr"/>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新就业形态劳动者劳动报酬情况调查表（网约客运适用）</a:t>
            </a:r>
          </a:p>
        </p:txBody>
      </p:sp>
      <p:cxnSp>
        <p:nvCxnSpPr>
          <p:cNvPr id="13" name="直接连接符 12"/>
          <p:cNvCxnSpPr/>
          <p:nvPr>
            <p:custDataLst>
              <p:tags r:id="rId2"/>
            </p:custDataLst>
          </p:nvPr>
        </p:nvCxnSpPr>
        <p:spPr>
          <a:xfrm flipV="1">
            <a:off x="1728666" y="1081658"/>
            <a:ext cx="8704580" cy="7620"/>
          </a:xfrm>
          <a:prstGeom prst="line">
            <a:avLst/>
          </a:prstGeom>
          <a:ln w="12700">
            <a:solidFill>
              <a:srgbClr val="2A448C"/>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5"/>
          <a:stretch>
            <a:fillRect/>
          </a:stretch>
        </p:blipFill>
        <p:spPr>
          <a:xfrm>
            <a:off x="748665" y="1854200"/>
            <a:ext cx="10695940" cy="3754755"/>
          </a:xfrm>
          <a:prstGeom prst="rect">
            <a:avLst/>
          </a:prstGeom>
        </p:spPr>
      </p:pic>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978535" y="420370"/>
            <a:ext cx="10395585" cy="521970"/>
          </a:xfrm>
          <a:prstGeom prst="rect">
            <a:avLst/>
          </a:prstGeom>
          <a:noFill/>
          <a:effectLst/>
        </p:spPr>
        <p:txBody>
          <a:bodyPr wrap="square" rtlCol="0">
            <a:spAutoFit/>
          </a:bodyPr>
          <a:lstStyle/>
          <a:p>
            <a:pPr algn="ctr"/>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新就业形态劳动者劳动报酬情况调查表（网约家政服务人员适用）</a:t>
            </a:r>
          </a:p>
        </p:txBody>
      </p:sp>
      <p:cxnSp>
        <p:nvCxnSpPr>
          <p:cNvPr id="13" name="直接连接符 12"/>
          <p:cNvCxnSpPr/>
          <p:nvPr>
            <p:custDataLst>
              <p:tags r:id="rId2"/>
            </p:custDataLst>
          </p:nvPr>
        </p:nvCxnSpPr>
        <p:spPr>
          <a:xfrm flipV="1">
            <a:off x="1728666" y="1081658"/>
            <a:ext cx="8704580" cy="7620"/>
          </a:xfrm>
          <a:prstGeom prst="line">
            <a:avLst/>
          </a:prstGeom>
          <a:ln w="12700">
            <a:solidFill>
              <a:srgbClr val="2A448C"/>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5"/>
          <a:stretch>
            <a:fillRect/>
          </a:stretch>
        </p:blipFill>
        <p:spPr>
          <a:xfrm>
            <a:off x="664845" y="1782445"/>
            <a:ext cx="10831195" cy="3759200"/>
          </a:xfrm>
          <a:prstGeom prst="rect">
            <a:avLst/>
          </a:prstGeom>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861060" y="1305560"/>
            <a:ext cx="10469880" cy="3513455"/>
          </a:xfrm>
          <a:prstGeom prst="rect">
            <a:avLst/>
          </a:prstGeom>
          <a:noFill/>
          <a:ln w="9525">
            <a:noFill/>
          </a:ln>
        </p:spPr>
        <p:txBody>
          <a:bodyPr wrap="square" anchor="t" anchorCtr="0">
            <a:noAutofit/>
          </a:bodyPr>
          <a:lstStyle/>
          <a:p>
            <a:pPr marL="609600" marR="0" lvl="0" indent="-609600" algn="l" defTabSz="914400" rtl="0" fontAlgn="base">
              <a:lnSpc>
                <a:spcPct val="13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.职工代码</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0" algn="l" defTabSz="914400" rtl="0" fontAlgn="base">
              <a:lnSpc>
                <a:spcPct val="130000"/>
              </a:lnSpc>
              <a:spcBef>
                <a:spcPts val="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职工代码按照企业参与本调查的所有劳动者自然排序，由企业自行顺序编码（00001～99999之间）</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不能重复</a:t>
            </a:r>
            <a:r>
              <a:rPr lang="zh-CN" altLang="en-US" sz="2400" b="1" kern="0" dirty="0">
                <a:solidFill>
                  <a:srgbClr val="3657B4"/>
                </a:solidFill>
                <a:latin typeface="+mn-ea"/>
                <a:cs typeface="+mn-ea"/>
                <a:sym typeface="+mn-ea"/>
              </a:rPr>
              <a:t>。</a:t>
            </a:r>
            <a:r>
              <a:rPr lang="zh-CN" altLang="en-US" sz="2400" b="1" kern="0" dirty="0">
                <a:solidFill>
                  <a:srgbClr val="3657B4"/>
                </a:solidFill>
                <a:latin typeface="+mn-ea"/>
                <a:cs typeface="+mn-ea"/>
              </a:rPr>
              <a:t>持续参与调查的企业在填报职工代码时，要确保同一员工在不同调查期间代码的稳定性，以便持续跟踪观察某类员工技术技能及工资水平的变化趋势。新增员工的代码可在原有基础上顺延编号。</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609600" marR="0" lvl="0" indent="-609600" algn="l" defTabSz="914400" rtl="0" fontAlgn="base">
              <a:lnSpc>
                <a:spcPct val="13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73125" y="927735"/>
            <a:ext cx="10119360" cy="5245100"/>
          </a:xfrm>
          <a:prstGeom prst="rect">
            <a:avLst/>
          </a:prstGeom>
          <a:noFill/>
        </p:spPr>
        <p:txBody>
          <a:bodyPr wrap="square" rtlCol="0" anchor="t">
            <a:noAutofit/>
          </a:bodyPr>
          <a:lstStyle/>
          <a:p>
            <a:pPr marL="609600" marR="0" lvl="0" indent="-609600" algn="l" defTabSz="914400" rtl="0" fontAlgn="base">
              <a:lnSpc>
                <a:spcPct val="13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2-3</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 姓名、身份证号码</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fontAlgn="base">
              <a:lnSpc>
                <a:spcPct val="130000"/>
              </a:lnSpc>
              <a:spcBef>
                <a:spcPts val="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姓名、身份证号应与劳动者实际情况一致。未具备身份证号的人员按其有效证件号码填写，有效证件号码不足</a:t>
            </a:r>
            <a:r>
              <a:rPr lang="en-US" altLang="zh-CN" sz="2400" b="1" kern="0" dirty="0">
                <a:solidFill>
                  <a:srgbClr val="3657B4"/>
                </a:solidFill>
                <a:latin typeface="+mn-ea"/>
                <a:cs typeface="+mn-ea"/>
                <a:sym typeface="+mn-ea"/>
              </a:rPr>
              <a:t>18</a:t>
            </a:r>
            <a:r>
              <a:rPr lang="zh-CN" altLang="en-US" sz="2400" b="1" kern="0" dirty="0">
                <a:solidFill>
                  <a:srgbClr val="3657B4"/>
                </a:solidFill>
                <a:latin typeface="+mn-ea"/>
                <a:cs typeface="+mn-ea"/>
                <a:sym typeface="+mn-ea"/>
              </a:rPr>
              <a:t>位的在号码前前补</a:t>
            </a:r>
            <a:r>
              <a:rPr lang="en-US" altLang="zh-CN" sz="2400" b="1" kern="0" dirty="0">
                <a:solidFill>
                  <a:srgbClr val="3657B4"/>
                </a:solidFill>
                <a:latin typeface="+mn-ea"/>
                <a:cs typeface="+mn-ea"/>
                <a:sym typeface="+mn-ea"/>
              </a:rPr>
              <a:t>0</a:t>
            </a:r>
            <a:r>
              <a:rPr lang="zh-CN" altLang="en-US" sz="2400" b="1" kern="0" dirty="0">
                <a:solidFill>
                  <a:srgbClr val="3657B4"/>
                </a:solidFill>
                <a:latin typeface="+mn-ea"/>
                <a:cs typeface="+mn-ea"/>
                <a:sym typeface="+mn-ea"/>
              </a:rPr>
              <a:t>至</a:t>
            </a:r>
            <a:r>
              <a:rPr lang="en-US" altLang="zh-CN" sz="2400" b="1" kern="0" dirty="0">
                <a:solidFill>
                  <a:srgbClr val="3657B4"/>
                </a:solidFill>
                <a:latin typeface="+mn-ea"/>
                <a:cs typeface="+mn-ea"/>
                <a:sym typeface="+mn-ea"/>
              </a:rPr>
              <a:t>18</a:t>
            </a:r>
            <a:r>
              <a:rPr lang="zh-CN" altLang="en-US" sz="2400" b="1" kern="0" dirty="0">
                <a:solidFill>
                  <a:srgbClr val="3657B4"/>
                </a:solidFill>
                <a:latin typeface="+mn-ea"/>
                <a:cs typeface="+mn-ea"/>
                <a:sym typeface="+mn-ea"/>
              </a:rPr>
              <a:t>位。</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市属、区属集团及其下级子公司必填，劳务派遣企业必填， 非劳务派遣企业填报使用劳务派遣人员信息时必填，非劳务派遣人员选填。</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4</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.性别</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marR="0" lvl="0" indent="0" algn="l" defTabSz="914400" rtl="0" fontAlgn="base">
              <a:lnSpc>
                <a:spcPct val="100000"/>
              </a:lnSpc>
              <a:spcBef>
                <a:spcPts val="12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依据劳动者真实情况填报。</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p>
          <a:p>
            <a:pPr marR="0" lvl="0" indent="0" algn="l" defTabSz="914400" rtl="0" fontAlgn="base">
              <a:lnSpc>
                <a:spcPct val="100000"/>
              </a:lnSpc>
              <a:spcBef>
                <a:spcPts val="2400"/>
              </a:spcBef>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5.出生年份</a:t>
            </a:r>
          </a:p>
          <a:p>
            <a:pPr marR="0" lvl="0" indent="609600" algn="l" defTabSz="914400" rtl="0" fontAlgn="base">
              <a:lnSpc>
                <a:spcPct val="120000"/>
              </a:lnSpc>
              <a:spcBef>
                <a:spcPts val="120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依据劳动者真实情况填报。出生年份请按公历填写，填写4位数字如“1990”，仅填写年份，不用填写月份和日期。</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p>
          <a:p>
            <a:pPr marR="0" lvl="0" indent="609600" algn="l" defTabSz="914400" rtl="0" fontAlgn="base">
              <a:lnSpc>
                <a:spcPct val="120000"/>
              </a:lnSpc>
              <a:spcBef>
                <a:spcPts val="120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R="0" lvl="0" indent="0" algn="l" defTabSz="914400" rtl="0" fontAlgn="base">
              <a:lnSpc>
                <a:spcPct val="100000"/>
              </a:lnSpc>
              <a:spcBef>
                <a:spcPts val="1200"/>
              </a:spcBef>
              <a:spcAft>
                <a:spcPct val="0"/>
              </a:spcAft>
              <a:buClr>
                <a:schemeClr val="hlink"/>
              </a:buClr>
              <a:buSzPct val="70000"/>
              <a:buFont typeface="Wingdings" panose="05000000000000000000" pitchFamily="2" charset="2"/>
              <a:buNone/>
              <a:defRPr/>
            </a:pPr>
            <a:endPar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10" name="Text Box 15"/>
          <p:cNvSpPr txBox="1"/>
          <p:nvPr>
            <p:custDataLst>
              <p:tags r:id="rId1"/>
            </p:custDataLst>
          </p:nvPr>
        </p:nvSpPr>
        <p:spPr>
          <a:xfrm>
            <a:off x="790575" y="711200"/>
            <a:ext cx="10610850" cy="217424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ea typeface="仿宋_GB2312" panose="02010609030101010101" pitchFamily="49" charset="-122"/>
                <a:sym typeface="+mn-ea"/>
              </a:rPr>
              <a:t>6</a:t>
            </a:r>
            <a:r>
              <a:rPr lang="zh-CN" altLang="en-US" sz="2400" b="1" kern="0" noProof="0" dirty="0">
                <a:ln>
                  <a:noFill/>
                </a:ln>
                <a:solidFill>
                  <a:srgbClr val="FFA117"/>
                </a:solidFill>
                <a:effectLst>
                  <a:outerShdw blurRad="38100" dist="38100" dir="2700000" algn="tl">
                    <a:srgbClr val="000000"/>
                  </a:outerShdw>
                </a:effectLst>
                <a:uLnTx/>
                <a:uFillTx/>
                <a:ea typeface="仿宋_GB2312" panose="02010609030101010101" pitchFamily="49" charset="-122"/>
                <a:sym typeface="+mn-ea"/>
              </a:rPr>
              <a:t>.</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学历</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仿宋_GB2312" panose="02010609030101010101" pitchFamily="49" charset="-122"/>
              <a:cs typeface="+mn-cs"/>
            </a:endParaRPr>
          </a:p>
          <a:p>
            <a:pPr marR="0" lvl="0" indent="0" algn="l" defTabSz="914400" rtl="0" fontAlgn="base">
              <a:lnSpc>
                <a:spcPct val="130000"/>
              </a:lnSpc>
              <a:spcBef>
                <a:spcPts val="12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sym typeface="+mn-ea"/>
              </a:rPr>
              <a:t>        </a:t>
            </a:r>
            <a:r>
              <a:rPr lang="zh-CN" altLang="en-US" sz="2400" b="1" kern="0" dirty="0">
                <a:solidFill>
                  <a:srgbClr val="3657B4"/>
                </a:solidFill>
                <a:latin typeface="+mn-ea"/>
                <a:cs typeface="+mn-ea"/>
                <a:sym typeface="+mn-ea"/>
              </a:rPr>
              <a:t>指从业人员接受国内外教育所取得的最高学历或与现有的受教育水平相当的学历，以取得国家承认的毕业证书为准。请按照下表代码表填写。</a:t>
            </a:r>
          </a:p>
          <a:p>
            <a:pPr marR="0" lvl="0" indent="609600" algn="l" defTabSz="914400" rtl="0" fontAlgn="base">
              <a:lnSpc>
                <a:spcPct val="13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lt"/>
              <a:ea typeface="+mn-ea"/>
              <a:cs typeface="+mn-cs"/>
              <a:sym typeface="+mn-ea"/>
            </a:endParaRPr>
          </a:p>
        </p:txBody>
      </p:sp>
      <p:graphicFrame>
        <p:nvGraphicFramePr>
          <p:cNvPr id="5" name="表格 4"/>
          <p:cNvGraphicFramePr>
            <a:graphicFrameLocks noGrp="1"/>
          </p:cNvGraphicFramePr>
          <p:nvPr>
            <p:custDataLst>
              <p:tags r:id="rId2"/>
            </p:custDataLst>
          </p:nvPr>
        </p:nvGraphicFramePr>
        <p:xfrm>
          <a:off x="1213485" y="2966085"/>
          <a:ext cx="9765030" cy="2961805"/>
        </p:xfrm>
        <a:graphic>
          <a:graphicData uri="http://schemas.openxmlformats.org/drawingml/2006/table">
            <a:tbl>
              <a:tblPr/>
              <a:tblGrid>
                <a:gridCol w="586740">
                  <a:extLst>
                    <a:ext uri="{9D8B030D-6E8A-4147-A177-3AD203B41FA5}">
                      <a16:colId xmlns:a16="http://schemas.microsoft.com/office/drawing/2014/main" val="20000"/>
                    </a:ext>
                  </a:extLst>
                </a:gridCol>
                <a:gridCol w="2585085">
                  <a:extLst>
                    <a:ext uri="{9D8B030D-6E8A-4147-A177-3AD203B41FA5}">
                      <a16:colId xmlns:a16="http://schemas.microsoft.com/office/drawing/2014/main" val="20001"/>
                    </a:ext>
                  </a:extLst>
                </a:gridCol>
                <a:gridCol w="6593205">
                  <a:extLst>
                    <a:ext uri="{9D8B030D-6E8A-4147-A177-3AD203B41FA5}">
                      <a16:colId xmlns:a16="http://schemas.microsoft.com/office/drawing/2014/main" val="20002"/>
                    </a:ext>
                  </a:extLst>
                </a:gridCol>
              </a:tblGrid>
              <a:tr h="340995">
                <a:tc>
                  <a:txBody>
                    <a:bodyPr/>
                    <a:lstStyle>
                      <a:lvl1pPr marL="63500">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63500" marR="0" lvl="0" indent="0" algn="ctr" defTabSz="914400" rtl="0" eaLnBrk="1" fontAlgn="base" latinLnBrk="0" hangingPunct="1">
                        <a:lnSpc>
                          <a:spcPct val="107000"/>
                        </a:lnSpc>
                        <a:spcBef>
                          <a:spcPct val="0"/>
                        </a:spcBef>
                        <a:spcAft>
                          <a:spcPct val="0"/>
                        </a:spcAft>
                        <a:buClrTx/>
                        <a:buSzTx/>
                        <a:buFontTx/>
                        <a:buNone/>
                      </a:pPr>
                      <a:r>
                        <a:rPr kumimoji="0" lang="zh-CN" altLang="zh-CN" sz="1100" b="1" i="0" u="none" strike="noStrike" cap="none" normalizeH="0" baseline="0">
                          <a:ln>
                            <a:noFill/>
                          </a:ln>
                          <a:solidFill>
                            <a:srgbClr val="FFFFFF"/>
                          </a:solidFill>
                          <a:effectLst/>
                          <a:latin typeface="Garamond" panose="02020404030301010803" pitchFamily="18" charset="0"/>
                          <a:ea typeface="宋体" panose="02010600030101010101" pitchFamily="2" charset="-122"/>
                        </a:rPr>
                        <a:t>代　码</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29448B"/>
                    </a:solidFill>
                  </a:tcPr>
                </a:tc>
                <a:tc>
                  <a:txBody>
                    <a:bodyPr/>
                    <a:lstStyle>
                      <a:lvl1pPr marL="244475">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244475" marR="0" lvl="0" indent="0" algn="just" defTabSz="914400" rtl="0" eaLnBrk="1" fontAlgn="base" latinLnBrk="0" hangingPunct="1">
                        <a:lnSpc>
                          <a:spcPct val="107000"/>
                        </a:lnSpc>
                        <a:spcBef>
                          <a:spcPct val="0"/>
                        </a:spcBef>
                        <a:spcAft>
                          <a:spcPct val="0"/>
                        </a:spcAft>
                        <a:buClrTx/>
                        <a:buSzTx/>
                        <a:buFontTx/>
                        <a:buNone/>
                      </a:pPr>
                      <a:r>
                        <a:rPr kumimoji="0" lang="zh-CN" altLang="zh-CN" sz="1100" b="1" i="0" u="none" strike="noStrike" cap="none" normalizeH="0" baseline="0">
                          <a:ln>
                            <a:noFill/>
                          </a:ln>
                          <a:solidFill>
                            <a:srgbClr val="FFFFFF"/>
                          </a:solidFill>
                          <a:effectLst/>
                          <a:latin typeface="Garamond" panose="02020404030301010803" pitchFamily="18" charset="0"/>
                          <a:ea typeface="宋体" panose="02010600030101010101" pitchFamily="2" charset="-122"/>
                        </a:rPr>
                        <a:t>名　　称</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29448B"/>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100" b="1" i="0" u="none" strike="noStrike" cap="none" normalizeH="0" baseline="0">
                          <a:ln>
                            <a:noFill/>
                          </a:ln>
                          <a:solidFill>
                            <a:srgbClr val="FFFFFF"/>
                          </a:solidFill>
                          <a:effectLst/>
                          <a:latin typeface="Garamond" panose="02020404030301010803" pitchFamily="18" charset="0"/>
                          <a:ea typeface="宋体" panose="02010600030101010101" pitchFamily="2" charset="-122"/>
                        </a:rPr>
                        <a:t>说　　明</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29448B"/>
                    </a:solidFill>
                  </a:tcPr>
                </a:tc>
                <a:extLst>
                  <a:ext uri="{0D108BD9-81ED-4DB2-BD59-A6C34878D82A}">
                    <a16:rowId xmlns:a16="http://schemas.microsoft.com/office/drawing/2014/main" val="10000"/>
                  </a:ext>
                </a:extLst>
              </a:tr>
              <a:tr h="43200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ctr" defTabSz="914400" rtl="0" eaLnBrk="1" latinLnBrk="0" hangingPunct="1">
                        <a:lnSpc>
                          <a:spcPct val="107000"/>
                        </a:lnSpc>
                        <a:buClrTx/>
                        <a:buSzTx/>
                        <a:buFontTx/>
                        <a:buNone/>
                      </a:pPr>
                      <a:r>
                        <a:rPr kumimoji="0" lang="zh-CN" altLang="en-US" sz="1400" b="1" i="0" u="none" strike="noStrike" cap="none" normalizeH="0" baseline="0" dirty="0">
                          <a:solidFill>
                            <a:schemeClr val="tx1"/>
                          </a:solidFill>
                          <a:latin typeface="+mn-lt"/>
                          <a:ea typeface="+mn-ea"/>
                        </a:rPr>
                        <a:t>1</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a:lnSpc>
                          <a:spcPct val="107000"/>
                        </a:lnSpc>
                        <a:buClrTx/>
                        <a:buSzTx/>
                        <a:buFontTx/>
                        <a:buNone/>
                      </a:pPr>
                      <a:r>
                        <a:rPr kumimoji="0" lang="zh-CN" altLang="en-US" sz="1400" b="1" i="0" u="none" strike="noStrike" cap="none" normalizeH="0" baseline="0" dirty="0">
                          <a:latin typeface="+mn-lt"/>
                          <a:ea typeface="+mn-ea"/>
                        </a:rPr>
                        <a:t>博士研究生及以上</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指接受的最高一级教育为博士研究生并取得毕业证书，不包括肄业、在读或辍学。</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1"/>
                  </a:ext>
                </a:extLst>
              </a:tr>
              <a:tr h="432000">
                <a:tc>
                  <a:txBody>
                    <a:bodyPr/>
                    <a:lstStyle/>
                    <a:p>
                      <a:pPr marL="14605" marR="0" lvl="0" algn="ctr" defTabSz="914400" rtl="0" eaLnBrk="1" latinLnBrk="0" hangingPunct="1">
                        <a:lnSpc>
                          <a:spcPct val="107000"/>
                        </a:lnSpc>
                        <a:buClrTx/>
                        <a:buSzTx/>
                        <a:buFontTx/>
                        <a:buNone/>
                      </a:pPr>
                      <a:r>
                        <a:rPr kumimoji="0" lang="zh-CN" altLang="en-US" sz="1400" b="1" i="0" u="none" strike="noStrike" cap="none" normalizeH="0" baseline="0" dirty="0">
                          <a:solidFill>
                            <a:schemeClr val="tx1"/>
                          </a:solidFill>
                        </a:rPr>
                        <a:t>2</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p>
                      <a:pPr marL="14605" marR="0" lvl="0" algn="just" defTabSz="914400" rtl="0">
                        <a:lnSpc>
                          <a:spcPct val="107000"/>
                        </a:lnSpc>
                        <a:buClrTx/>
                        <a:buSzTx/>
                        <a:buFontTx/>
                        <a:buNone/>
                      </a:pPr>
                      <a:r>
                        <a:rPr kumimoji="0" lang="zh-CN" altLang="en-US" sz="1400" b="1" i="0" u="none" strike="noStrike" cap="none" normalizeH="0" baseline="0" dirty="0"/>
                        <a:t>硕士研究生</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p>
                      <a:pPr marL="14605" marR="0" lvl="0" algn="just" defTabSz="914400" rtl="0" eaLnBrk="1" latinLnBrk="0" hangingPunct="1">
                        <a:lnSpc>
                          <a:spcPct val="107000"/>
                        </a:lnSpc>
                        <a:buClrTx/>
                        <a:buSzTx/>
                        <a:buFontTx/>
                        <a:buNone/>
                      </a:pPr>
                      <a:r>
                        <a:rPr lang="zh-CN" altLang="en-US" sz="1400" b="1" dirty="0">
                          <a:sym typeface="+mn-ea"/>
                        </a:rPr>
                        <a:t>指接受的最高一级教育为硕士研究生并取得毕业证书，不包括肄业、在读或辍学。</a:t>
                      </a:r>
                      <a:endParaRPr kumimoji="0" lang="zh-CN" altLang="en-US" sz="1400" b="1" i="0" u="none" strike="noStrike" cap="none" normalizeH="0" baseline="0" dirty="0"/>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10002"/>
                  </a:ext>
                </a:extLst>
              </a:tr>
              <a:tr h="43200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ctr" defTabSz="914400" rtl="0" eaLnBrk="1" latinLnBrk="0" hangingPunct="1">
                        <a:lnSpc>
                          <a:spcPct val="107000"/>
                        </a:lnSpc>
                        <a:buClrTx/>
                        <a:buSzTx/>
                        <a:buFontTx/>
                        <a:buNone/>
                      </a:pPr>
                      <a:r>
                        <a:rPr kumimoji="0" lang="zh-CN" altLang="en-US" sz="1400" b="1" i="0" u="none" strike="noStrike" cap="none" normalizeH="0" baseline="0" dirty="0">
                          <a:solidFill>
                            <a:schemeClr val="tx1"/>
                          </a:solidFill>
                          <a:latin typeface="+mn-lt"/>
                          <a:ea typeface="+mn-ea"/>
                        </a:rPr>
                        <a:t>3</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marL="244475">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a:lnSpc>
                          <a:spcPct val="107000"/>
                        </a:lnSpc>
                        <a:buClrTx/>
                        <a:buSzTx/>
                        <a:buFontTx/>
                        <a:buNone/>
                      </a:pPr>
                      <a:r>
                        <a:rPr kumimoji="0" lang="zh-CN" altLang="en-US" sz="1400" b="1" i="0" u="none" strike="noStrike" cap="none" normalizeH="0" baseline="0" dirty="0">
                          <a:latin typeface="+mn-lt"/>
                          <a:ea typeface="+mn-ea"/>
                        </a:rPr>
                        <a:t>大学本科</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指接受的最高一级教育为大学本科并取得毕业证书，不包括肄业、在读或辍学。</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10003"/>
                  </a:ext>
                </a:extLst>
              </a:tr>
              <a:tr h="43200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ctr" defTabSz="914400" rtl="0" eaLnBrk="1" latinLnBrk="0" hangingPunct="1">
                        <a:lnSpc>
                          <a:spcPct val="107000"/>
                        </a:lnSpc>
                        <a:buClrTx/>
                        <a:buSzTx/>
                        <a:buFontTx/>
                        <a:buNone/>
                      </a:pPr>
                      <a:r>
                        <a:rPr kumimoji="0" lang="zh-CN" altLang="en-US" sz="1400" b="1" i="0" u="none" strike="noStrike" cap="none" normalizeH="0" baseline="0" dirty="0">
                          <a:solidFill>
                            <a:schemeClr val="tx1"/>
                          </a:solidFill>
                          <a:latin typeface="+mn-lt"/>
                          <a:ea typeface="+mn-ea"/>
                        </a:rPr>
                        <a:t>4</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lvl1pPr marL="244475">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a:lnSpc>
                          <a:spcPct val="107000"/>
                        </a:lnSpc>
                        <a:buClrTx/>
                        <a:buSzTx/>
                        <a:buFontTx/>
                        <a:buNone/>
                      </a:pPr>
                      <a:r>
                        <a:rPr kumimoji="0" lang="zh-CN" altLang="en-US" sz="1400" b="1" i="0" u="none" strike="noStrike" cap="none" normalizeH="0" baseline="0" dirty="0">
                          <a:latin typeface="+mn-lt"/>
                          <a:ea typeface="+mn-ea"/>
                        </a:rPr>
                        <a:t>大学专科（高职、大专、高技）</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指接受的最高一级教育为大学专科</a:t>
                      </a:r>
                      <a:r>
                        <a:rPr lang="zh-CN" altLang="en-US" sz="1400" b="1" dirty="0">
                          <a:latin typeface="+mn-lt"/>
                          <a:ea typeface="+mn-ea"/>
                          <a:sym typeface="+mn-ea"/>
                        </a:rPr>
                        <a:t>（高职、大专、高技）</a:t>
                      </a:r>
                      <a:r>
                        <a:rPr kumimoji="0" lang="zh-CN" altLang="en-US" sz="1400" b="1" i="0" u="none" strike="noStrike" cap="none" normalizeH="0" baseline="0" dirty="0">
                          <a:latin typeface="+mn-lt"/>
                          <a:ea typeface="+mn-ea"/>
                        </a:rPr>
                        <a:t>并取得毕业证书，不包括肄业、在读或辍学。</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4"/>
                  </a:ext>
                </a:extLst>
              </a:tr>
              <a:tr h="43200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ctr" defTabSz="914400" rtl="0" eaLnBrk="1" latinLnBrk="0" hangingPunct="1">
                        <a:lnSpc>
                          <a:spcPct val="107000"/>
                        </a:lnSpc>
                        <a:buClrTx/>
                        <a:buSzTx/>
                        <a:buFontTx/>
                        <a:buNone/>
                      </a:pPr>
                      <a:r>
                        <a:rPr kumimoji="0" lang="zh-CN" altLang="en-US" sz="1400" b="1" i="0" u="none" strike="noStrike" cap="none" normalizeH="0" baseline="0" dirty="0">
                          <a:solidFill>
                            <a:schemeClr val="tx1"/>
                          </a:solidFill>
                          <a:latin typeface="+mn-lt"/>
                          <a:ea typeface="+mn-ea"/>
                        </a:rPr>
                        <a:t>5</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a:lnSpc>
                          <a:spcPct val="107000"/>
                        </a:lnSpc>
                        <a:buClrTx/>
                        <a:buSzTx/>
                        <a:buFontTx/>
                        <a:buNone/>
                      </a:pPr>
                      <a:r>
                        <a:rPr kumimoji="0" lang="zh-CN" altLang="en-US" sz="1400" b="1" i="0" u="none" strike="noStrike" cap="none" normalizeH="0" baseline="0" dirty="0">
                          <a:latin typeface="+mn-lt"/>
                          <a:ea typeface="+mn-ea"/>
                        </a:rPr>
                        <a:t>高中、中专或技校</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指接受的最高一级教育为普通高中、高中、技工学校、成人高中，并取得毕业证书。包括等同于高中学历的中等专业学校、成人中专。不包括肄业、或辍学。</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10005"/>
                  </a:ext>
                </a:extLst>
              </a:tr>
              <a:tr h="43200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ctr" defTabSz="914400" rtl="0" eaLnBrk="1" latinLnBrk="0" hangingPunct="1">
                        <a:lnSpc>
                          <a:spcPct val="107000"/>
                        </a:lnSpc>
                        <a:buClrTx/>
                        <a:buSzTx/>
                        <a:buFontTx/>
                        <a:buNone/>
                      </a:pPr>
                      <a:r>
                        <a:rPr kumimoji="0" lang="zh-CN" altLang="en-US" sz="1400" b="1" i="0" u="none" strike="noStrike" cap="none" normalizeH="0" baseline="0" dirty="0">
                          <a:solidFill>
                            <a:schemeClr val="tx1"/>
                          </a:solidFill>
                          <a:latin typeface="+mn-lt"/>
                          <a:ea typeface="+mn-ea"/>
                        </a:rPr>
                        <a:t>6</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marL="171450">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a:lnSpc>
                          <a:spcPct val="107000"/>
                        </a:lnSpc>
                        <a:buClrTx/>
                        <a:buSzTx/>
                        <a:buFontTx/>
                        <a:buNone/>
                      </a:pPr>
                      <a:r>
                        <a:rPr kumimoji="0" lang="zh-CN" altLang="en-US" sz="1400" b="1" i="0" u="none" strike="noStrike" cap="none" normalizeH="0" baseline="0" dirty="0">
                          <a:latin typeface="+mn-lt"/>
                          <a:ea typeface="+mn-ea"/>
                        </a:rPr>
                        <a:t>初中及以下</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指接受的最高一级教育为初中、小学或未接受国民教育。</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788670" y="648335"/>
            <a:ext cx="10242550" cy="983615"/>
          </a:xfrm>
          <a:prstGeom prst="rect">
            <a:avLst/>
          </a:prstGeom>
          <a:noFill/>
          <a:ln w="9525">
            <a:noFill/>
          </a:ln>
        </p:spPr>
        <p:txBody>
          <a:bodyPr wrap="square" anchor="t" anchorCtr="0">
            <a:noAutofit/>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rPr>
              <a:t>7.户籍性质</a:t>
            </a:r>
          </a:p>
          <a:p>
            <a:pPr marR="0" lvl="0" indent="609600" algn="l" defTabSz="914400" rtl="0" fontAlgn="base">
              <a:lnSpc>
                <a:spcPct val="100000"/>
              </a:lnSpc>
              <a:spcBef>
                <a:spcPts val="60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依据劳动者真实情况填报。</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R="0" lvl="0" indent="0" algn="l" defTabSz="914400" rtl="0" fontAlgn="base">
              <a:lnSpc>
                <a:spcPct val="100000"/>
              </a:lnSpc>
              <a:spcBef>
                <a:spcPts val="2400"/>
              </a:spcBef>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graphicFrame>
        <p:nvGraphicFramePr>
          <p:cNvPr id="12" name="表格 11"/>
          <p:cNvGraphicFramePr>
            <a:graphicFrameLocks noGrp="1"/>
          </p:cNvGraphicFramePr>
          <p:nvPr>
            <p:custDataLst>
              <p:tags r:id="rId2"/>
            </p:custDataLst>
            <p:extLst>
              <p:ext uri="{D42A27DB-BD31-4B8C-83A1-F6EECF244321}">
                <p14:modId xmlns:p14="http://schemas.microsoft.com/office/powerpoint/2010/main" val="1167605465"/>
              </p:ext>
            </p:extLst>
          </p:nvPr>
        </p:nvGraphicFramePr>
        <p:xfrm>
          <a:off x="4525377" y="1631950"/>
          <a:ext cx="3369945" cy="2428555"/>
        </p:xfrm>
        <a:graphic>
          <a:graphicData uri="http://schemas.openxmlformats.org/drawingml/2006/table">
            <a:tbl>
              <a:tblPr/>
              <a:tblGrid>
                <a:gridCol w="835025">
                  <a:extLst>
                    <a:ext uri="{9D8B030D-6E8A-4147-A177-3AD203B41FA5}">
                      <a16:colId xmlns:a16="http://schemas.microsoft.com/office/drawing/2014/main" val="20000"/>
                    </a:ext>
                  </a:extLst>
                </a:gridCol>
                <a:gridCol w="2534920">
                  <a:extLst>
                    <a:ext uri="{9D8B030D-6E8A-4147-A177-3AD203B41FA5}">
                      <a16:colId xmlns:a16="http://schemas.microsoft.com/office/drawing/2014/main" val="20001"/>
                    </a:ext>
                  </a:extLst>
                </a:gridCol>
              </a:tblGrid>
              <a:tr h="404495">
                <a:tc>
                  <a:txBody>
                    <a:body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代　码</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29448B"/>
                    </a:solidFill>
                  </a:tcPr>
                </a:tc>
                <a:tc>
                  <a:txBody>
                    <a:body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名　　称</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29448B"/>
                    </a:solidFill>
                  </a:tcPr>
                </a:tc>
                <a:extLst>
                  <a:ext uri="{0D108BD9-81ED-4DB2-BD59-A6C34878D82A}">
                    <a16:rowId xmlns:a16="http://schemas.microsoft.com/office/drawing/2014/main" val="10000"/>
                  </a:ext>
                </a:extLst>
              </a:tr>
              <a:tr h="404812">
                <a:tc>
                  <a:txBody>
                    <a:body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solidFill>
                            <a:schemeClr val="tx1"/>
                          </a:solidFill>
                        </a:rPr>
                        <a:t>1</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t>本市城镇</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1"/>
                  </a:ext>
                </a:extLst>
              </a:tr>
              <a:tr h="404812">
                <a:tc>
                  <a:txBody>
                    <a:body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solidFill>
                            <a:schemeClr val="tx1"/>
                          </a:solidFill>
                        </a:rPr>
                        <a:t>2</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t>本市农村</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10002"/>
                  </a:ext>
                </a:extLst>
              </a:tr>
              <a:tr h="404812">
                <a:tc>
                  <a:txBody>
                    <a:body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solidFill>
                            <a:schemeClr val="tx1"/>
                          </a:solidFill>
                        </a:rPr>
                        <a:t>3</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t>外省城镇</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3"/>
                  </a:ext>
                </a:extLst>
              </a:tr>
              <a:tr h="404812">
                <a:tc>
                  <a:txBody>
                    <a:body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solidFill>
                            <a:schemeClr val="tx1"/>
                          </a:solidFill>
                        </a:rPr>
                        <a:t>4</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t>外省农村</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10004"/>
                  </a:ext>
                </a:extLst>
              </a:tr>
              <a:tr h="404812">
                <a:tc>
                  <a:txBody>
                    <a:bodyPr/>
                    <a:lstStyle/>
                    <a:p>
                      <a:pPr marL="14605" marR="0" lvl="0" algn="just" defTabSz="914400" rtl="0" eaLnBrk="1" latinLnBrk="0" hangingPunct="1">
                        <a:lnSpc>
                          <a:spcPct val="107000"/>
                        </a:lnSpc>
                        <a:buClrTx/>
                        <a:buSzTx/>
                        <a:buFontTx/>
                        <a:buNone/>
                      </a:pPr>
                      <a:r>
                        <a:rPr kumimoji="0" lang="en-US" altLang="zh-CN" sz="1400" b="1" i="0" u="none" strike="noStrike" cap="none" normalizeH="0" baseline="0" dirty="0">
                          <a:solidFill>
                            <a:schemeClr val="tx1"/>
                          </a:solidFill>
                        </a:rPr>
                        <a:t>5</a:t>
                      </a:r>
                      <a:endParaRPr kumimoji="0" lang="zh-CN" altLang="en-US" sz="1400" b="1" i="0" u="none" strike="noStrike" cap="none" normalizeH="0" baseline="0" dirty="0">
                        <a:solidFill>
                          <a:schemeClr val="tx1"/>
                        </a:solidFill>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t>其它</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1647745846"/>
                  </a:ext>
                </a:extLst>
              </a:tr>
            </a:tbl>
          </a:graphicData>
        </a:graphic>
      </p:graphicFrame>
      <p:sp>
        <p:nvSpPr>
          <p:cNvPr id="2" name="文本框 1"/>
          <p:cNvSpPr txBox="1"/>
          <p:nvPr/>
        </p:nvSpPr>
        <p:spPr>
          <a:xfrm>
            <a:off x="788670" y="3990975"/>
            <a:ext cx="10517505" cy="1863725"/>
          </a:xfrm>
          <a:prstGeom prst="rect">
            <a:avLst/>
          </a:prstGeom>
          <a:noFill/>
        </p:spPr>
        <p:txBody>
          <a:bodyPr wrap="square" rtlCol="0" anchor="t">
            <a:sp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8</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 </a:t>
            </a:r>
            <a:r>
              <a:rPr lang="zh-CN" altLang="en-US" sz="2400" b="1" kern="0" dirty="0">
                <a:solidFill>
                  <a:srgbClr val="FFA117"/>
                </a:solidFill>
                <a:effectLst>
                  <a:outerShdw blurRad="38100" dist="38100" dir="2700000" algn="tl">
                    <a:srgbClr val="000000"/>
                  </a:outerShdw>
                </a:effectLst>
                <a:latin typeface="+mn-ea"/>
                <a:cs typeface="+mn-ea"/>
                <a:sym typeface="+mn-ea"/>
              </a:rPr>
              <a:t>初次就业年份</a:t>
            </a:r>
          </a:p>
          <a:p>
            <a:pPr fontAlgn="base">
              <a:lnSpc>
                <a:spcPct val="120000"/>
              </a:lnSpc>
              <a:spcBef>
                <a:spcPct val="20000"/>
              </a:spcBef>
              <a:spcAft>
                <a:spcPct val="0"/>
              </a:spcAft>
              <a:buClr>
                <a:schemeClr val="hlink"/>
              </a:buClr>
              <a:buSzPct val="70000"/>
              <a:defRPr/>
            </a:pPr>
            <a:r>
              <a:rPr lang="en-US" altLang="zh-CN" sz="2400" b="1" kern="0" dirty="0">
                <a:solidFill>
                  <a:srgbClr val="3657B4"/>
                </a:solidFill>
                <a:effectLst>
                  <a:outerShdw blurRad="38100" dist="38100" dir="2700000" algn="tl">
                    <a:srgbClr val="000000">
                      <a:alpha val="43137"/>
                    </a:srgbClr>
                  </a:outerShdw>
                </a:effectLst>
                <a:latin typeface="+mn-ea"/>
                <a:cs typeface="+mn-ea"/>
                <a:sym typeface="+mn-ea"/>
              </a:rPr>
              <a:t>        </a:t>
            </a:r>
            <a:r>
              <a:rPr lang="zh-CN" altLang="en-US" sz="2400" b="1" kern="0" dirty="0">
                <a:solidFill>
                  <a:srgbClr val="3657B4"/>
                </a:solidFill>
                <a:latin typeface="+mn-ea"/>
                <a:cs typeface="+mn-ea"/>
                <a:sym typeface="+mn-ea"/>
              </a:rPr>
              <a:t>指劳动者初次完成学历教育，并在劳动力市场就业的年份（并非入职本企业年份）。请按公历填写，填写4位数字如“2010”，仅填写年份，不填写月份和日期。</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lang="zh-CN" altLang="en-US" sz="2400"/>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861060" y="502920"/>
            <a:ext cx="10469880" cy="1044575"/>
          </a:xfrm>
          <a:prstGeom prst="rect">
            <a:avLst/>
          </a:prstGeom>
          <a:noFill/>
          <a:ln w="9525">
            <a:noFill/>
          </a:ln>
        </p:spPr>
        <p:txBody>
          <a:bodyPr wrap="square" anchor="t" anchorCtr="0">
            <a:noAutofit/>
          </a:bodyPr>
          <a:lstStyle/>
          <a:p>
            <a:pPr marL="609600" marR="0" lvl="0" indent="-609600" algn="l" defTabSz="914400" rtl="0" fontAlgn="base">
              <a:lnSpc>
                <a:spcPct val="130000"/>
              </a:lnSpc>
              <a:spcBef>
                <a:spcPct val="20000"/>
              </a:spcBef>
              <a:spcAft>
                <a:spcPct val="0"/>
              </a:spcAft>
              <a:buClr>
                <a:schemeClr val="hlink"/>
              </a:buClr>
              <a:buSzPct val="70000"/>
              <a:buFont typeface="Wingdings" panose="05000000000000000000" pitchFamily="2" charset="2"/>
              <a:buNone/>
              <a:defRPr/>
            </a:pPr>
            <a:r>
              <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rPr>
              <a:t>9.职业代码、职业（工种）名称</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0" algn="l" defTabSz="914400" rtl="0" fontAlgn="base">
              <a:lnSpc>
                <a:spcPct val="130000"/>
              </a:lnSpc>
              <a:spcBef>
                <a:spcPts val="0"/>
              </a:spcBef>
              <a:spcAft>
                <a:spcPct val="0"/>
              </a:spcAft>
              <a:buClr>
                <a:schemeClr val="hlink"/>
              </a:buClr>
              <a:buSzPct val="70000"/>
              <a:buFont typeface="Wingdings" panose="05000000000000000000" pitchFamily="2" charset="2"/>
              <a:buNone/>
              <a:defRPr/>
            </a:pPr>
            <a:r>
              <a:rPr kumimoji="0" lang="zh-CN" altLang="en-US" sz="2400" b="1" i="0" u="none" strike="noStrike" kern="0" cap="none" spc="0" normalizeH="0" baseline="0" dirty="0">
                <a:solidFill>
                  <a:srgbClr val="3657B4"/>
                </a:solidFill>
                <a:latin typeface="+mn-ea"/>
                <a:cs typeface="+mn-ea"/>
                <a:sym typeface="+mn-ea"/>
              </a:rPr>
              <a:t>根据劳动者实际工作内容，从下表选填职业代码和名称。</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graphicFrame>
        <p:nvGraphicFramePr>
          <p:cNvPr id="2" name="表格 1"/>
          <p:cNvGraphicFramePr/>
          <p:nvPr>
            <p:custDataLst>
              <p:tags r:id="rId2"/>
            </p:custDataLst>
          </p:nvPr>
        </p:nvGraphicFramePr>
        <p:xfrm>
          <a:off x="861060" y="2360295"/>
          <a:ext cx="10534650" cy="3413760"/>
        </p:xfrm>
        <a:graphic>
          <a:graphicData uri="http://schemas.openxmlformats.org/drawingml/2006/table">
            <a:tbl>
              <a:tblPr/>
              <a:tblGrid>
                <a:gridCol w="1066800">
                  <a:extLst>
                    <a:ext uri="{9D8B030D-6E8A-4147-A177-3AD203B41FA5}">
                      <a16:colId xmlns:a16="http://schemas.microsoft.com/office/drawing/2014/main" val="20000"/>
                    </a:ext>
                  </a:extLst>
                </a:gridCol>
                <a:gridCol w="1863090">
                  <a:extLst>
                    <a:ext uri="{9D8B030D-6E8A-4147-A177-3AD203B41FA5}">
                      <a16:colId xmlns:a16="http://schemas.microsoft.com/office/drawing/2014/main" val="20001"/>
                    </a:ext>
                  </a:extLst>
                </a:gridCol>
                <a:gridCol w="7604760">
                  <a:extLst>
                    <a:ext uri="{9D8B030D-6E8A-4147-A177-3AD203B41FA5}">
                      <a16:colId xmlns:a16="http://schemas.microsoft.com/office/drawing/2014/main" val="20002"/>
                    </a:ext>
                  </a:extLst>
                </a:gridCol>
              </a:tblGrid>
              <a:tr h="457200">
                <a:tc>
                  <a:txBody>
                    <a:bodyPr/>
                    <a:lstStyle/>
                    <a:p>
                      <a:pPr indent="0" algn="ctr" eaLnBrk="0" fontAlgn="auto" hangingPunct="0">
                        <a:lnSpc>
                          <a:spcPct val="100000"/>
                        </a:lnSpc>
                        <a:spcBef>
                          <a:spcPct val="0"/>
                        </a:spcBef>
                        <a:spcAft>
                          <a:spcPct val="0"/>
                        </a:spcAft>
                      </a:pPr>
                      <a:r>
                        <a:rPr lang="zh-CN" sz="1600" b="1">
                          <a:latin typeface="宋体" panose="02010600030101010101" pitchFamily="2" charset="-122"/>
                          <a:ea typeface="宋体" panose="02010600030101010101" pitchFamily="2" charset="-122"/>
                        </a:rPr>
                        <a:t>职业代码</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just" eaLnBrk="0" fontAlgn="auto" hangingPunct="0">
                        <a:lnSpc>
                          <a:spcPct val="100000"/>
                        </a:lnSpc>
                        <a:spcBef>
                          <a:spcPct val="0"/>
                        </a:spcBef>
                        <a:spcAft>
                          <a:spcPct val="0"/>
                        </a:spcAft>
                      </a:pPr>
                      <a:r>
                        <a:rPr lang="zh-CN" sz="1600" b="1">
                          <a:latin typeface="宋体" panose="02010600030101010101" pitchFamily="2" charset="-122"/>
                          <a:ea typeface="宋体" panose="02010600030101010101" pitchFamily="2" charset="-122"/>
                        </a:rPr>
                        <a:t>职业（工种）名称</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ctr" eaLnBrk="0" fontAlgn="auto" hangingPunct="0">
                        <a:lnSpc>
                          <a:spcPct val="100000"/>
                        </a:lnSpc>
                        <a:spcBef>
                          <a:spcPct val="0"/>
                        </a:spcBef>
                        <a:spcAft>
                          <a:spcPct val="0"/>
                        </a:spcAft>
                      </a:pPr>
                      <a:r>
                        <a:rPr lang="zh-CN" sz="1600" b="1">
                          <a:latin typeface="宋体" panose="02010600030101010101" pitchFamily="2" charset="-122"/>
                          <a:ea typeface="宋体" panose="02010600030101010101" pitchFamily="2" charset="-122"/>
                        </a:rPr>
                        <a:t>主要工作内容及调查范围</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extLst>
                  <a:ext uri="{0D108BD9-81ED-4DB2-BD59-A6C34878D82A}">
                    <a16:rowId xmlns:a16="http://schemas.microsoft.com/office/drawing/2014/main" val="10000"/>
                  </a:ext>
                </a:extLst>
              </a:tr>
              <a:tr h="640080">
                <a:tc>
                  <a:txBody>
                    <a:bodyPr/>
                    <a:lstStyle/>
                    <a:p>
                      <a:pPr indent="0" algn="ctr" eaLnBrk="0" fontAlgn="auto" hangingPunct="0">
                        <a:lnSpc>
                          <a:spcPct val="100000"/>
                        </a:lnSpc>
                        <a:spcBef>
                          <a:spcPct val="0"/>
                        </a:spcBef>
                        <a:spcAft>
                          <a:spcPct val="0"/>
                        </a:spcAft>
                      </a:pPr>
                      <a:r>
                        <a:rPr lang="en-US" altLang="zh-CN" sz="1600">
                          <a:latin typeface="宋体" panose="02010600030101010101" pitchFamily="2" charset="-122"/>
                          <a:ea typeface="宋体" panose="02010600030101010101" pitchFamily="2" charset="-122"/>
                        </a:rPr>
                        <a:t>B1</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just" eaLnBrk="0" fontAlgn="auto" hangingPunct="0">
                        <a:lnSpc>
                          <a:spcPct val="100000"/>
                        </a:lnSpc>
                        <a:spcBef>
                          <a:spcPct val="0"/>
                        </a:spcBef>
                        <a:spcAft>
                          <a:spcPct val="0"/>
                        </a:spcAft>
                      </a:pPr>
                      <a:r>
                        <a:rPr lang="zh-CN" sz="1600">
                          <a:latin typeface="宋体" panose="02010600030101010101" pitchFamily="2" charset="-122"/>
                          <a:ea typeface="宋体" panose="02010600030101010101" pitchFamily="2" charset="-122"/>
                        </a:rPr>
                        <a:t>即时配送（自有）</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just" eaLnBrk="0" fontAlgn="auto" hangingPunct="0">
                        <a:lnSpc>
                          <a:spcPct val="100000"/>
                        </a:lnSpc>
                        <a:spcBef>
                          <a:spcPct val="0"/>
                        </a:spcBef>
                        <a:spcAft>
                          <a:spcPct val="0"/>
                        </a:spcAft>
                      </a:pPr>
                      <a:r>
                        <a:rPr lang="zh-CN" sz="1600">
                          <a:latin typeface="宋体" panose="02010600030101010101" pitchFamily="2" charset="-122"/>
                          <a:ea typeface="宋体" panose="02010600030101010101" pitchFamily="2" charset="-122"/>
                        </a:rPr>
                        <a:t>指由平台企业招用的，与平台企业订立劳动合同，依托移动互联网平台接受客户订单，按要求完成送餐、送药、送菜、送花等各类配送服务，并获得报酬的新就业形态劳动者。全年累计服务时长未达到</a:t>
                      </a:r>
                      <a:r>
                        <a:rPr lang="en-US" altLang="zh-CN" sz="1600">
                          <a:latin typeface="宋体" panose="02010600030101010101" pitchFamily="2" charset="-122"/>
                          <a:ea typeface="宋体" panose="02010600030101010101" pitchFamily="2" charset="-122"/>
                        </a:rPr>
                        <a:t>48</a:t>
                      </a:r>
                      <a:r>
                        <a:rPr lang="zh-CN" altLang="en-US" sz="1600">
                          <a:latin typeface="宋体" panose="02010600030101010101" pitchFamily="2" charset="-122"/>
                          <a:ea typeface="宋体" panose="02010600030101010101" pitchFamily="2" charset="-122"/>
                        </a:rPr>
                        <a:t>小时或全年累计完单数量未超过</a:t>
                      </a:r>
                      <a:r>
                        <a:rPr lang="en-US" altLang="zh-CN" sz="1600">
                          <a:latin typeface="宋体" panose="02010600030101010101" pitchFamily="2" charset="-122"/>
                          <a:ea typeface="宋体" panose="02010600030101010101" pitchFamily="2" charset="-122"/>
                        </a:rPr>
                        <a:t>10</a:t>
                      </a:r>
                      <a:r>
                        <a:rPr lang="zh-CN" altLang="en-US" sz="1600">
                          <a:latin typeface="宋体" panose="02010600030101010101" pitchFamily="2" charset="-122"/>
                          <a:ea typeface="宋体" panose="02010600030101010101" pitchFamily="2" charset="-122"/>
                        </a:rPr>
                        <a:t>单的，不纳入调查。</a:t>
                      </a: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extLst>
                  <a:ext uri="{0D108BD9-81ED-4DB2-BD59-A6C34878D82A}">
                    <a16:rowId xmlns:a16="http://schemas.microsoft.com/office/drawing/2014/main" val="10001"/>
                  </a:ext>
                </a:extLst>
              </a:tr>
              <a:tr h="640080">
                <a:tc>
                  <a:txBody>
                    <a:bodyPr/>
                    <a:lstStyle/>
                    <a:p>
                      <a:pPr indent="0" algn="ctr" eaLnBrk="0" fontAlgn="auto" hangingPunct="0">
                        <a:lnSpc>
                          <a:spcPct val="100000"/>
                        </a:lnSpc>
                        <a:spcBef>
                          <a:spcPct val="0"/>
                        </a:spcBef>
                        <a:spcAft>
                          <a:spcPct val="0"/>
                        </a:spcAft>
                      </a:pPr>
                      <a:r>
                        <a:rPr lang="en-US" altLang="zh-CN" sz="1600">
                          <a:latin typeface="宋体" panose="02010600030101010101" pitchFamily="2" charset="-122"/>
                          <a:ea typeface="宋体" panose="02010600030101010101" pitchFamily="2" charset="-122"/>
                        </a:rPr>
                        <a:t>B2</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just" eaLnBrk="0" fontAlgn="auto" hangingPunct="0">
                        <a:lnSpc>
                          <a:spcPct val="100000"/>
                        </a:lnSpc>
                        <a:spcBef>
                          <a:spcPct val="0"/>
                        </a:spcBef>
                        <a:spcAft>
                          <a:spcPct val="0"/>
                        </a:spcAft>
                      </a:pPr>
                      <a:r>
                        <a:rPr lang="zh-CN" sz="1600">
                          <a:latin typeface="宋体" panose="02010600030101010101" pitchFamily="2" charset="-122"/>
                          <a:ea typeface="宋体" panose="02010600030101010101" pitchFamily="2" charset="-122"/>
                        </a:rPr>
                        <a:t>即时配送（专送）</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just" eaLnBrk="0" fontAlgn="auto" hangingPunct="0">
                        <a:lnSpc>
                          <a:spcPct val="100000"/>
                        </a:lnSpc>
                        <a:spcBef>
                          <a:spcPct val="0"/>
                        </a:spcBef>
                        <a:spcAft>
                          <a:spcPct val="0"/>
                        </a:spcAft>
                      </a:pPr>
                      <a:r>
                        <a:rPr lang="zh-CN" sz="1600">
                          <a:latin typeface="宋体" panose="02010600030101010101" pitchFamily="2" charset="-122"/>
                          <a:ea typeface="宋体" panose="02010600030101010101" pitchFamily="2" charset="-122"/>
                        </a:rPr>
                        <a:t>指平台企业以劳务外包、劳务派遣等方式，由用工合作企业招用、管理和组织，依托移动互联网平台接受客户订单，按要求完成送餐、送药、送菜、送花等各类配送服务，并获得报酬的新就业形态劳动者。全年累计服务时长未达到</a:t>
                      </a:r>
                      <a:r>
                        <a:rPr lang="en-US" altLang="zh-CN" sz="1600">
                          <a:latin typeface="宋体" panose="02010600030101010101" pitchFamily="2" charset="-122"/>
                          <a:ea typeface="宋体" panose="02010600030101010101" pitchFamily="2" charset="-122"/>
                        </a:rPr>
                        <a:t>48</a:t>
                      </a:r>
                      <a:r>
                        <a:rPr lang="zh-CN" altLang="en-US" sz="1600">
                          <a:latin typeface="宋体" panose="02010600030101010101" pitchFamily="2" charset="-122"/>
                          <a:ea typeface="宋体" panose="02010600030101010101" pitchFamily="2" charset="-122"/>
                        </a:rPr>
                        <a:t>小时或全年累计完单数量未超过</a:t>
                      </a:r>
                      <a:r>
                        <a:rPr lang="en-US" altLang="zh-CN" sz="1600">
                          <a:latin typeface="宋体" panose="02010600030101010101" pitchFamily="2" charset="-122"/>
                          <a:ea typeface="宋体" panose="02010600030101010101" pitchFamily="2" charset="-122"/>
                        </a:rPr>
                        <a:t>10</a:t>
                      </a:r>
                      <a:r>
                        <a:rPr lang="zh-CN" altLang="en-US" sz="1600">
                          <a:latin typeface="宋体" panose="02010600030101010101" pitchFamily="2" charset="-122"/>
                          <a:ea typeface="宋体" panose="02010600030101010101" pitchFamily="2" charset="-122"/>
                        </a:rPr>
                        <a:t>单的，不纳入调查。</a:t>
                      </a: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extLst>
                  <a:ext uri="{0D108BD9-81ED-4DB2-BD59-A6C34878D82A}">
                    <a16:rowId xmlns:a16="http://schemas.microsoft.com/office/drawing/2014/main" val="10002"/>
                  </a:ext>
                </a:extLst>
              </a:tr>
              <a:tr h="640080">
                <a:tc>
                  <a:txBody>
                    <a:bodyPr/>
                    <a:lstStyle/>
                    <a:p>
                      <a:pPr indent="0" algn="ctr" eaLnBrk="0" fontAlgn="auto" hangingPunct="0">
                        <a:lnSpc>
                          <a:spcPct val="100000"/>
                        </a:lnSpc>
                        <a:spcBef>
                          <a:spcPct val="0"/>
                        </a:spcBef>
                        <a:spcAft>
                          <a:spcPct val="0"/>
                        </a:spcAft>
                      </a:pPr>
                      <a:r>
                        <a:rPr lang="en-US" altLang="zh-CN" sz="1600">
                          <a:latin typeface="宋体" panose="02010600030101010101" pitchFamily="2" charset="-122"/>
                          <a:ea typeface="宋体" panose="02010600030101010101" pitchFamily="2" charset="-122"/>
                        </a:rPr>
                        <a:t>B3</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just" eaLnBrk="0" fontAlgn="auto" hangingPunct="0">
                        <a:lnSpc>
                          <a:spcPct val="100000"/>
                        </a:lnSpc>
                        <a:spcBef>
                          <a:spcPct val="0"/>
                        </a:spcBef>
                        <a:spcAft>
                          <a:spcPct val="0"/>
                        </a:spcAft>
                      </a:pPr>
                      <a:r>
                        <a:rPr lang="zh-CN" sz="1600">
                          <a:latin typeface="宋体" panose="02010600030101010101" pitchFamily="2" charset="-122"/>
                          <a:ea typeface="宋体" panose="02010600030101010101" pitchFamily="2" charset="-122"/>
                        </a:rPr>
                        <a:t>即时配送</a:t>
                      </a:r>
                    </a:p>
                    <a:p>
                      <a:pPr indent="0" algn="just" eaLnBrk="0" fontAlgn="auto" hangingPunct="0">
                        <a:lnSpc>
                          <a:spcPct val="100000"/>
                        </a:lnSpc>
                        <a:spcBef>
                          <a:spcPct val="0"/>
                        </a:spcBef>
                        <a:spcAft>
                          <a:spcPct val="0"/>
                        </a:spcAft>
                      </a:pPr>
                      <a:r>
                        <a:rPr lang="zh-CN" sz="1600">
                          <a:latin typeface="宋体" panose="02010600030101010101" pitchFamily="2" charset="-122"/>
                          <a:ea typeface="宋体" panose="02010600030101010101" pitchFamily="2" charset="-122"/>
                        </a:rPr>
                        <a:t>（众包）</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just" eaLnBrk="0" fontAlgn="auto" hangingPunct="0">
                        <a:lnSpc>
                          <a:spcPct val="100000"/>
                        </a:lnSpc>
                        <a:spcBef>
                          <a:spcPct val="0"/>
                        </a:spcBef>
                        <a:spcAft>
                          <a:spcPct val="0"/>
                        </a:spcAft>
                      </a:pPr>
                      <a:r>
                        <a:rPr lang="zh-CN" sz="1600">
                          <a:latin typeface="宋体" panose="02010600030101010101" pitchFamily="2" charset="-122"/>
                          <a:ea typeface="宋体" panose="02010600030101010101" pitchFamily="2" charset="-122"/>
                        </a:rPr>
                        <a:t>指依托移动互联网平台可自行决定上线时间和是否接受客户订单，按要求完成送餐、送药、送菜、送花等各类配送服务，并获得报酬的新就业形态劳动者。全年累计服务时长未达到</a:t>
                      </a:r>
                      <a:r>
                        <a:rPr lang="en-US" altLang="zh-CN" sz="1600">
                          <a:latin typeface="宋体" panose="02010600030101010101" pitchFamily="2" charset="-122"/>
                          <a:ea typeface="宋体" panose="02010600030101010101" pitchFamily="2" charset="-122"/>
                        </a:rPr>
                        <a:t>48</a:t>
                      </a:r>
                      <a:r>
                        <a:rPr lang="zh-CN" altLang="en-US" sz="1600">
                          <a:latin typeface="宋体" panose="02010600030101010101" pitchFamily="2" charset="-122"/>
                          <a:ea typeface="宋体" panose="02010600030101010101" pitchFamily="2" charset="-122"/>
                        </a:rPr>
                        <a:t>小时或全年累计完单数量未超过</a:t>
                      </a:r>
                      <a:r>
                        <a:rPr lang="en-US" altLang="zh-CN" sz="1600">
                          <a:latin typeface="宋体" panose="02010600030101010101" pitchFamily="2" charset="-122"/>
                          <a:ea typeface="宋体" panose="02010600030101010101" pitchFamily="2" charset="-122"/>
                        </a:rPr>
                        <a:t>10</a:t>
                      </a:r>
                      <a:r>
                        <a:rPr lang="zh-CN" altLang="en-US" sz="1600">
                          <a:latin typeface="宋体" panose="02010600030101010101" pitchFamily="2" charset="-122"/>
                          <a:ea typeface="宋体" panose="02010600030101010101" pitchFamily="2" charset="-122"/>
                        </a:rPr>
                        <a:t>单的，不纳入调查。</a:t>
                      </a: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extLst>
                  <a:ext uri="{0D108BD9-81ED-4DB2-BD59-A6C34878D82A}">
                    <a16:rowId xmlns:a16="http://schemas.microsoft.com/office/drawing/2014/main" val="10003"/>
                  </a:ext>
                </a:extLst>
              </a:tr>
            </a:tbl>
          </a:graphicData>
        </a:graphic>
      </p:graphicFrame>
      <p:sp>
        <p:nvSpPr>
          <p:cNvPr id="3" name="Text Box 15"/>
          <p:cNvSpPr txBox="1"/>
          <p:nvPr>
            <p:custDataLst>
              <p:tags r:id="rId3"/>
            </p:custDataLst>
          </p:nvPr>
        </p:nvSpPr>
        <p:spPr>
          <a:xfrm>
            <a:off x="861060" y="1702435"/>
            <a:ext cx="1541780" cy="502920"/>
          </a:xfrm>
          <a:prstGeom prst="rect">
            <a:avLst/>
          </a:prstGeom>
          <a:solidFill>
            <a:srgbClr val="29448B"/>
          </a:solidFill>
        </p:spPr>
        <p:style>
          <a:lnRef idx="0">
            <a:srgbClr val="FFFFFF"/>
          </a:lnRef>
          <a:fillRef idx="1">
            <a:schemeClr val="accent1"/>
          </a:fillRef>
          <a:effectRef idx="0">
            <a:srgbClr val="FFFFFF"/>
          </a:effectRef>
          <a:fontRef idx="minor">
            <a:schemeClr val="lt1"/>
          </a:fontRef>
        </p:style>
        <p:txBody>
          <a:bodyPr wrap="square" anchor="t" anchorCtr="0">
            <a:noAutofit/>
          </a:bodyPr>
          <a:lstStyle/>
          <a:p>
            <a:pPr marL="609600" marR="0" lvl="0" indent="-609600" algn="l" defTabSz="914400" rtl="0" fontAlgn="base">
              <a:lnSpc>
                <a:spcPct val="130000"/>
              </a:lnSpc>
              <a:spcBef>
                <a:spcPct val="20000"/>
              </a:spcBef>
              <a:spcAft>
                <a:spcPct val="0"/>
              </a:spcAft>
              <a:buClr>
                <a:schemeClr val="hlink"/>
              </a:buClr>
              <a:buSzPct val="70000"/>
              <a:buFont typeface="Wingdings" panose="05000000000000000000" pitchFamily="2" charset="2"/>
              <a:buNone/>
              <a:defRPr/>
            </a:pPr>
            <a:r>
              <a:rPr kumimoji="0" lang="zh-CN" altLang="en-US" sz="2400" b="1" i="0" u="none" strike="noStrike" kern="0" cap="none" spc="0" normalizeH="0" baseline="0" dirty="0">
                <a:solidFill>
                  <a:schemeClr val="bg1"/>
                </a:solidFill>
                <a:latin typeface="+mn-ea"/>
                <a:cs typeface="+mn-ea"/>
                <a:sym typeface="+mn-ea"/>
              </a:rPr>
              <a:t>即时配送</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1">
          <a:blip r:embed="rId7"/>
          <a:stretch>
            <a:fillRect/>
          </a:stretch>
        </a:blipFill>
        <a:effectLst/>
      </p:bgPr>
    </p:bg>
    <p:spTree>
      <p:nvGrpSpPr>
        <p:cNvPr id="1" name=""/>
        <p:cNvGrpSpPr/>
        <p:nvPr/>
      </p:nvGrpSpPr>
      <p:grpSpPr>
        <a:xfrm>
          <a:off x="0" y="0"/>
          <a:ext cx="0" cy="0"/>
          <a:chOff x="0" y="0"/>
          <a:chExt cx="0" cy="0"/>
        </a:xfrm>
      </p:grpSpPr>
      <p:cxnSp>
        <p:nvCxnSpPr>
          <p:cNvPr id="13" name="直接连接符 12"/>
          <p:cNvCxnSpPr/>
          <p:nvPr>
            <p:custDataLst>
              <p:tags r:id="rId1"/>
            </p:custDataLst>
          </p:nvPr>
        </p:nvCxnSpPr>
        <p:spPr>
          <a:xfrm>
            <a:off x="318331" y="827040"/>
            <a:ext cx="6019800" cy="4445"/>
          </a:xfrm>
          <a:prstGeom prst="line">
            <a:avLst/>
          </a:prstGeom>
          <a:ln w="38100">
            <a:solidFill>
              <a:srgbClr val="2A448C"/>
            </a:solidFill>
          </a:ln>
        </p:spPr>
        <p:style>
          <a:lnRef idx="1">
            <a:schemeClr val="accent1"/>
          </a:lnRef>
          <a:fillRef idx="0">
            <a:schemeClr val="accent1"/>
          </a:fillRef>
          <a:effectRef idx="0">
            <a:schemeClr val="accent1"/>
          </a:effectRef>
          <a:fontRef idx="minor">
            <a:schemeClr val="tx1"/>
          </a:fontRef>
        </p:style>
      </p:cxnSp>
      <p:sp>
        <p:nvSpPr>
          <p:cNvPr id="3" name="Text Box 15"/>
          <p:cNvSpPr txBox="1"/>
          <p:nvPr>
            <p:custDataLst>
              <p:tags r:id="rId2"/>
            </p:custDataLst>
          </p:nvPr>
        </p:nvSpPr>
        <p:spPr>
          <a:xfrm>
            <a:off x="473075" y="1541780"/>
            <a:ext cx="11245850" cy="1584960"/>
          </a:xfrm>
          <a:prstGeom prst="rect">
            <a:avLst/>
          </a:prstGeom>
          <a:noFill/>
          <a:ln w="9525">
            <a:noFill/>
          </a:ln>
        </p:spPr>
        <p:txBody>
          <a:bodyPr wrap="square" anchor="t" anchorCtr="0">
            <a:noAutofit/>
          </a:bodyPr>
          <a:lstStyle/>
          <a:p>
            <a:pPr marL="342900" indent="19050" fontAlgn="base">
              <a:spcBef>
                <a:spcPct val="20000"/>
              </a:spcBef>
              <a:spcAft>
                <a:spcPct val="0"/>
              </a:spcAft>
              <a:buClr>
                <a:schemeClr val="hlink"/>
              </a:buClr>
              <a:buSzPct val="70000"/>
              <a:defRPr/>
            </a:pPr>
            <a:r>
              <a:rPr lang="zh-CN" altLang="en-US" sz="2400" b="1" kern="0" dirty="0">
                <a:solidFill>
                  <a:srgbClr val="FFA117"/>
                </a:solidFill>
                <a:latin typeface="+mn-ea"/>
                <a:cs typeface="+mn-ea"/>
                <a:sym typeface="+mn-ea"/>
              </a:rPr>
              <a:t>“企业基本情况”新增“是否为国有企业”、</a:t>
            </a:r>
            <a:r>
              <a:rPr lang="en-US" altLang="zh-CN" sz="2400" b="1" kern="0" dirty="0">
                <a:solidFill>
                  <a:srgbClr val="FFA117"/>
                </a:solidFill>
                <a:latin typeface="+mn-ea"/>
                <a:cs typeface="+mn-ea"/>
                <a:sym typeface="+mn-ea"/>
              </a:rPr>
              <a:t>“</a:t>
            </a:r>
            <a:r>
              <a:rPr lang="zh-CN" altLang="en-US" sz="2400" b="1" kern="0" dirty="0">
                <a:solidFill>
                  <a:srgbClr val="FFA117"/>
                </a:solidFill>
                <a:latin typeface="+mn-ea"/>
                <a:cs typeface="+mn-ea"/>
                <a:sym typeface="+mn-ea"/>
              </a:rPr>
              <a:t>国有企业参股情况</a:t>
            </a:r>
            <a:r>
              <a:rPr lang="en-US" altLang="zh-CN" sz="2400" b="1" kern="0" dirty="0">
                <a:solidFill>
                  <a:srgbClr val="FFA117"/>
                </a:solidFill>
                <a:latin typeface="+mn-ea"/>
                <a:cs typeface="+mn-ea"/>
                <a:sym typeface="+mn-ea"/>
              </a:rPr>
              <a:t>”</a:t>
            </a:r>
            <a:endParaRPr lang="en-US" altLang="zh-CN" sz="2400" b="1" kern="0" dirty="0">
              <a:solidFill>
                <a:srgbClr val="FFA117"/>
              </a:solidFill>
              <a:latin typeface="+mn-ea"/>
              <a:cs typeface="+mn-ea"/>
            </a:endParaRPr>
          </a:p>
          <a:p>
            <a:pPr marL="342900" marR="0" lvl="0" indent="-342900" algn="l" defTabSz="914400" rtl="0" eaLnBrk="1" fontAlgn="base" latinLnBrk="0" hangingPunct="1">
              <a:lnSpc>
                <a:spcPct val="150000"/>
              </a:lnSpc>
              <a:spcBef>
                <a:spcPct val="20000"/>
              </a:spcBef>
              <a:spcAft>
                <a:spcPct val="0"/>
              </a:spcAft>
              <a:buClr>
                <a:schemeClr val="tx2"/>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outerShdw>
                </a:effectLst>
                <a:uLnTx/>
                <a:uFillTx/>
                <a:latin typeface="+mn-ea"/>
                <a:cs typeface="+mn-ea"/>
                <a:sym typeface="+mn-ea"/>
              </a:rPr>
              <a:t> 	</a:t>
            </a: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企业基本情况</a:t>
            </a: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指标项</a:t>
            </a: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单位隶属关系</a:t>
            </a: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前新增</a:t>
            </a: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是否为国有企业</a:t>
            </a: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a:t>
            </a: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国有企业参股情况</a:t>
            </a: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前置项</a:t>
            </a:r>
          </a:p>
        </p:txBody>
      </p:sp>
      <p:sp>
        <p:nvSpPr>
          <p:cNvPr id="2" name="文本框 1"/>
          <p:cNvSpPr txBox="1"/>
          <p:nvPr>
            <p:custDataLst>
              <p:tags r:id="rId3"/>
            </p:custDataLst>
          </p:nvPr>
        </p:nvSpPr>
        <p:spPr>
          <a:xfrm>
            <a:off x="233045" y="257810"/>
            <a:ext cx="7457440" cy="521970"/>
          </a:xfrm>
          <a:prstGeom prst="rect">
            <a:avLst/>
          </a:prstGeom>
          <a:noFill/>
          <a:effectLst/>
        </p:spPr>
        <p:txBody>
          <a:bodyPr wrap="square" rtlCol="0">
            <a:spAutoFit/>
          </a:bodyPr>
          <a:lstStyle/>
          <a:p>
            <a:pPr algn="l"/>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人社部最新要求</a:t>
            </a:r>
            <a:r>
              <a:rPr lang="en-US" altLang="zh-CN"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企业人工成本情况</a:t>
            </a:r>
          </a:p>
        </p:txBody>
      </p:sp>
      <p:sp>
        <p:nvSpPr>
          <p:cNvPr id="5" name="Text Box 15"/>
          <p:cNvSpPr txBox="1"/>
          <p:nvPr>
            <p:custDataLst>
              <p:tags r:id="rId4"/>
            </p:custDataLst>
          </p:nvPr>
        </p:nvSpPr>
        <p:spPr>
          <a:xfrm>
            <a:off x="473710" y="3914775"/>
            <a:ext cx="11075035" cy="1720215"/>
          </a:xfrm>
          <a:prstGeom prst="rect">
            <a:avLst/>
          </a:prstGeom>
          <a:noFill/>
          <a:ln w="9525">
            <a:noFill/>
          </a:ln>
        </p:spPr>
        <p:txBody>
          <a:bodyPr wrap="square" anchor="t" anchorCtr="0">
            <a:noAutofit/>
          </a:bodyPr>
          <a:lstStyle/>
          <a:p>
            <a:pPr marL="342900" indent="19050" fontAlgn="base">
              <a:spcBef>
                <a:spcPct val="20000"/>
              </a:spcBef>
              <a:spcAft>
                <a:spcPct val="0"/>
              </a:spcAft>
              <a:buClr>
                <a:schemeClr val="hlink"/>
              </a:buClr>
              <a:buSzPct val="70000"/>
              <a:defRPr/>
            </a:pPr>
            <a:r>
              <a:rPr lang="zh-CN" altLang="en-US" sz="2400" b="1" kern="0" dirty="0">
                <a:solidFill>
                  <a:srgbClr val="FFA117"/>
                </a:solidFill>
                <a:latin typeface="+mn-ea"/>
                <a:cs typeface="+mn-ea"/>
                <a:sym typeface="+mn-ea"/>
              </a:rPr>
              <a:t>“企业从业人员平均人数”</a:t>
            </a:r>
            <a:r>
              <a:rPr lang="en-US" altLang="zh-CN" sz="2400" b="1" kern="0" dirty="0">
                <a:solidFill>
                  <a:srgbClr val="FFA117"/>
                </a:solidFill>
                <a:latin typeface="+mn-ea"/>
                <a:cs typeface="+mn-ea"/>
                <a:sym typeface="+mn-ea"/>
              </a:rPr>
              <a:t>-</a:t>
            </a:r>
            <a:r>
              <a:rPr lang="zh-CN" altLang="en-US" sz="2400" b="1" kern="0" dirty="0">
                <a:solidFill>
                  <a:srgbClr val="FFA117"/>
                </a:solidFill>
                <a:latin typeface="+mn-ea"/>
                <a:cs typeface="+mn-ea"/>
                <a:sym typeface="+mn-ea"/>
              </a:rPr>
              <a:t>“在岗职工”和“劳务派遣人员”新增子项</a:t>
            </a:r>
          </a:p>
          <a:p>
            <a:pPr indent="609600" fontAlgn="base">
              <a:spcBef>
                <a:spcPts val="1200"/>
              </a:spcBef>
              <a:spcAft>
                <a:spcPct val="0"/>
              </a:spcAft>
              <a:buClr>
                <a:schemeClr val="hlink"/>
              </a:buClr>
              <a:buSzPct val="70000"/>
              <a:defRPr/>
              <a:extLst>
                <a:ext uri="{35155182-B16C-46BC-9424-99874614C6A1}">
                  <wpsdc:indentchars xmlns="" xmlns:wpsdc="http://www.wps.cn/officeDocument/2017/drawingmlCustomData" val="200" checksum="4158780845"/>
                </a:ext>
              </a:extLst>
            </a:pP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企业人员平均数</a:t>
            </a: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在岗职工</a:t>
            </a: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和“劳务派遣人员”分别新增两个必填</a:t>
            </a:r>
          </a:p>
          <a:p>
            <a:pPr indent="609600" fontAlgn="base">
              <a:spcBef>
                <a:spcPts val="1200"/>
              </a:spcBef>
              <a:spcAft>
                <a:spcPct val="0"/>
              </a:spcAft>
              <a:buClr>
                <a:schemeClr val="hlink"/>
              </a:buClr>
              <a:buSzPct val="70000"/>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子项</a:t>
            </a:r>
            <a:r>
              <a:rPr lang="en-US" altLang="zh-CN" sz="2400" b="1" kern="0" dirty="0">
                <a:solidFill>
                  <a:srgbClr val="3657B4"/>
                </a:solidFill>
                <a:latin typeface="+mn-ea"/>
                <a:cs typeface="+mn-ea"/>
                <a:sym typeface="+mn-ea"/>
              </a:rPr>
              <a:t>“1</a:t>
            </a:r>
            <a:r>
              <a:rPr lang="zh-CN" altLang="en-US" sz="2400" b="1" kern="0" dirty="0">
                <a:solidFill>
                  <a:srgbClr val="3657B4"/>
                </a:solidFill>
                <a:latin typeface="+mn-ea"/>
                <a:cs typeface="+mn-ea"/>
                <a:sym typeface="+mn-ea"/>
              </a:rPr>
              <a:t>）技能人才平均人数</a:t>
            </a:r>
            <a:r>
              <a:rPr lang="en-US" altLang="zh-CN" sz="2400" b="1" kern="0" dirty="0">
                <a:solidFill>
                  <a:srgbClr val="3657B4"/>
                </a:solidFill>
                <a:latin typeface="+mn-ea"/>
                <a:cs typeface="+mn-ea"/>
                <a:sym typeface="+mn-ea"/>
              </a:rPr>
              <a:t>      2</a:t>
            </a:r>
            <a:r>
              <a:rPr lang="zh-CN" altLang="en-US" sz="2400" b="1" kern="0" dirty="0">
                <a:solidFill>
                  <a:srgbClr val="3657B4"/>
                </a:solidFill>
                <a:latin typeface="+mn-ea"/>
                <a:cs typeface="+mn-ea"/>
                <a:sym typeface="+mn-ea"/>
              </a:rPr>
              <a:t>）技术人才平均人数</a:t>
            </a:r>
            <a:r>
              <a:rPr lang="en-US" altLang="zh-CN" sz="2400" b="1" kern="0" dirty="0">
                <a:solidFill>
                  <a:srgbClr val="3657B4"/>
                </a:solidFill>
                <a:latin typeface="+mn-ea"/>
                <a:cs typeface="+mn-ea"/>
                <a:sym typeface="+mn-ea"/>
              </a:rPr>
              <a:t>”</a:t>
            </a: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a:xfrm>
          <a:off x="0" y="0"/>
          <a:ext cx="0" cy="0"/>
          <a:chOff x="0" y="0"/>
          <a:chExt cx="0" cy="0"/>
        </a:xfrm>
      </p:grpSpPr>
      <p:graphicFrame>
        <p:nvGraphicFramePr>
          <p:cNvPr id="2" name="表格 1"/>
          <p:cNvGraphicFramePr/>
          <p:nvPr>
            <p:custDataLst>
              <p:tags r:id="rId1"/>
            </p:custDataLst>
          </p:nvPr>
        </p:nvGraphicFramePr>
        <p:xfrm>
          <a:off x="820420" y="1358900"/>
          <a:ext cx="10368915" cy="2167890"/>
        </p:xfrm>
        <a:graphic>
          <a:graphicData uri="http://schemas.openxmlformats.org/drawingml/2006/table">
            <a:tbl>
              <a:tblPr/>
              <a:tblGrid>
                <a:gridCol w="1276350">
                  <a:extLst>
                    <a:ext uri="{9D8B030D-6E8A-4147-A177-3AD203B41FA5}">
                      <a16:colId xmlns:a16="http://schemas.microsoft.com/office/drawing/2014/main" val="20000"/>
                    </a:ext>
                  </a:extLst>
                </a:gridCol>
                <a:gridCol w="2473325">
                  <a:extLst>
                    <a:ext uri="{9D8B030D-6E8A-4147-A177-3AD203B41FA5}">
                      <a16:colId xmlns:a16="http://schemas.microsoft.com/office/drawing/2014/main" val="20001"/>
                    </a:ext>
                  </a:extLst>
                </a:gridCol>
                <a:gridCol w="6619240">
                  <a:extLst>
                    <a:ext uri="{9D8B030D-6E8A-4147-A177-3AD203B41FA5}">
                      <a16:colId xmlns:a16="http://schemas.microsoft.com/office/drawing/2014/main" val="20002"/>
                    </a:ext>
                  </a:extLst>
                </a:gridCol>
              </a:tblGrid>
              <a:tr h="521970">
                <a:tc>
                  <a:txBody>
                    <a:bodyPr/>
                    <a:lstStyle/>
                    <a:p>
                      <a:pPr indent="0" algn="ctr" eaLnBrk="0" fontAlgn="auto" hangingPunct="0">
                        <a:lnSpc>
                          <a:spcPct val="100000"/>
                        </a:lnSpc>
                        <a:spcBef>
                          <a:spcPct val="0"/>
                        </a:spcBef>
                        <a:spcAft>
                          <a:spcPct val="0"/>
                        </a:spcAft>
                      </a:pPr>
                      <a:r>
                        <a:rPr lang="zh-CN" sz="1600" b="1">
                          <a:latin typeface="宋体" panose="02010600030101010101" pitchFamily="2" charset="-122"/>
                          <a:ea typeface="宋体" panose="02010600030101010101" pitchFamily="2" charset="-122"/>
                        </a:rPr>
                        <a:t>职业代码</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ctr" eaLnBrk="0" fontAlgn="auto" hangingPunct="0">
                        <a:lnSpc>
                          <a:spcPct val="100000"/>
                        </a:lnSpc>
                        <a:spcBef>
                          <a:spcPct val="0"/>
                        </a:spcBef>
                        <a:spcAft>
                          <a:spcPct val="0"/>
                        </a:spcAft>
                      </a:pPr>
                      <a:r>
                        <a:rPr lang="zh-CN" sz="1600" b="1">
                          <a:latin typeface="宋体" panose="02010600030101010101" pitchFamily="2" charset="-122"/>
                          <a:ea typeface="宋体" panose="02010600030101010101" pitchFamily="2" charset="-122"/>
                        </a:rPr>
                        <a:t>职业（工种）名称</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ctr" eaLnBrk="0" fontAlgn="auto" hangingPunct="0">
                        <a:lnSpc>
                          <a:spcPct val="100000"/>
                        </a:lnSpc>
                        <a:spcBef>
                          <a:spcPct val="0"/>
                        </a:spcBef>
                        <a:spcAft>
                          <a:spcPct val="0"/>
                        </a:spcAft>
                      </a:pPr>
                      <a:r>
                        <a:rPr lang="zh-CN" sz="1600" b="1">
                          <a:latin typeface="宋体" panose="02010600030101010101" pitchFamily="2" charset="-122"/>
                          <a:ea typeface="宋体" panose="02010600030101010101" pitchFamily="2" charset="-122"/>
                        </a:rPr>
                        <a:t>主要工作内容及调查范围</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extLst>
                  <a:ext uri="{0D108BD9-81ED-4DB2-BD59-A6C34878D82A}">
                    <a16:rowId xmlns:a16="http://schemas.microsoft.com/office/drawing/2014/main" val="10000"/>
                  </a:ext>
                </a:extLst>
              </a:tr>
              <a:tr h="521970">
                <a:tc>
                  <a:txBody>
                    <a:bodyPr/>
                    <a:lstStyle/>
                    <a:p>
                      <a:pPr indent="0" algn="ctr" eaLnBrk="0" fontAlgn="auto" hangingPunct="0">
                        <a:lnSpc>
                          <a:spcPct val="100000"/>
                        </a:lnSpc>
                        <a:spcBef>
                          <a:spcPct val="0"/>
                        </a:spcBef>
                        <a:spcAft>
                          <a:spcPct val="0"/>
                        </a:spcAft>
                      </a:pPr>
                      <a:r>
                        <a:rPr lang="en-US" altLang="zh-CN" sz="1600">
                          <a:latin typeface="宋体" panose="02010600030101010101" pitchFamily="2" charset="-122"/>
                          <a:ea typeface="宋体" panose="02010600030101010101" pitchFamily="2" charset="-122"/>
                        </a:rPr>
                        <a:t>A21</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ctr" eaLnBrk="0" fontAlgn="auto" hangingPunct="0">
                        <a:lnSpc>
                          <a:spcPct val="100000"/>
                        </a:lnSpc>
                        <a:spcBef>
                          <a:spcPct val="0"/>
                        </a:spcBef>
                        <a:spcAft>
                          <a:spcPct val="0"/>
                        </a:spcAft>
                      </a:pPr>
                      <a:r>
                        <a:rPr lang="zh-CN" sz="1600">
                          <a:latin typeface="宋体" panose="02010600030101010101" pitchFamily="2" charset="-122"/>
                          <a:ea typeface="宋体" panose="02010600030101010101" pitchFamily="2" charset="-122"/>
                        </a:rPr>
                        <a:t>网约货运车司机（同城）</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just" eaLnBrk="0" fontAlgn="auto" hangingPunct="0">
                        <a:lnSpc>
                          <a:spcPct val="100000"/>
                        </a:lnSpc>
                        <a:spcBef>
                          <a:spcPct val="0"/>
                        </a:spcBef>
                        <a:spcAft>
                          <a:spcPct val="0"/>
                        </a:spcAft>
                      </a:pPr>
                      <a:r>
                        <a:rPr lang="zh-CN" sz="1600">
                          <a:latin typeface="宋体" panose="02010600030101010101" pitchFamily="2" charset="-122"/>
                          <a:ea typeface="宋体" panose="02010600030101010101" pitchFamily="2" charset="-122"/>
                        </a:rPr>
                        <a:t>指依托移动互联网平台接受客户订单，按要求提供同城货运服务并获得报酬的新就业形态劳动者。全年累计服务时长未达到</a:t>
                      </a:r>
                      <a:r>
                        <a:rPr lang="en-US" altLang="zh-CN" sz="1600">
                          <a:latin typeface="宋体" panose="02010600030101010101" pitchFamily="2" charset="-122"/>
                          <a:ea typeface="宋体" panose="02010600030101010101" pitchFamily="2" charset="-122"/>
                        </a:rPr>
                        <a:t>48</a:t>
                      </a:r>
                      <a:r>
                        <a:rPr lang="zh-CN" altLang="en-US" sz="1600">
                          <a:latin typeface="宋体" panose="02010600030101010101" pitchFamily="2" charset="-122"/>
                          <a:ea typeface="宋体" panose="02010600030101010101" pitchFamily="2" charset="-122"/>
                        </a:rPr>
                        <a:t>小时或全年累计完单数量未超过</a:t>
                      </a:r>
                      <a:r>
                        <a:rPr lang="en-US" altLang="zh-CN" sz="1600">
                          <a:latin typeface="宋体" panose="02010600030101010101" pitchFamily="2" charset="-122"/>
                          <a:ea typeface="宋体" panose="02010600030101010101" pitchFamily="2" charset="-122"/>
                        </a:rPr>
                        <a:t>10</a:t>
                      </a:r>
                      <a:r>
                        <a:rPr lang="zh-CN" altLang="en-US" sz="1600">
                          <a:latin typeface="宋体" panose="02010600030101010101" pitchFamily="2" charset="-122"/>
                          <a:ea typeface="宋体" panose="02010600030101010101" pitchFamily="2" charset="-122"/>
                        </a:rPr>
                        <a:t>单的，不纳入调查。</a:t>
                      </a:r>
                    </a:p>
                  </a:txBody>
                  <a:tcP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extLst>
                  <a:ext uri="{0D108BD9-81ED-4DB2-BD59-A6C34878D82A}">
                    <a16:rowId xmlns:a16="http://schemas.microsoft.com/office/drawing/2014/main" val="10001"/>
                  </a:ext>
                </a:extLst>
              </a:tr>
              <a:tr h="313055">
                <a:tc>
                  <a:txBody>
                    <a:bodyPr/>
                    <a:lstStyle/>
                    <a:p>
                      <a:pPr indent="0" algn="ctr" eaLnBrk="0" fontAlgn="auto" hangingPunct="0">
                        <a:lnSpc>
                          <a:spcPct val="100000"/>
                        </a:lnSpc>
                        <a:spcBef>
                          <a:spcPct val="0"/>
                        </a:spcBef>
                        <a:spcAft>
                          <a:spcPct val="0"/>
                        </a:spcAft>
                      </a:pPr>
                      <a:r>
                        <a:rPr lang="en-US" altLang="zh-CN" sz="1600">
                          <a:latin typeface="宋体" panose="02010600030101010101" pitchFamily="2" charset="-122"/>
                          <a:ea typeface="宋体" panose="02010600030101010101" pitchFamily="2" charset="-122"/>
                        </a:rPr>
                        <a:t>A22</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ctr" eaLnBrk="0" fontAlgn="auto" hangingPunct="0">
                        <a:lnSpc>
                          <a:spcPct val="100000"/>
                        </a:lnSpc>
                        <a:spcBef>
                          <a:spcPct val="0"/>
                        </a:spcBef>
                        <a:spcAft>
                          <a:spcPct val="0"/>
                        </a:spcAft>
                      </a:pPr>
                      <a:r>
                        <a:rPr lang="zh-CN" sz="1600">
                          <a:latin typeface="宋体" panose="02010600030101010101" pitchFamily="2" charset="-122"/>
                          <a:ea typeface="宋体" panose="02010600030101010101" pitchFamily="2" charset="-122"/>
                        </a:rPr>
                        <a:t>网约货运车司机（城际）</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just" eaLnBrk="0" fontAlgn="auto" hangingPunct="0">
                        <a:lnSpc>
                          <a:spcPct val="100000"/>
                        </a:lnSpc>
                        <a:spcBef>
                          <a:spcPct val="0"/>
                        </a:spcBef>
                        <a:spcAft>
                          <a:spcPct val="0"/>
                        </a:spcAft>
                      </a:pPr>
                      <a:r>
                        <a:rPr lang="zh-CN" sz="1600">
                          <a:latin typeface="宋体" panose="02010600030101010101" pitchFamily="2" charset="-122"/>
                          <a:ea typeface="宋体" panose="02010600030101010101" pitchFamily="2" charset="-122"/>
                        </a:rPr>
                        <a:t>指依托移动互联网平台接受客户订单，按要求提供城市间货运服务并获得报酬的新就业形态劳动者。</a:t>
                      </a:r>
                      <a:r>
                        <a:rPr lang="zh-CN" sz="1600">
                          <a:latin typeface="宋体" panose="02010600030101010101" pitchFamily="2" charset="-122"/>
                          <a:ea typeface="宋体" panose="02010600030101010101" pitchFamily="2" charset="-122"/>
                          <a:sym typeface="+mn-ea"/>
                        </a:rPr>
                        <a:t>全年累计服务时长未达到</a:t>
                      </a:r>
                      <a:r>
                        <a:rPr lang="en-US" altLang="zh-CN" sz="1600">
                          <a:latin typeface="宋体" panose="02010600030101010101" pitchFamily="2" charset="-122"/>
                          <a:ea typeface="宋体" panose="02010600030101010101" pitchFamily="2" charset="-122"/>
                          <a:sym typeface="+mn-ea"/>
                        </a:rPr>
                        <a:t>48</a:t>
                      </a:r>
                      <a:r>
                        <a:rPr lang="zh-CN" altLang="en-US" sz="1600">
                          <a:latin typeface="宋体" panose="02010600030101010101" pitchFamily="2" charset="-122"/>
                          <a:ea typeface="宋体" panose="02010600030101010101" pitchFamily="2" charset="-122"/>
                          <a:sym typeface="+mn-ea"/>
                        </a:rPr>
                        <a:t>小时或全年累计完单数量未超过</a:t>
                      </a:r>
                      <a:r>
                        <a:rPr lang="en-US" altLang="zh-CN" sz="1600">
                          <a:latin typeface="宋体" panose="02010600030101010101" pitchFamily="2" charset="-122"/>
                          <a:ea typeface="宋体" panose="02010600030101010101" pitchFamily="2" charset="-122"/>
                          <a:sym typeface="+mn-ea"/>
                        </a:rPr>
                        <a:t>10</a:t>
                      </a:r>
                      <a:r>
                        <a:rPr lang="zh-CN" altLang="en-US" sz="1600">
                          <a:latin typeface="宋体" panose="02010600030101010101" pitchFamily="2" charset="-122"/>
                          <a:ea typeface="宋体" panose="02010600030101010101" pitchFamily="2" charset="-122"/>
                          <a:sym typeface="+mn-ea"/>
                        </a:rPr>
                        <a:t>单的，不纳入调查。</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3" name="Text Box 15"/>
          <p:cNvSpPr txBox="1"/>
          <p:nvPr>
            <p:custDataLst>
              <p:tags r:id="rId2"/>
            </p:custDataLst>
          </p:nvPr>
        </p:nvSpPr>
        <p:spPr>
          <a:xfrm>
            <a:off x="820420" y="768350"/>
            <a:ext cx="1568450" cy="502920"/>
          </a:xfrm>
          <a:prstGeom prst="rect">
            <a:avLst/>
          </a:prstGeom>
          <a:solidFill>
            <a:srgbClr val="3657B4"/>
          </a:solidFill>
          <a:ln w="9525">
            <a:noFill/>
          </a:ln>
        </p:spPr>
        <p:txBody>
          <a:bodyPr wrap="square" anchor="t" anchorCtr="0">
            <a:noAutofit/>
          </a:bodyPr>
          <a:lstStyle/>
          <a:p>
            <a:pPr marL="609600" marR="0" lvl="0" indent="-609600" algn="l" defTabSz="914400" rtl="0" fontAlgn="base">
              <a:lnSpc>
                <a:spcPct val="130000"/>
              </a:lnSpc>
              <a:spcBef>
                <a:spcPct val="20000"/>
              </a:spcBef>
              <a:spcAft>
                <a:spcPct val="0"/>
              </a:spcAft>
              <a:buClr>
                <a:schemeClr val="hlink"/>
              </a:buClr>
              <a:buSzPct val="70000"/>
              <a:buFont typeface="Wingdings" panose="05000000000000000000" pitchFamily="2" charset="2"/>
              <a:buNone/>
              <a:defRPr/>
            </a:pPr>
            <a:r>
              <a:rPr kumimoji="0" lang="zh-CN" altLang="en-US" sz="2400" b="1" i="0" u="none" strike="noStrike" kern="0" cap="none" spc="0" normalizeH="0" baseline="0" dirty="0">
                <a:solidFill>
                  <a:schemeClr val="bg1"/>
                </a:solidFill>
                <a:latin typeface="+mn-ea"/>
                <a:cs typeface="+mn-ea"/>
                <a:sym typeface="+mn-ea"/>
              </a:rPr>
              <a:t>网约货车</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mn-ea"/>
              <a:cs typeface="+mn-ea"/>
              <a:sym typeface="+mn-ea"/>
            </a:endParaRPr>
          </a:p>
        </p:txBody>
      </p:sp>
      <p:sp>
        <p:nvSpPr>
          <p:cNvPr id="4" name="Text Box 15"/>
          <p:cNvSpPr txBox="1"/>
          <p:nvPr>
            <p:custDataLst>
              <p:tags r:id="rId3"/>
            </p:custDataLst>
          </p:nvPr>
        </p:nvSpPr>
        <p:spPr>
          <a:xfrm>
            <a:off x="785495" y="3753485"/>
            <a:ext cx="1568450" cy="502920"/>
          </a:xfrm>
          <a:prstGeom prst="rect">
            <a:avLst/>
          </a:prstGeom>
          <a:solidFill>
            <a:srgbClr val="3657B4"/>
          </a:solidFill>
          <a:ln w="9525">
            <a:noFill/>
          </a:ln>
        </p:spPr>
        <p:txBody>
          <a:bodyPr wrap="square" anchor="t" anchorCtr="0">
            <a:noAutofit/>
          </a:bodyPr>
          <a:lstStyle/>
          <a:p>
            <a:pPr marL="609600" marR="0" lvl="0" indent="-609600" algn="l" defTabSz="914400" rtl="0" fontAlgn="base">
              <a:lnSpc>
                <a:spcPct val="130000"/>
              </a:lnSpc>
              <a:spcBef>
                <a:spcPct val="20000"/>
              </a:spcBef>
              <a:spcAft>
                <a:spcPct val="0"/>
              </a:spcAft>
              <a:buClr>
                <a:schemeClr val="hlink"/>
              </a:buClr>
              <a:buSzPct val="70000"/>
              <a:buFont typeface="Wingdings" panose="05000000000000000000" pitchFamily="2" charset="2"/>
              <a:buNone/>
              <a:defRPr/>
            </a:pPr>
            <a:r>
              <a:rPr kumimoji="0" lang="zh-CN" altLang="en-US" sz="2400" b="1" i="0" u="none" strike="noStrike" kern="0" cap="none" spc="0" normalizeH="0" baseline="0" dirty="0">
                <a:solidFill>
                  <a:schemeClr val="bg1"/>
                </a:solidFill>
                <a:latin typeface="+mn-ea"/>
                <a:cs typeface="+mn-ea"/>
                <a:sym typeface="+mn-ea"/>
              </a:rPr>
              <a:t>网约客车</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mn-ea"/>
              <a:cs typeface="+mn-ea"/>
              <a:sym typeface="+mn-ea"/>
            </a:endParaRPr>
          </a:p>
        </p:txBody>
      </p:sp>
      <p:graphicFrame>
        <p:nvGraphicFramePr>
          <p:cNvPr id="5" name="表格 4"/>
          <p:cNvGraphicFramePr/>
          <p:nvPr>
            <p:custDataLst>
              <p:tags r:id="rId4"/>
            </p:custDataLst>
          </p:nvPr>
        </p:nvGraphicFramePr>
        <p:xfrm>
          <a:off x="785495" y="4404995"/>
          <a:ext cx="10377805" cy="1588770"/>
        </p:xfrm>
        <a:graphic>
          <a:graphicData uri="http://schemas.openxmlformats.org/drawingml/2006/table">
            <a:tbl>
              <a:tblPr/>
              <a:tblGrid>
                <a:gridCol w="1328420">
                  <a:extLst>
                    <a:ext uri="{9D8B030D-6E8A-4147-A177-3AD203B41FA5}">
                      <a16:colId xmlns:a16="http://schemas.microsoft.com/office/drawing/2014/main" val="20000"/>
                    </a:ext>
                  </a:extLst>
                </a:gridCol>
                <a:gridCol w="2020570">
                  <a:extLst>
                    <a:ext uri="{9D8B030D-6E8A-4147-A177-3AD203B41FA5}">
                      <a16:colId xmlns:a16="http://schemas.microsoft.com/office/drawing/2014/main" val="20001"/>
                    </a:ext>
                  </a:extLst>
                </a:gridCol>
                <a:gridCol w="7028815">
                  <a:extLst>
                    <a:ext uri="{9D8B030D-6E8A-4147-A177-3AD203B41FA5}">
                      <a16:colId xmlns:a16="http://schemas.microsoft.com/office/drawing/2014/main" val="20002"/>
                    </a:ext>
                  </a:extLst>
                </a:gridCol>
              </a:tblGrid>
              <a:tr h="521970">
                <a:tc>
                  <a:txBody>
                    <a:bodyPr/>
                    <a:lstStyle/>
                    <a:p>
                      <a:pPr indent="0" algn="ctr" eaLnBrk="0" fontAlgn="auto" hangingPunct="0">
                        <a:lnSpc>
                          <a:spcPct val="100000"/>
                        </a:lnSpc>
                        <a:spcBef>
                          <a:spcPct val="0"/>
                        </a:spcBef>
                        <a:spcAft>
                          <a:spcPct val="0"/>
                        </a:spcAft>
                      </a:pPr>
                      <a:r>
                        <a:rPr lang="zh-CN" sz="1600" b="1">
                          <a:latin typeface="宋体" panose="02010600030101010101" pitchFamily="2" charset="-122"/>
                          <a:ea typeface="宋体" panose="02010600030101010101" pitchFamily="2" charset="-122"/>
                        </a:rPr>
                        <a:t>职业代码</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ctr" eaLnBrk="0" fontAlgn="auto" hangingPunct="0">
                        <a:lnSpc>
                          <a:spcPct val="100000"/>
                        </a:lnSpc>
                        <a:spcBef>
                          <a:spcPct val="0"/>
                        </a:spcBef>
                        <a:spcAft>
                          <a:spcPct val="0"/>
                        </a:spcAft>
                      </a:pPr>
                      <a:r>
                        <a:rPr lang="zh-CN" sz="1600" b="1">
                          <a:latin typeface="宋体" panose="02010600030101010101" pitchFamily="2" charset="-122"/>
                          <a:ea typeface="宋体" panose="02010600030101010101" pitchFamily="2" charset="-122"/>
                        </a:rPr>
                        <a:t>职业（工种）名称</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ctr" eaLnBrk="0" fontAlgn="auto" hangingPunct="0">
                        <a:lnSpc>
                          <a:spcPct val="100000"/>
                        </a:lnSpc>
                        <a:spcBef>
                          <a:spcPct val="0"/>
                        </a:spcBef>
                        <a:spcAft>
                          <a:spcPct val="0"/>
                        </a:spcAft>
                      </a:pPr>
                      <a:r>
                        <a:rPr lang="zh-CN" sz="1600" b="1">
                          <a:latin typeface="宋体" panose="02010600030101010101" pitchFamily="2" charset="-122"/>
                          <a:ea typeface="宋体" panose="02010600030101010101" pitchFamily="2" charset="-122"/>
                        </a:rPr>
                        <a:t>主要工作内容及调查范围</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extLst>
                  <a:ext uri="{0D108BD9-81ED-4DB2-BD59-A6C34878D82A}">
                    <a16:rowId xmlns:a16="http://schemas.microsoft.com/office/drawing/2014/main" val="10000"/>
                  </a:ext>
                </a:extLst>
              </a:tr>
              <a:tr h="730250">
                <a:tc>
                  <a:txBody>
                    <a:bodyPr/>
                    <a:lstStyle/>
                    <a:p>
                      <a:pPr indent="0" algn="ctr" eaLnBrk="0" fontAlgn="auto" hangingPunct="0">
                        <a:lnSpc>
                          <a:spcPct val="100000"/>
                        </a:lnSpc>
                        <a:spcBef>
                          <a:spcPct val="0"/>
                        </a:spcBef>
                        <a:spcAft>
                          <a:spcPct val="0"/>
                        </a:spcAft>
                      </a:pPr>
                      <a:r>
                        <a:rPr lang="en-US" altLang="zh-CN" sz="1600">
                          <a:latin typeface="宋体" panose="02010600030101010101" pitchFamily="2" charset="-122"/>
                          <a:ea typeface="宋体" panose="02010600030101010101" pitchFamily="2" charset="-122"/>
                        </a:rPr>
                        <a:t>A1</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ctr" eaLnBrk="0" fontAlgn="auto" hangingPunct="0">
                        <a:lnSpc>
                          <a:spcPct val="100000"/>
                        </a:lnSpc>
                        <a:spcBef>
                          <a:spcPct val="0"/>
                        </a:spcBef>
                        <a:spcAft>
                          <a:spcPct val="0"/>
                        </a:spcAft>
                      </a:pPr>
                      <a:r>
                        <a:rPr lang="zh-CN" sz="1600">
                          <a:latin typeface="宋体" panose="02010600030101010101" pitchFamily="2" charset="-122"/>
                          <a:ea typeface="宋体" panose="02010600030101010101" pitchFamily="2" charset="-122"/>
                        </a:rPr>
                        <a:t>网约客运车司机</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just" eaLnBrk="0" fontAlgn="auto" hangingPunct="0">
                        <a:lnSpc>
                          <a:spcPct val="100000"/>
                        </a:lnSpc>
                        <a:spcBef>
                          <a:spcPct val="0"/>
                        </a:spcBef>
                        <a:spcAft>
                          <a:spcPct val="0"/>
                        </a:spcAft>
                      </a:pPr>
                      <a:r>
                        <a:rPr lang="zh-CN" sz="1600">
                          <a:latin typeface="宋体" panose="02010600030101010101" pitchFamily="2" charset="-122"/>
                          <a:ea typeface="宋体" panose="02010600030101010101" pitchFamily="2" charset="-122"/>
                        </a:rPr>
                        <a:t>指依托移动互联网平台接受客户订单，按要求提供客运服务并获得报酬的新就业形态劳动者。不包括在平台接单的顺风车司机和接入的巡游出租车司机。全年累计服务时长未达到</a:t>
                      </a:r>
                      <a:r>
                        <a:rPr lang="en-US" altLang="zh-CN" sz="1600">
                          <a:latin typeface="宋体" panose="02010600030101010101" pitchFamily="2" charset="-122"/>
                          <a:ea typeface="宋体" panose="02010600030101010101" pitchFamily="2" charset="-122"/>
                        </a:rPr>
                        <a:t>48</a:t>
                      </a:r>
                      <a:r>
                        <a:rPr lang="zh-CN" altLang="en-US" sz="1600">
                          <a:latin typeface="宋体" panose="02010600030101010101" pitchFamily="2" charset="-122"/>
                          <a:ea typeface="宋体" panose="02010600030101010101" pitchFamily="2" charset="-122"/>
                        </a:rPr>
                        <a:t>小时或全年累计完单数量未超过</a:t>
                      </a:r>
                      <a:r>
                        <a:rPr lang="en-US" altLang="zh-CN" sz="1600">
                          <a:latin typeface="宋体" panose="02010600030101010101" pitchFamily="2" charset="-122"/>
                          <a:ea typeface="宋体" panose="02010600030101010101" pitchFamily="2" charset="-122"/>
                        </a:rPr>
                        <a:t>10</a:t>
                      </a:r>
                      <a:r>
                        <a:rPr lang="zh-CN" altLang="en-US" sz="1600">
                          <a:latin typeface="宋体" panose="02010600030101010101" pitchFamily="2" charset="-122"/>
                          <a:ea typeface="宋体" panose="02010600030101010101" pitchFamily="2" charset="-122"/>
                        </a:rPr>
                        <a:t>单的，不纳入调查。</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269240" y="322580"/>
            <a:ext cx="2196465" cy="502920"/>
          </a:xfrm>
          <a:prstGeom prst="rect">
            <a:avLst/>
          </a:prstGeom>
          <a:solidFill>
            <a:srgbClr val="3657B4"/>
          </a:solidFill>
          <a:ln w="9525">
            <a:noFill/>
          </a:ln>
        </p:spPr>
        <p:txBody>
          <a:bodyPr wrap="square" anchor="t" anchorCtr="0">
            <a:noAutofit/>
          </a:bodyPr>
          <a:lstStyle/>
          <a:p>
            <a:pPr marL="609600" marR="0" lvl="0" indent="-609600" algn="l" defTabSz="914400" rtl="0" fontAlgn="base">
              <a:lnSpc>
                <a:spcPct val="130000"/>
              </a:lnSpc>
              <a:spcBef>
                <a:spcPct val="20000"/>
              </a:spcBef>
              <a:spcAft>
                <a:spcPct val="0"/>
              </a:spcAft>
              <a:buClr>
                <a:schemeClr val="hlink"/>
              </a:buClr>
              <a:buSzPct val="70000"/>
              <a:buFont typeface="Wingdings" panose="05000000000000000000" pitchFamily="2" charset="2"/>
              <a:buNone/>
              <a:defRPr/>
            </a:pPr>
            <a:r>
              <a:rPr kumimoji="0" lang="zh-CN" altLang="en-US" sz="2400" b="1" i="0" u="none" strike="noStrike" kern="0" cap="none" spc="0" normalizeH="0" baseline="0" dirty="0">
                <a:solidFill>
                  <a:schemeClr val="bg1"/>
                </a:solidFill>
                <a:latin typeface="+mn-ea"/>
                <a:cs typeface="+mn-ea"/>
                <a:sym typeface="+mn-ea"/>
              </a:rPr>
              <a:t>网约家政服务</a:t>
            </a:r>
            <a:endParaRPr kumimoji="0" lang="zh-CN" altLang="en-US" sz="2400" b="1"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mn-ea"/>
              <a:cs typeface="+mn-ea"/>
              <a:sym typeface="+mn-ea"/>
            </a:endParaRPr>
          </a:p>
        </p:txBody>
      </p:sp>
      <p:graphicFrame>
        <p:nvGraphicFramePr>
          <p:cNvPr id="2" name="表格 1"/>
          <p:cNvGraphicFramePr/>
          <p:nvPr>
            <p:custDataLst>
              <p:tags r:id="rId2"/>
            </p:custDataLst>
          </p:nvPr>
        </p:nvGraphicFramePr>
        <p:xfrm>
          <a:off x="269240" y="991870"/>
          <a:ext cx="11654155" cy="5304790"/>
        </p:xfrm>
        <a:graphic>
          <a:graphicData uri="http://schemas.openxmlformats.org/drawingml/2006/table">
            <a:tbl>
              <a:tblPr/>
              <a:tblGrid>
                <a:gridCol w="823595">
                  <a:extLst>
                    <a:ext uri="{9D8B030D-6E8A-4147-A177-3AD203B41FA5}">
                      <a16:colId xmlns:a16="http://schemas.microsoft.com/office/drawing/2014/main" val="20000"/>
                    </a:ext>
                  </a:extLst>
                </a:gridCol>
                <a:gridCol w="1442085">
                  <a:extLst>
                    <a:ext uri="{9D8B030D-6E8A-4147-A177-3AD203B41FA5}">
                      <a16:colId xmlns:a16="http://schemas.microsoft.com/office/drawing/2014/main" val="20001"/>
                    </a:ext>
                  </a:extLst>
                </a:gridCol>
                <a:gridCol w="9388475">
                  <a:extLst>
                    <a:ext uri="{9D8B030D-6E8A-4147-A177-3AD203B41FA5}">
                      <a16:colId xmlns:a16="http://schemas.microsoft.com/office/drawing/2014/main" val="20002"/>
                    </a:ext>
                  </a:extLst>
                </a:gridCol>
              </a:tblGrid>
              <a:tr h="441325">
                <a:tc>
                  <a:txBody>
                    <a:bodyPr/>
                    <a:lstStyle/>
                    <a:p>
                      <a:pPr indent="0" algn="ctr" eaLnBrk="0" fontAlgn="auto" hangingPunct="0">
                        <a:lnSpc>
                          <a:spcPct val="100000"/>
                        </a:lnSpc>
                        <a:spcBef>
                          <a:spcPct val="0"/>
                        </a:spcBef>
                        <a:spcAft>
                          <a:spcPct val="0"/>
                        </a:spcAft>
                      </a:pPr>
                      <a:r>
                        <a:rPr lang="zh-CN" sz="1200" b="0">
                          <a:latin typeface="宋体" panose="02010600030101010101" pitchFamily="2" charset="-122"/>
                          <a:ea typeface="宋体" panose="02010600030101010101" pitchFamily="2" charset="-122"/>
                        </a:rPr>
                        <a:t>职业代码</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ctr" eaLnBrk="0" fontAlgn="auto" hangingPunct="0">
                        <a:lnSpc>
                          <a:spcPct val="100000"/>
                        </a:lnSpc>
                        <a:spcBef>
                          <a:spcPct val="0"/>
                        </a:spcBef>
                        <a:spcAft>
                          <a:spcPct val="0"/>
                        </a:spcAft>
                      </a:pPr>
                      <a:r>
                        <a:rPr lang="zh-CN" sz="1200" b="0">
                          <a:latin typeface="宋体" panose="02010600030101010101" pitchFamily="2" charset="-122"/>
                          <a:ea typeface="宋体" panose="02010600030101010101" pitchFamily="2" charset="-122"/>
                        </a:rPr>
                        <a:t>职业（工种）名称</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ctr" eaLnBrk="0" fontAlgn="auto" hangingPunct="0">
                        <a:lnSpc>
                          <a:spcPct val="100000"/>
                        </a:lnSpc>
                        <a:spcBef>
                          <a:spcPct val="0"/>
                        </a:spcBef>
                        <a:spcAft>
                          <a:spcPct val="0"/>
                        </a:spcAft>
                      </a:pPr>
                      <a:r>
                        <a:rPr lang="zh-CN" sz="1200" b="0">
                          <a:latin typeface="宋体" panose="02010600030101010101" pitchFamily="2" charset="-122"/>
                          <a:ea typeface="宋体" panose="02010600030101010101" pitchFamily="2" charset="-122"/>
                        </a:rPr>
                        <a:t>主要工作内容及调查范围</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extLst>
                  <a:ext uri="{0D108BD9-81ED-4DB2-BD59-A6C34878D82A}">
                    <a16:rowId xmlns:a16="http://schemas.microsoft.com/office/drawing/2014/main" val="10000"/>
                  </a:ext>
                </a:extLst>
              </a:tr>
              <a:tr h="617855">
                <a:tc>
                  <a:txBody>
                    <a:bodyPr/>
                    <a:lstStyle/>
                    <a:p>
                      <a:pPr indent="0" algn="ctr" eaLnBrk="0" fontAlgn="auto" hangingPunct="0">
                        <a:lnSpc>
                          <a:spcPct val="100000"/>
                        </a:lnSpc>
                        <a:spcBef>
                          <a:spcPct val="0"/>
                        </a:spcBef>
                        <a:spcAft>
                          <a:spcPct val="0"/>
                        </a:spcAft>
                      </a:pPr>
                      <a:r>
                        <a:rPr lang="en-US" altLang="zh-CN" sz="1200" b="0">
                          <a:latin typeface="宋体" panose="02010600030101010101" pitchFamily="2" charset="-122"/>
                          <a:ea typeface="宋体" panose="02010600030101010101" pitchFamily="2" charset="-122"/>
                        </a:rPr>
                        <a:t>C11</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ctr" eaLnBrk="0" fontAlgn="auto" hangingPunct="0">
                        <a:lnSpc>
                          <a:spcPct val="100000"/>
                        </a:lnSpc>
                        <a:spcBef>
                          <a:spcPct val="0"/>
                        </a:spcBef>
                        <a:spcAft>
                          <a:spcPct val="0"/>
                        </a:spcAft>
                      </a:pPr>
                      <a:r>
                        <a:rPr lang="zh-CN" sz="1200" b="0">
                          <a:latin typeface="宋体" panose="02010600030101010101" pitchFamily="2" charset="-122"/>
                          <a:ea typeface="宋体" panose="02010600030101010101" pitchFamily="2" charset="-122"/>
                        </a:rPr>
                        <a:t>月嫂、育婴师</a:t>
                      </a:r>
                    </a:p>
                    <a:p>
                      <a:pPr indent="0" algn="ctr" eaLnBrk="0" fontAlgn="auto" hangingPunct="0">
                        <a:lnSpc>
                          <a:spcPct val="100000"/>
                        </a:lnSpc>
                        <a:spcBef>
                          <a:spcPct val="0"/>
                        </a:spcBef>
                        <a:spcAft>
                          <a:spcPct val="0"/>
                        </a:spcAft>
                      </a:pPr>
                      <a:r>
                        <a:rPr lang="zh-CN" sz="1200" b="0">
                          <a:latin typeface="宋体" panose="02010600030101010101" pitchFamily="2" charset="-122"/>
                          <a:ea typeface="宋体" panose="02010600030101010101" pitchFamily="2" charset="-122"/>
                        </a:rPr>
                        <a:t>（中高级别）</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just" eaLnBrk="0" fontAlgn="auto" hangingPunct="0">
                        <a:lnSpc>
                          <a:spcPct val="100000"/>
                        </a:lnSpc>
                        <a:spcBef>
                          <a:spcPct val="0"/>
                        </a:spcBef>
                        <a:spcAft>
                          <a:spcPct val="0"/>
                        </a:spcAft>
                      </a:pPr>
                      <a:r>
                        <a:rPr lang="zh-CN" sz="1200" b="0">
                          <a:latin typeface="宋体" panose="02010600030101010101" pitchFamily="2" charset="-122"/>
                          <a:ea typeface="宋体" panose="02010600030101010101" pitchFamily="2" charset="-122"/>
                        </a:rPr>
                        <a:t>指通过互联网平台接受客户订单（非由家政公司派遣），为客户提供月嫂、育婴等服务，并获得报酬的新就业形态劳动者。</a:t>
                      </a:r>
                    </a:p>
                    <a:p>
                      <a:pPr indent="0" algn="just" eaLnBrk="0" fontAlgn="auto" hangingPunct="0">
                        <a:lnSpc>
                          <a:spcPct val="100000"/>
                        </a:lnSpc>
                        <a:spcBef>
                          <a:spcPct val="0"/>
                        </a:spcBef>
                        <a:spcAft>
                          <a:spcPct val="0"/>
                        </a:spcAft>
                      </a:pPr>
                      <a:r>
                        <a:rPr lang="zh-CN" sz="1200" b="0">
                          <a:latin typeface="宋体" panose="02010600030101010101" pitchFamily="2" charset="-122"/>
                          <a:ea typeface="宋体" panose="02010600030101010101" pitchFamily="2" charset="-122"/>
                        </a:rPr>
                        <a:t>劳动者应取得国家颁发的（或平台承认的）职业资格证书或从事相关工作</a:t>
                      </a:r>
                      <a:r>
                        <a:rPr lang="en-US" altLang="zh-CN" sz="1200" b="0">
                          <a:latin typeface="宋体" panose="02010600030101010101" pitchFamily="2" charset="-122"/>
                          <a:ea typeface="宋体" panose="02010600030101010101" pitchFamily="2" charset="-122"/>
                        </a:rPr>
                        <a:t>3</a:t>
                      </a:r>
                      <a:r>
                        <a:rPr lang="zh-CN" altLang="en-US" sz="1200" b="0">
                          <a:latin typeface="宋体" panose="02010600030101010101" pitchFamily="2" charset="-122"/>
                          <a:ea typeface="宋体" panose="02010600030101010101" pitchFamily="2" charset="-122"/>
                        </a:rPr>
                        <a:t>年及以上。</a:t>
                      </a:r>
                      <a:r>
                        <a:rPr lang="zh-CN" sz="1200" b="0">
                          <a:latin typeface="宋体" panose="02010600030101010101" pitchFamily="2" charset="-122"/>
                          <a:ea typeface="宋体" panose="02010600030101010101" pitchFamily="2" charset="-122"/>
                        </a:rPr>
                        <a:t>全年累计服务时长未达到</a:t>
                      </a:r>
                      <a:r>
                        <a:rPr lang="en-US" altLang="zh-CN" sz="1200" b="0">
                          <a:latin typeface="宋体" panose="02010600030101010101" pitchFamily="2" charset="-122"/>
                          <a:ea typeface="宋体" panose="02010600030101010101" pitchFamily="2" charset="-122"/>
                        </a:rPr>
                        <a:t>30</a:t>
                      </a:r>
                      <a:r>
                        <a:rPr lang="zh-CN" altLang="en-US" sz="1200" b="0">
                          <a:latin typeface="宋体" panose="02010600030101010101" pitchFamily="2" charset="-122"/>
                          <a:ea typeface="宋体" panose="02010600030101010101" pitchFamily="2" charset="-122"/>
                        </a:rPr>
                        <a:t>日的，不纳入调查。</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extLst>
                  <a:ext uri="{0D108BD9-81ED-4DB2-BD59-A6C34878D82A}">
                    <a16:rowId xmlns:a16="http://schemas.microsoft.com/office/drawing/2014/main" val="10001"/>
                  </a:ext>
                </a:extLst>
              </a:tr>
              <a:tr h="617855">
                <a:tc>
                  <a:txBody>
                    <a:bodyPr/>
                    <a:lstStyle/>
                    <a:p>
                      <a:pPr indent="0" algn="ctr" eaLnBrk="0" fontAlgn="auto" hangingPunct="0">
                        <a:lnSpc>
                          <a:spcPct val="100000"/>
                        </a:lnSpc>
                        <a:spcBef>
                          <a:spcPct val="0"/>
                        </a:spcBef>
                        <a:spcAft>
                          <a:spcPct val="0"/>
                        </a:spcAft>
                      </a:pPr>
                      <a:r>
                        <a:rPr lang="en-US" altLang="zh-CN" sz="1200" b="0">
                          <a:latin typeface="宋体" panose="02010600030101010101" pitchFamily="2" charset="-122"/>
                          <a:ea typeface="宋体" panose="02010600030101010101" pitchFamily="2" charset="-122"/>
                        </a:rPr>
                        <a:t>C12</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ctr" eaLnBrk="0" fontAlgn="auto" hangingPunct="0">
                        <a:lnSpc>
                          <a:spcPct val="100000"/>
                        </a:lnSpc>
                        <a:spcBef>
                          <a:spcPct val="0"/>
                        </a:spcBef>
                        <a:spcAft>
                          <a:spcPct val="0"/>
                        </a:spcAft>
                      </a:pPr>
                      <a:r>
                        <a:rPr lang="zh-CN" sz="1200" b="0">
                          <a:latin typeface="宋体" panose="02010600030101010101" pitchFamily="2" charset="-122"/>
                          <a:ea typeface="宋体" panose="02010600030101010101" pitchFamily="2" charset="-122"/>
                        </a:rPr>
                        <a:t>月嫂、育婴师</a:t>
                      </a:r>
                    </a:p>
                    <a:p>
                      <a:pPr indent="0" algn="ctr" eaLnBrk="0" fontAlgn="auto" hangingPunct="0">
                        <a:lnSpc>
                          <a:spcPct val="100000"/>
                        </a:lnSpc>
                        <a:spcBef>
                          <a:spcPct val="0"/>
                        </a:spcBef>
                        <a:spcAft>
                          <a:spcPct val="0"/>
                        </a:spcAft>
                      </a:pPr>
                      <a:r>
                        <a:rPr lang="zh-CN" sz="1200" b="0">
                          <a:latin typeface="宋体" panose="02010600030101010101" pitchFamily="2" charset="-122"/>
                          <a:ea typeface="宋体" panose="02010600030101010101" pitchFamily="2" charset="-122"/>
                        </a:rPr>
                        <a:t>（较低级别）</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just" eaLnBrk="0" fontAlgn="auto" hangingPunct="0">
                        <a:lnSpc>
                          <a:spcPct val="100000"/>
                        </a:lnSpc>
                        <a:spcBef>
                          <a:spcPct val="0"/>
                        </a:spcBef>
                        <a:spcAft>
                          <a:spcPct val="0"/>
                        </a:spcAft>
                      </a:pPr>
                      <a:r>
                        <a:rPr lang="zh-CN" sz="1200" b="0">
                          <a:latin typeface="宋体" panose="02010600030101010101" pitchFamily="2" charset="-122"/>
                          <a:ea typeface="宋体" panose="02010600030101010101" pitchFamily="2" charset="-122"/>
                        </a:rPr>
                        <a:t>指通过互联网平台接受客户订单（非由家政公司派遣），为客户提供月嫂、育婴等服务，并获得报酬的新就业形态劳动者。</a:t>
                      </a:r>
                    </a:p>
                    <a:p>
                      <a:pPr indent="0" algn="just" eaLnBrk="0" fontAlgn="auto" hangingPunct="0">
                        <a:lnSpc>
                          <a:spcPct val="100000"/>
                        </a:lnSpc>
                        <a:spcBef>
                          <a:spcPct val="0"/>
                        </a:spcBef>
                        <a:spcAft>
                          <a:spcPct val="0"/>
                        </a:spcAft>
                      </a:pPr>
                      <a:r>
                        <a:rPr lang="zh-CN" sz="1200" b="0">
                          <a:latin typeface="宋体" panose="02010600030101010101" pitchFamily="2" charset="-122"/>
                          <a:ea typeface="宋体" panose="02010600030101010101" pitchFamily="2" charset="-122"/>
                        </a:rPr>
                        <a:t>劳动者尚未取得国家颁发的（或平台承认的）职业资格证书，且从事相关工作不满</a:t>
                      </a:r>
                      <a:r>
                        <a:rPr lang="en-US" altLang="zh-CN" sz="1200" b="0">
                          <a:latin typeface="宋体" panose="02010600030101010101" pitchFamily="2" charset="-122"/>
                          <a:ea typeface="宋体" panose="02010600030101010101" pitchFamily="2" charset="-122"/>
                        </a:rPr>
                        <a:t>3</a:t>
                      </a:r>
                      <a:r>
                        <a:rPr lang="zh-CN" altLang="en-US" sz="1200" b="0">
                          <a:latin typeface="宋体" panose="02010600030101010101" pitchFamily="2" charset="-122"/>
                          <a:ea typeface="宋体" panose="02010600030101010101" pitchFamily="2" charset="-122"/>
                        </a:rPr>
                        <a:t>年。</a:t>
                      </a:r>
                      <a:r>
                        <a:rPr lang="zh-CN" sz="1200" b="0">
                          <a:latin typeface="宋体" panose="02010600030101010101" pitchFamily="2" charset="-122"/>
                          <a:ea typeface="宋体" panose="02010600030101010101" pitchFamily="2" charset="-122"/>
                        </a:rPr>
                        <a:t>全年累计服务时长未达到</a:t>
                      </a:r>
                      <a:r>
                        <a:rPr lang="en-US" altLang="zh-CN" sz="1200" b="0">
                          <a:latin typeface="宋体" panose="02010600030101010101" pitchFamily="2" charset="-122"/>
                          <a:ea typeface="宋体" panose="02010600030101010101" pitchFamily="2" charset="-122"/>
                        </a:rPr>
                        <a:t>30</a:t>
                      </a:r>
                      <a:r>
                        <a:rPr lang="zh-CN" altLang="en-US" sz="1200" b="0">
                          <a:latin typeface="宋体" panose="02010600030101010101" pitchFamily="2" charset="-122"/>
                          <a:ea typeface="宋体" panose="02010600030101010101" pitchFamily="2" charset="-122"/>
                        </a:rPr>
                        <a:t>日的，不纳入调查。</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extLst>
                  <a:ext uri="{0D108BD9-81ED-4DB2-BD59-A6C34878D82A}">
                    <a16:rowId xmlns:a16="http://schemas.microsoft.com/office/drawing/2014/main" val="10002"/>
                  </a:ext>
                </a:extLst>
              </a:tr>
              <a:tr h="793750">
                <a:tc>
                  <a:txBody>
                    <a:bodyPr/>
                    <a:lstStyle/>
                    <a:p>
                      <a:pPr indent="0" algn="ctr" eaLnBrk="0" fontAlgn="auto" hangingPunct="0">
                        <a:lnSpc>
                          <a:spcPct val="100000"/>
                        </a:lnSpc>
                        <a:spcBef>
                          <a:spcPct val="0"/>
                        </a:spcBef>
                        <a:spcAft>
                          <a:spcPct val="0"/>
                        </a:spcAft>
                      </a:pPr>
                      <a:r>
                        <a:rPr lang="en-US" altLang="zh-CN" sz="1200" b="0">
                          <a:latin typeface="宋体" panose="02010600030101010101" pitchFamily="2" charset="-122"/>
                          <a:ea typeface="宋体" panose="02010600030101010101" pitchFamily="2" charset="-122"/>
                        </a:rPr>
                        <a:t> </a:t>
                      </a:r>
                    </a:p>
                    <a:p>
                      <a:pPr indent="0" algn="ctr" eaLnBrk="0" fontAlgn="auto" hangingPunct="0">
                        <a:lnSpc>
                          <a:spcPct val="100000"/>
                        </a:lnSpc>
                        <a:spcBef>
                          <a:spcPct val="0"/>
                        </a:spcBef>
                        <a:spcAft>
                          <a:spcPct val="0"/>
                        </a:spcAft>
                      </a:pPr>
                      <a:r>
                        <a:rPr lang="en-US" altLang="zh-CN" sz="1200" b="0">
                          <a:latin typeface="宋体" panose="02010600030101010101" pitchFamily="2" charset="-122"/>
                          <a:ea typeface="宋体" panose="02010600030101010101" pitchFamily="2" charset="-122"/>
                        </a:rPr>
                        <a:t>C211</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ctr" eaLnBrk="0" fontAlgn="auto" hangingPunct="0">
                        <a:lnSpc>
                          <a:spcPct val="100000"/>
                        </a:lnSpc>
                        <a:spcBef>
                          <a:spcPct val="0"/>
                        </a:spcBef>
                        <a:spcAft>
                          <a:spcPct val="0"/>
                        </a:spcAft>
                      </a:pPr>
                      <a:r>
                        <a:rPr lang="zh-CN" sz="1200" b="0">
                          <a:latin typeface="宋体" panose="02010600030101010101" pitchFamily="2" charset="-122"/>
                          <a:ea typeface="宋体" panose="02010600030101010101" pitchFamily="2" charset="-122"/>
                        </a:rPr>
                        <a:t>住家保姆</a:t>
                      </a:r>
                    </a:p>
                    <a:p>
                      <a:pPr indent="0" algn="ctr" eaLnBrk="0" fontAlgn="auto" hangingPunct="0">
                        <a:lnSpc>
                          <a:spcPct val="100000"/>
                        </a:lnSpc>
                        <a:spcBef>
                          <a:spcPct val="0"/>
                        </a:spcBef>
                        <a:spcAft>
                          <a:spcPct val="0"/>
                        </a:spcAft>
                      </a:pPr>
                      <a:r>
                        <a:rPr lang="zh-CN" sz="1200" b="0">
                          <a:latin typeface="宋体" panose="02010600030101010101" pitchFamily="2" charset="-122"/>
                          <a:ea typeface="宋体" panose="02010600030101010101" pitchFamily="2" charset="-122"/>
                        </a:rPr>
                        <a:t>（中高级别）</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just" eaLnBrk="0" fontAlgn="auto" hangingPunct="0">
                        <a:lnSpc>
                          <a:spcPct val="100000"/>
                        </a:lnSpc>
                        <a:spcBef>
                          <a:spcPct val="0"/>
                        </a:spcBef>
                        <a:spcAft>
                          <a:spcPct val="0"/>
                        </a:spcAft>
                      </a:pPr>
                      <a:r>
                        <a:rPr lang="zh-CN" sz="1200" b="0">
                          <a:latin typeface="宋体" panose="02010600030101010101" pitchFamily="2" charset="-122"/>
                          <a:ea typeface="宋体" panose="02010600030101010101" pitchFamily="2" charset="-122"/>
                        </a:rPr>
                        <a:t>指通过互联网平台接受客户订单（非由家政公司派遣），为客户提供住家保姆服务，并获得报酬的新就业形态劳动者。包括普通家政保姆、育儿师保姆、养老保姆等。劳动者应取得国家颁发的（或平台承认的）职业资格证书或从事相关工作</a:t>
                      </a:r>
                      <a:r>
                        <a:rPr lang="en-US" altLang="zh-CN" sz="1200" b="0">
                          <a:latin typeface="宋体" panose="02010600030101010101" pitchFamily="2" charset="-122"/>
                          <a:ea typeface="宋体" panose="02010600030101010101" pitchFamily="2" charset="-122"/>
                        </a:rPr>
                        <a:t>3</a:t>
                      </a:r>
                      <a:r>
                        <a:rPr lang="zh-CN" altLang="en-US" sz="1200" b="0">
                          <a:latin typeface="宋体" panose="02010600030101010101" pitchFamily="2" charset="-122"/>
                          <a:ea typeface="宋体" panose="02010600030101010101" pitchFamily="2" charset="-122"/>
                        </a:rPr>
                        <a:t>年及以上。</a:t>
                      </a:r>
                      <a:r>
                        <a:rPr lang="zh-CN" sz="1200" b="0">
                          <a:latin typeface="宋体" panose="02010600030101010101" pitchFamily="2" charset="-122"/>
                          <a:ea typeface="宋体" panose="02010600030101010101" pitchFamily="2" charset="-122"/>
                        </a:rPr>
                        <a:t>全年累计服务时长未达到</a:t>
                      </a:r>
                      <a:r>
                        <a:rPr lang="en-US" altLang="zh-CN" sz="1200" b="0">
                          <a:latin typeface="宋体" panose="02010600030101010101" pitchFamily="2" charset="-122"/>
                          <a:ea typeface="宋体" panose="02010600030101010101" pitchFamily="2" charset="-122"/>
                        </a:rPr>
                        <a:t>30</a:t>
                      </a:r>
                      <a:r>
                        <a:rPr lang="zh-CN" altLang="en-US" sz="1200" b="0">
                          <a:latin typeface="宋体" panose="02010600030101010101" pitchFamily="2" charset="-122"/>
                          <a:ea typeface="宋体" panose="02010600030101010101" pitchFamily="2" charset="-122"/>
                        </a:rPr>
                        <a:t>日的，不纳入调查。</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extLst>
                  <a:ext uri="{0D108BD9-81ED-4DB2-BD59-A6C34878D82A}">
                    <a16:rowId xmlns:a16="http://schemas.microsoft.com/office/drawing/2014/main" val="10003"/>
                  </a:ext>
                </a:extLst>
              </a:tr>
              <a:tr h="794385">
                <a:tc>
                  <a:txBody>
                    <a:bodyPr/>
                    <a:lstStyle/>
                    <a:p>
                      <a:pPr indent="0" algn="ctr" eaLnBrk="0" fontAlgn="auto" hangingPunct="0">
                        <a:lnSpc>
                          <a:spcPct val="100000"/>
                        </a:lnSpc>
                        <a:spcBef>
                          <a:spcPct val="0"/>
                        </a:spcBef>
                        <a:spcAft>
                          <a:spcPct val="0"/>
                        </a:spcAft>
                      </a:pPr>
                      <a:r>
                        <a:rPr lang="en-US" altLang="zh-CN" sz="1200" b="0">
                          <a:latin typeface="宋体" panose="02010600030101010101" pitchFamily="2" charset="-122"/>
                          <a:ea typeface="宋体" panose="02010600030101010101" pitchFamily="2" charset="-122"/>
                        </a:rPr>
                        <a:t> </a:t>
                      </a:r>
                    </a:p>
                    <a:p>
                      <a:pPr indent="0" algn="ctr" eaLnBrk="0" fontAlgn="auto" hangingPunct="0">
                        <a:lnSpc>
                          <a:spcPct val="100000"/>
                        </a:lnSpc>
                        <a:spcBef>
                          <a:spcPct val="0"/>
                        </a:spcBef>
                        <a:spcAft>
                          <a:spcPct val="0"/>
                        </a:spcAft>
                      </a:pPr>
                      <a:r>
                        <a:rPr lang="en-US" altLang="zh-CN" sz="1200" b="0">
                          <a:latin typeface="宋体" panose="02010600030101010101" pitchFamily="2" charset="-122"/>
                          <a:ea typeface="宋体" panose="02010600030101010101" pitchFamily="2" charset="-122"/>
                        </a:rPr>
                        <a:t>C212</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ctr" eaLnBrk="0" fontAlgn="auto" hangingPunct="0">
                        <a:lnSpc>
                          <a:spcPct val="100000"/>
                        </a:lnSpc>
                        <a:spcBef>
                          <a:spcPct val="0"/>
                        </a:spcBef>
                        <a:spcAft>
                          <a:spcPct val="0"/>
                        </a:spcAft>
                      </a:pPr>
                      <a:r>
                        <a:rPr lang="zh-CN" sz="1200" b="0">
                          <a:latin typeface="宋体" panose="02010600030101010101" pitchFamily="2" charset="-122"/>
                          <a:ea typeface="宋体" panose="02010600030101010101" pitchFamily="2" charset="-122"/>
                        </a:rPr>
                        <a:t>住家保姆</a:t>
                      </a:r>
                    </a:p>
                    <a:p>
                      <a:pPr indent="0" algn="ctr" eaLnBrk="0" fontAlgn="auto" hangingPunct="0">
                        <a:lnSpc>
                          <a:spcPct val="100000"/>
                        </a:lnSpc>
                        <a:spcBef>
                          <a:spcPct val="0"/>
                        </a:spcBef>
                        <a:spcAft>
                          <a:spcPct val="0"/>
                        </a:spcAft>
                      </a:pPr>
                      <a:r>
                        <a:rPr lang="zh-CN" sz="1200" b="0">
                          <a:latin typeface="宋体" panose="02010600030101010101" pitchFamily="2" charset="-122"/>
                          <a:ea typeface="宋体" panose="02010600030101010101" pitchFamily="2" charset="-122"/>
                        </a:rPr>
                        <a:t>（较低级别）</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just" eaLnBrk="0" fontAlgn="auto" hangingPunct="0">
                        <a:lnSpc>
                          <a:spcPct val="100000"/>
                        </a:lnSpc>
                        <a:spcBef>
                          <a:spcPct val="0"/>
                        </a:spcBef>
                        <a:spcAft>
                          <a:spcPct val="0"/>
                        </a:spcAft>
                      </a:pPr>
                      <a:r>
                        <a:rPr lang="zh-CN" sz="1200" b="0">
                          <a:latin typeface="宋体" panose="02010600030101010101" pitchFamily="2" charset="-122"/>
                          <a:ea typeface="宋体" panose="02010600030101010101" pitchFamily="2" charset="-122"/>
                        </a:rPr>
                        <a:t>指通过互联网平台接受客户订单（非由家政公司派遣），为客户提供住家保姆服务，并获得报酬的新就业形态劳动者。包括普通家政保姆、育儿师保姆、养老保姆等。劳动者尚未取得国家颁发的（或平台承认的）职业资格证书，且从事相关工作不满</a:t>
                      </a:r>
                      <a:r>
                        <a:rPr lang="en-US" altLang="zh-CN" sz="1200" b="0">
                          <a:latin typeface="宋体" panose="02010600030101010101" pitchFamily="2" charset="-122"/>
                          <a:ea typeface="宋体" panose="02010600030101010101" pitchFamily="2" charset="-122"/>
                        </a:rPr>
                        <a:t>3</a:t>
                      </a:r>
                      <a:r>
                        <a:rPr lang="zh-CN" altLang="en-US" sz="1200" b="0">
                          <a:latin typeface="宋体" panose="02010600030101010101" pitchFamily="2" charset="-122"/>
                          <a:ea typeface="宋体" panose="02010600030101010101" pitchFamily="2" charset="-122"/>
                        </a:rPr>
                        <a:t>年。</a:t>
                      </a:r>
                      <a:r>
                        <a:rPr lang="zh-CN" sz="1200" b="0">
                          <a:latin typeface="宋体" panose="02010600030101010101" pitchFamily="2" charset="-122"/>
                          <a:ea typeface="宋体" panose="02010600030101010101" pitchFamily="2" charset="-122"/>
                        </a:rPr>
                        <a:t>全年累计服务时长未达到</a:t>
                      </a:r>
                      <a:r>
                        <a:rPr lang="en-US" altLang="zh-CN" sz="1200" b="0">
                          <a:latin typeface="宋体" panose="02010600030101010101" pitchFamily="2" charset="-122"/>
                          <a:ea typeface="宋体" panose="02010600030101010101" pitchFamily="2" charset="-122"/>
                        </a:rPr>
                        <a:t>30</a:t>
                      </a:r>
                      <a:r>
                        <a:rPr lang="zh-CN" altLang="en-US" sz="1200" b="0">
                          <a:latin typeface="宋体" panose="02010600030101010101" pitchFamily="2" charset="-122"/>
                          <a:ea typeface="宋体" panose="02010600030101010101" pitchFamily="2" charset="-122"/>
                        </a:rPr>
                        <a:t>日的，不纳入调查。</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extLst>
                  <a:ext uri="{0D108BD9-81ED-4DB2-BD59-A6C34878D82A}">
                    <a16:rowId xmlns:a16="http://schemas.microsoft.com/office/drawing/2014/main" val="10004"/>
                  </a:ext>
                </a:extLst>
              </a:tr>
              <a:tr h="794385">
                <a:tc>
                  <a:txBody>
                    <a:bodyPr/>
                    <a:lstStyle/>
                    <a:p>
                      <a:pPr indent="0" algn="ctr" eaLnBrk="0" fontAlgn="auto" hangingPunct="0">
                        <a:lnSpc>
                          <a:spcPct val="100000"/>
                        </a:lnSpc>
                        <a:spcBef>
                          <a:spcPct val="0"/>
                        </a:spcBef>
                        <a:spcAft>
                          <a:spcPct val="0"/>
                        </a:spcAft>
                      </a:pPr>
                      <a:r>
                        <a:rPr lang="en-US" altLang="zh-CN" sz="1200" b="0">
                          <a:latin typeface="宋体" panose="02010600030101010101" pitchFamily="2" charset="-122"/>
                          <a:ea typeface="宋体" panose="02010600030101010101" pitchFamily="2" charset="-122"/>
                        </a:rPr>
                        <a:t>C221</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ctr" eaLnBrk="0" fontAlgn="auto" hangingPunct="0">
                        <a:lnSpc>
                          <a:spcPct val="100000"/>
                        </a:lnSpc>
                        <a:spcBef>
                          <a:spcPct val="0"/>
                        </a:spcBef>
                        <a:spcAft>
                          <a:spcPct val="0"/>
                        </a:spcAft>
                      </a:pPr>
                      <a:r>
                        <a:rPr lang="zh-CN" sz="1200" b="0">
                          <a:latin typeface="宋体" panose="02010600030101010101" pitchFamily="2" charset="-122"/>
                          <a:ea typeface="宋体" panose="02010600030101010101" pitchFamily="2" charset="-122"/>
                        </a:rPr>
                        <a:t>小时工保姆</a:t>
                      </a:r>
                    </a:p>
                    <a:p>
                      <a:pPr indent="0" algn="ctr" eaLnBrk="0" fontAlgn="auto" hangingPunct="0">
                        <a:lnSpc>
                          <a:spcPct val="100000"/>
                        </a:lnSpc>
                        <a:spcBef>
                          <a:spcPct val="0"/>
                        </a:spcBef>
                        <a:spcAft>
                          <a:spcPct val="0"/>
                        </a:spcAft>
                      </a:pPr>
                      <a:r>
                        <a:rPr lang="zh-CN" sz="1200" b="0">
                          <a:latin typeface="宋体" panose="02010600030101010101" pitchFamily="2" charset="-122"/>
                          <a:ea typeface="宋体" panose="02010600030101010101" pitchFamily="2" charset="-122"/>
                        </a:rPr>
                        <a:t>（中高级别）</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just" eaLnBrk="0" fontAlgn="auto" hangingPunct="0">
                        <a:lnSpc>
                          <a:spcPct val="100000"/>
                        </a:lnSpc>
                        <a:spcBef>
                          <a:spcPct val="0"/>
                        </a:spcBef>
                        <a:spcAft>
                          <a:spcPct val="0"/>
                        </a:spcAft>
                      </a:pPr>
                      <a:r>
                        <a:rPr lang="zh-CN" sz="1200" b="0">
                          <a:latin typeface="宋体" panose="02010600030101010101" pitchFamily="2" charset="-122"/>
                          <a:ea typeface="宋体" panose="02010600030101010101" pitchFamily="2" charset="-122"/>
                        </a:rPr>
                        <a:t>指通过互联网平台接受客户订单（非由家政公司派遣），为客户提供小时工保姆服务，并获得报酬的新就业形态劳动者。包括普通家政保姆、育儿师保姆、养老保姆等。劳动者应取得国家颁发的（或平台承认的）职业资格证书或从事相关工作</a:t>
                      </a:r>
                      <a:r>
                        <a:rPr lang="en-US" altLang="zh-CN" sz="1200" b="0">
                          <a:latin typeface="宋体" panose="02010600030101010101" pitchFamily="2" charset="-122"/>
                          <a:ea typeface="宋体" panose="02010600030101010101" pitchFamily="2" charset="-122"/>
                        </a:rPr>
                        <a:t>3</a:t>
                      </a:r>
                      <a:r>
                        <a:rPr lang="zh-CN" altLang="en-US" sz="1200" b="0">
                          <a:latin typeface="宋体" panose="02010600030101010101" pitchFamily="2" charset="-122"/>
                          <a:ea typeface="宋体" panose="02010600030101010101" pitchFamily="2" charset="-122"/>
                        </a:rPr>
                        <a:t>年及以上。</a:t>
                      </a:r>
                      <a:r>
                        <a:rPr lang="zh-CN" sz="1200" b="0">
                          <a:latin typeface="宋体" panose="02010600030101010101" pitchFamily="2" charset="-122"/>
                          <a:ea typeface="宋体" panose="02010600030101010101" pitchFamily="2" charset="-122"/>
                        </a:rPr>
                        <a:t>全年累计服务时长未达到</a:t>
                      </a:r>
                      <a:r>
                        <a:rPr lang="en-US" altLang="zh-CN" sz="1200" b="0">
                          <a:latin typeface="宋体" panose="02010600030101010101" pitchFamily="2" charset="-122"/>
                          <a:ea typeface="宋体" panose="02010600030101010101" pitchFamily="2" charset="-122"/>
                        </a:rPr>
                        <a:t>48</a:t>
                      </a:r>
                      <a:r>
                        <a:rPr lang="zh-CN" altLang="en-US" sz="1200" b="0">
                          <a:latin typeface="宋体" panose="02010600030101010101" pitchFamily="2" charset="-122"/>
                          <a:ea typeface="宋体" panose="02010600030101010101" pitchFamily="2" charset="-122"/>
                        </a:rPr>
                        <a:t>小时或全年累计完单数量未超过</a:t>
                      </a:r>
                      <a:r>
                        <a:rPr lang="en-US" altLang="zh-CN" sz="1200" b="0">
                          <a:latin typeface="宋体" panose="02010600030101010101" pitchFamily="2" charset="-122"/>
                          <a:ea typeface="宋体" panose="02010600030101010101" pitchFamily="2" charset="-122"/>
                        </a:rPr>
                        <a:t>10</a:t>
                      </a:r>
                      <a:r>
                        <a:rPr lang="zh-CN" altLang="en-US" sz="1200" b="0">
                          <a:latin typeface="宋体" panose="02010600030101010101" pitchFamily="2" charset="-122"/>
                          <a:ea typeface="宋体" panose="02010600030101010101" pitchFamily="2" charset="-122"/>
                        </a:rPr>
                        <a:t>单的，不纳入调查。</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extLst>
                  <a:ext uri="{0D108BD9-81ED-4DB2-BD59-A6C34878D82A}">
                    <a16:rowId xmlns:a16="http://schemas.microsoft.com/office/drawing/2014/main" val="10005"/>
                  </a:ext>
                </a:extLst>
              </a:tr>
              <a:tr h="715010">
                <a:tc>
                  <a:txBody>
                    <a:bodyPr/>
                    <a:lstStyle/>
                    <a:p>
                      <a:pPr indent="0" algn="ctr" eaLnBrk="0" fontAlgn="auto" hangingPunct="0">
                        <a:lnSpc>
                          <a:spcPct val="100000"/>
                        </a:lnSpc>
                        <a:spcBef>
                          <a:spcPct val="0"/>
                        </a:spcBef>
                        <a:spcAft>
                          <a:spcPct val="0"/>
                        </a:spcAft>
                      </a:pPr>
                      <a:r>
                        <a:rPr lang="en-US" altLang="zh-CN" sz="1200" b="0">
                          <a:latin typeface="宋体" panose="02010600030101010101" pitchFamily="2" charset="-122"/>
                          <a:ea typeface="宋体" panose="02010600030101010101" pitchFamily="2" charset="-122"/>
                        </a:rPr>
                        <a:t>C222</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ctr" eaLnBrk="0" fontAlgn="auto" hangingPunct="0">
                        <a:lnSpc>
                          <a:spcPct val="100000"/>
                        </a:lnSpc>
                        <a:spcBef>
                          <a:spcPct val="0"/>
                        </a:spcBef>
                        <a:spcAft>
                          <a:spcPct val="0"/>
                        </a:spcAft>
                      </a:pPr>
                      <a:r>
                        <a:rPr lang="zh-CN" sz="1200" b="0">
                          <a:latin typeface="宋体" panose="02010600030101010101" pitchFamily="2" charset="-122"/>
                          <a:ea typeface="宋体" panose="02010600030101010101" pitchFamily="2" charset="-122"/>
                        </a:rPr>
                        <a:t>小时工保姆</a:t>
                      </a:r>
                    </a:p>
                    <a:p>
                      <a:pPr indent="0" algn="ctr" eaLnBrk="0" fontAlgn="auto" hangingPunct="0">
                        <a:lnSpc>
                          <a:spcPct val="100000"/>
                        </a:lnSpc>
                        <a:spcBef>
                          <a:spcPct val="0"/>
                        </a:spcBef>
                        <a:spcAft>
                          <a:spcPct val="0"/>
                        </a:spcAft>
                      </a:pPr>
                      <a:r>
                        <a:rPr lang="zh-CN" sz="1200" b="0">
                          <a:latin typeface="宋体" panose="02010600030101010101" pitchFamily="2" charset="-122"/>
                          <a:ea typeface="宋体" panose="02010600030101010101" pitchFamily="2" charset="-122"/>
                        </a:rPr>
                        <a:t>（较低级别）</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just" eaLnBrk="0" fontAlgn="auto" hangingPunct="0">
                        <a:lnSpc>
                          <a:spcPct val="100000"/>
                        </a:lnSpc>
                        <a:spcBef>
                          <a:spcPct val="0"/>
                        </a:spcBef>
                        <a:spcAft>
                          <a:spcPct val="0"/>
                        </a:spcAft>
                      </a:pPr>
                      <a:r>
                        <a:rPr lang="zh-CN" sz="1200" b="0">
                          <a:latin typeface="宋体" panose="02010600030101010101" pitchFamily="2" charset="-122"/>
                          <a:ea typeface="宋体" panose="02010600030101010101" pitchFamily="2" charset="-122"/>
                        </a:rPr>
                        <a:t>指通过互联网平台接受客户订单（非由家政公司派遣），为客户提供小时工保姆服务，并获得报酬的新就业形态劳动者。包括普通家政保姆、育儿师保姆、养老保姆等。劳动者尚未取得国家颁发的（或平台承认的）职业资格证书，且从事相关工作不满</a:t>
                      </a:r>
                      <a:r>
                        <a:rPr lang="en-US" altLang="zh-CN" sz="1200" b="0">
                          <a:latin typeface="宋体" panose="02010600030101010101" pitchFamily="2" charset="-122"/>
                          <a:ea typeface="宋体" panose="02010600030101010101" pitchFamily="2" charset="-122"/>
                        </a:rPr>
                        <a:t>3</a:t>
                      </a:r>
                      <a:r>
                        <a:rPr lang="zh-CN" altLang="en-US" sz="1200" b="0">
                          <a:latin typeface="宋体" panose="02010600030101010101" pitchFamily="2" charset="-122"/>
                          <a:ea typeface="宋体" panose="02010600030101010101" pitchFamily="2" charset="-122"/>
                        </a:rPr>
                        <a:t>年。</a:t>
                      </a:r>
                      <a:r>
                        <a:rPr lang="zh-CN" sz="1200" b="0">
                          <a:latin typeface="宋体" panose="02010600030101010101" pitchFamily="2" charset="-122"/>
                          <a:ea typeface="宋体" panose="02010600030101010101" pitchFamily="2" charset="-122"/>
                        </a:rPr>
                        <a:t>全年累计服务时长未达到</a:t>
                      </a:r>
                      <a:r>
                        <a:rPr lang="en-US" altLang="zh-CN" sz="1200" b="0">
                          <a:latin typeface="宋体" panose="02010600030101010101" pitchFamily="2" charset="-122"/>
                          <a:ea typeface="宋体" panose="02010600030101010101" pitchFamily="2" charset="-122"/>
                        </a:rPr>
                        <a:t>48</a:t>
                      </a:r>
                      <a:r>
                        <a:rPr lang="zh-CN" altLang="en-US" sz="1200" b="0">
                          <a:latin typeface="宋体" panose="02010600030101010101" pitchFamily="2" charset="-122"/>
                          <a:ea typeface="宋体" panose="02010600030101010101" pitchFamily="2" charset="-122"/>
                        </a:rPr>
                        <a:t>小时或全年累计完单数量未超过</a:t>
                      </a:r>
                      <a:r>
                        <a:rPr lang="en-US" altLang="zh-CN" sz="1200" b="0">
                          <a:latin typeface="宋体" panose="02010600030101010101" pitchFamily="2" charset="-122"/>
                          <a:ea typeface="宋体" panose="02010600030101010101" pitchFamily="2" charset="-122"/>
                        </a:rPr>
                        <a:t>10</a:t>
                      </a:r>
                      <a:r>
                        <a:rPr lang="zh-CN" altLang="en-US" sz="1200" b="0">
                          <a:latin typeface="宋体" panose="02010600030101010101" pitchFamily="2" charset="-122"/>
                          <a:ea typeface="宋体" panose="02010600030101010101" pitchFamily="2" charset="-122"/>
                        </a:rPr>
                        <a:t>单的，不纳入调查。</a:t>
                      </a:r>
                    </a:p>
                  </a:txBody>
                  <a:tcPr marL="68580" marR="68580" marT="9525"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extLst>
                  <a:ext uri="{0D108BD9-81ED-4DB2-BD59-A6C34878D82A}">
                    <a16:rowId xmlns:a16="http://schemas.microsoft.com/office/drawing/2014/main" val="10006"/>
                  </a:ext>
                </a:extLst>
              </a:tr>
              <a:tr h="530225">
                <a:tc>
                  <a:txBody>
                    <a:bodyPr/>
                    <a:lstStyle/>
                    <a:p>
                      <a:pPr indent="0" algn="ctr" eaLnBrk="0" fontAlgn="auto" hangingPunct="0">
                        <a:lnSpc>
                          <a:spcPct val="100000"/>
                        </a:lnSpc>
                        <a:spcBef>
                          <a:spcPct val="0"/>
                        </a:spcBef>
                        <a:spcAft>
                          <a:spcPct val="0"/>
                        </a:spcAft>
                      </a:pPr>
                      <a:r>
                        <a:rPr lang="en-US" altLang="zh-CN" sz="1200" b="0">
                          <a:latin typeface="宋体" panose="02010600030101010101" pitchFamily="2" charset="-122"/>
                          <a:ea typeface="宋体" panose="02010600030101010101" pitchFamily="2" charset="-122"/>
                        </a:rPr>
                        <a:t>C3</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ctr" eaLnBrk="0" fontAlgn="auto" hangingPunct="0">
                        <a:lnSpc>
                          <a:spcPct val="100000"/>
                        </a:lnSpc>
                        <a:spcBef>
                          <a:spcPct val="0"/>
                        </a:spcBef>
                        <a:spcAft>
                          <a:spcPct val="0"/>
                        </a:spcAft>
                      </a:pPr>
                      <a:r>
                        <a:rPr lang="zh-CN" sz="1200" b="0">
                          <a:latin typeface="宋体" panose="02010600030101010101" pitchFamily="2" charset="-122"/>
                          <a:ea typeface="宋体" panose="02010600030101010101" pitchFamily="2" charset="-122"/>
                        </a:rPr>
                        <a:t>家政保洁</a:t>
                      </a:r>
                    </a:p>
                  </a:txBody>
                  <a:tcPr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tc>
                  <a:txBody>
                    <a:bodyPr/>
                    <a:lstStyle/>
                    <a:p>
                      <a:pPr indent="0" algn="just" eaLnBrk="0" fontAlgn="auto" hangingPunct="0">
                        <a:lnSpc>
                          <a:spcPct val="100000"/>
                        </a:lnSpc>
                        <a:spcBef>
                          <a:spcPct val="0"/>
                        </a:spcBef>
                        <a:spcAft>
                          <a:spcPct val="0"/>
                        </a:spcAft>
                      </a:pPr>
                      <a:r>
                        <a:rPr lang="zh-CN" sz="1200" b="0">
                          <a:latin typeface="宋体" panose="02010600030101010101" pitchFamily="2" charset="-122"/>
                          <a:ea typeface="宋体" panose="02010600030101010101" pitchFamily="2" charset="-122"/>
                        </a:rPr>
                        <a:t>指通过互联网平台接受客户订单（非由家政公司派遣），为客户提供家政保洁服务（不包括保姆、月嫂、育婴等服务），并获得报酬的新就业形态劳动者。全年累计服务时长未达到</a:t>
                      </a:r>
                      <a:r>
                        <a:rPr lang="en-US" altLang="zh-CN" sz="1200" b="0">
                          <a:latin typeface="宋体" panose="02010600030101010101" pitchFamily="2" charset="-122"/>
                          <a:ea typeface="宋体" panose="02010600030101010101" pitchFamily="2" charset="-122"/>
                        </a:rPr>
                        <a:t>48</a:t>
                      </a:r>
                      <a:r>
                        <a:rPr lang="zh-CN" altLang="en-US" sz="1200" b="0">
                          <a:latin typeface="宋体" panose="02010600030101010101" pitchFamily="2" charset="-122"/>
                          <a:ea typeface="宋体" panose="02010600030101010101" pitchFamily="2" charset="-122"/>
                        </a:rPr>
                        <a:t>小时或全年累计完单数量未超过</a:t>
                      </a:r>
                      <a:r>
                        <a:rPr lang="en-US" altLang="zh-CN" sz="1200" b="0">
                          <a:latin typeface="宋体" panose="02010600030101010101" pitchFamily="2" charset="-122"/>
                          <a:ea typeface="宋体" panose="02010600030101010101" pitchFamily="2" charset="-122"/>
                        </a:rPr>
                        <a:t>10</a:t>
                      </a:r>
                      <a:r>
                        <a:rPr lang="zh-CN" altLang="en-US" sz="1200" b="0">
                          <a:latin typeface="宋体" panose="02010600030101010101" pitchFamily="2" charset="-122"/>
                          <a:ea typeface="宋体" panose="02010600030101010101" pitchFamily="2" charset="-122"/>
                        </a:rPr>
                        <a:t>单的，不纳入调查。</a:t>
                      </a:r>
                    </a:p>
                  </a:txBody>
                  <a:tcPr marL="68580" marR="68580" marT="9525" marB="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no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891540" y="1133475"/>
            <a:ext cx="10094595" cy="4204970"/>
          </a:xfrm>
          <a:prstGeom prst="rect">
            <a:avLst/>
          </a:prstGeom>
          <a:noFill/>
          <a:ln w="9525">
            <a:noFill/>
          </a:ln>
        </p:spPr>
        <p:txBody>
          <a:bodyPr wrap="square" anchor="t" anchorCtr="0">
            <a:noAutofit/>
          </a:bodyPr>
          <a:lstStyle/>
          <a:p>
            <a:pPr marL="609600" marR="0" lvl="0" indent="-609600" algn="l" defTabSz="914400" rtl="0" fontAlgn="base">
              <a:lnSpc>
                <a:spcPct val="13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10.</a:t>
            </a:r>
            <a:r>
              <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sym typeface="+mn-ea"/>
              </a:rPr>
              <a:t>工作所在地行政区划代码</a:t>
            </a:r>
          </a:p>
          <a:p>
            <a:pPr marR="0" lvl="0" indent="609600" algn="l" defTabSz="914400" rtl="0" fontAlgn="base">
              <a:lnSpc>
                <a:spcPct val="130000"/>
              </a:lnSpc>
              <a:spcBef>
                <a:spcPts val="120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kumimoji="0" lang="zh-CN" altLang="en-US" sz="2400" b="1" i="0" u="none" strike="noStrike" kern="0" cap="none" spc="0" normalizeH="0" baseline="0" dirty="0">
                <a:solidFill>
                  <a:srgbClr val="3657B4"/>
                </a:solidFill>
                <a:latin typeface="+mn-ea"/>
                <a:cs typeface="+mn-ea"/>
                <a:sym typeface="+mn-ea"/>
              </a:rPr>
              <a:t>按照《中华人民共和国行政区划代码》（GB/T2260）规范填写，</a:t>
            </a:r>
            <a:r>
              <a:rPr kumimoji="0" lang="zh-CN" altLang="en-US" sz="2400" i="0" u="none" strike="noStrike" kern="0" cap="none" spc="0" normalizeH="0" baseline="0" noProof="0" dirty="0">
                <a:ln>
                  <a:noFill/>
                </a:ln>
                <a:solidFill>
                  <a:srgbClr val="FF0000"/>
                </a:solidFill>
                <a:effectLst>
                  <a:outerShdw blurRad="38100" dist="38100" dir="2700000" algn="tl">
                    <a:srgbClr val="000000"/>
                  </a:outerShdw>
                </a:effectLst>
                <a:uLnTx/>
                <a:uFillTx/>
                <a:ea typeface="+mn-lt"/>
                <a:cs typeface="+mn-lt"/>
                <a:sym typeface="+mn-ea"/>
              </a:rPr>
              <a:t>四位整数</a:t>
            </a:r>
            <a:r>
              <a:rPr kumimoji="0" lang="zh-CN" altLang="en-US" sz="2400" b="1" i="0" u="none" strike="noStrike" kern="0" cap="none" spc="0" normalizeH="0" baseline="0" dirty="0">
                <a:solidFill>
                  <a:srgbClr val="3657B4"/>
                </a:solidFill>
                <a:latin typeface="+mn-ea"/>
                <a:cs typeface="+mn-ea"/>
                <a:sym typeface="+mn-ea"/>
              </a:rPr>
              <a:t>。网约货车司机（城际）工作所在地按车辆登记注册地填写。其他职业劳动者按实际工作所在地填写。</a:t>
            </a:r>
          </a:p>
          <a:p>
            <a:pPr marL="609600" marR="0" lvl="0" indent="-609600" algn="l" defTabSz="914400" rtl="0" fontAlgn="base">
              <a:lnSpc>
                <a:spcPct val="13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11.</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职业伤害险及金额</a:t>
            </a:r>
            <a:endPar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sym typeface="+mn-ea"/>
            </a:endParaRPr>
          </a:p>
          <a:p>
            <a:pPr marR="0" lvl="0" indent="609600" algn="l" defTabSz="914400" rtl="0" fontAlgn="base">
              <a:lnSpc>
                <a:spcPct val="130000"/>
              </a:lnSpc>
              <a:spcBef>
                <a:spcPts val="120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职业伤害险分为平台购买、个人购买、未购买，选了购买的，需填职业伤害险金额（一个月的按21.75除计算）。</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填报要求：必填，单位元/天</a:t>
            </a:r>
            <a:endParaRPr lang="zh-CN" altLang="en-US" sz="2400" b="1" kern="0" dirty="0">
              <a:solidFill>
                <a:srgbClr val="3657B4"/>
              </a:solidFill>
              <a:latin typeface="+mn-ea"/>
              <a:cs typeface="+mn-ea"/>
              <a:sym typeface="+mn-ea"/>
            </a:endParaRPr>
          </a:p>
          <a:p>
            <a:pPr marR="0" lvl="0" indent="609600" algn="l" defTabSz="914400" rtl="0" fontAlgn="base">
              <a:lnSpc>
                <a:spcPct val="130000"/>
              </a:lnSpc>
              <a:spcBef>
                <a:spcPts val="120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endParaRPr kumimoji="0" lang="zh-CN" altLang="en-US" sz="2400" b="1" i="0" u="none" strike="noStrike" kern="0" cap="none" spc="0" normalizeH="0" baseline="0" dirty="0">
              <a:solidFill>
                <a:srgbClr val="3657B4"/>
              </a:solidFill>
              <a:latin typeface="+mn-ea"/>
              <a:cs typeface="+mn-ea"/>
              <a:sym typeface="+mn-ea"/>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704215" y="824230"/>
            <a:ext cx="10783570" cy="5236845"/>
          </a:xfrm>
          <a:prstGeom prst="rect">
            <a:avLst/>
          </a:prstGeom>
          <a:noFill/>
          <a:ln w="9525">
            <a:noFill/>
          </a:ln>
        </p:spPr>
        <p:txBody>
          <a:bodyPr wrap="square" anchor="t" anchorCtr="0">
            <a:noAutofit/>
          </a:bodyPr>
          <a:lstStyle/>
          <a:p>
            <a:pPr marL="609600" marR="0" lvl="0" indent="-609600" algn="l" defTabSz="914400" rtl="0" fontAlgn="base">
              <a:lnSpc>
                <a:spcPct val="13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12.</a:t>
            </a:r>
            <a:r>
              <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sym typeface="+mn-ea"/>
              </a:rPr>
              <a:t>全年实际工作月数</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R="0" lvl="0" indent="609600" algn="l" defTabSz="914400" rtl="0" fontAlgn="base">
              <a:lnSpc>
                <a:spcPct val="130000"/>
              </a:lnSpc>
              <a:spcBef>
                <a:spcPts val="120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kumimoji="0" lang="zh-CN" altLang="en-US" sz="2400" b="1" i="0" u="none" strike="noStrike" kern="0" cap="none" spc="0" normalizeH="0" baseline="0" dirty="0">
                <a:solidFill>
                  <a:srgbClr val="3657B4"/>
                </a:solidFill>
                <a:latin typeface="+mn-ea"/>
                <a:cs typeface="+mn-ea"/>
                <a:sym typeface="+mn-ea"/>
              </a:rPr>
              <a:t>指劳动者在调查年度通过平台接单且完单数量在1单及以上的月份数之和。</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zh-CN" altLang="en-US" sz="2400" b="1" i="0" u="none" strike="noStrike" kern="0" cap="none" spc="0" normalizeH="0" baseline="0" dirty="0">
              <a:solidFill>
                <a:srgbClr val="3657B4"/>
              </a:solidFill>
              <a:latin typeface="+mn-ea"/>
              <a:cs typeface="+mn-ea"/>
              <a:sym typeface="+mn-ea"/>
            </a:endParaRPr>
          </a:p>
          <a:p>
            <a:pPr marL="609600" marR="0" lvl="0" indent="-609600" algn="l" defTabSz="914400" rtl="0" fontAlgn="base">
              <a:lnSpc>
                <a:spcPct val="130000"/>
              </a:lnSpc>
              <a:spcBef>
                <a:spcPts val="1200"/>
              </a:spcBef>
              <a:spcAft>
                <a:spcPct val="0"/>
              </a:spcAft>
              <a:buClr>
                <a:schemeClr val="hlink"/>
              </a:buClr>
              <a:buSzPct val="70000"/>
              <a:buFont typeface="Wingdings" panose="05000000000000000000" pitchFamily="2" charset="2"/>
              <a:buNone/>
              <a:defRPr/>
            </a:pPr>
            <a:r>
              <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sym typeface="+mn-ea"/>
              </a:rPr>
              <a:t>13.全年平台在线时长合计</a:t>
            </a:r>
          </a:p>
          <a:p>
            <a:pPr marR="0" lvl="0" indent="609600" algn="l" defTabSz="914400" rtl="0" fontAlgn="base">
              <a:lnSpc>
                <a:spcPct val="130000"/>
              </a:lnSpc>
              <a:spcBef>
                <a:spcPts val="120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kumimoji="0" lang="zh-CN" altLang="en-US" sz="2400" b="1" i="0" u="none" strike="noStrike" kern="0" cap="none" spc="0" normalizeH="0" baseline="0" dirty="0">
                <a:solidFill>
                  <a:srgbClr val="3657B4"/>
                </a:solidFill>
                <a:latin typeface="+mn-ea"/>
                <a:cs typeface="+mn-ea"/>
                <a:sym typeface="+mn-ea"/>
              </a:rPr>
              <a:t>指劳动者在调查年度内在本平台登录、在线的累计时长。</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609600" marR="0" lvl="0" indent="-609600" algn="l" defTabSz="914400" rtl="0" fontAlgn="base">
              <a:lnSpc>
                <a:spcPct val="130000"/>
              </a:lnSpc>
              <a:spcBef>
                <a:spcPts val="1200"/>
              </a:spcBef>
              <a:buClr>
                <a:schemeClr val="hlink"/>
              </a:buClr>
              <a:buSzPct val="70000"/>
              <a:buFont typeface="Wingdings" panose="05000000000000000000" pitchFamily="2" charset="2"/>
              <a:buNone/>
              <a:defRPr/>
            </a:pPr>
            <a:r>
              <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sym typeface="+mn-ea"/>
              </a:rPr>
              <a:t>14.全年完单数量</a:t>
            </a:r>
          </a:p>
          <a:p>
            <a:pPr marR="0" lvl="0" indent="609600" algn="l" defTabSz="914400" rtl="0" fontAlgn="base">
              <a:lnSpc>
                <a:spcPct val="130000"/>
              </a:lnSpc>
              <a:spcBef>
                <a:spcPts val="120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kumimoji="0" lang="zh-CN" altLang="en-US" sz="2400" b="1" i="0" u="none" strike="noStrike" kern="0" cap="none" spc="0" normalizeH="0" baseline="0" dirty="0">
                <a:solidFill>
                  <a:srgbClr val="3657B4"/>
                </a:solidFill>
                <a:latin typeface="+mn-ea"/>
                <a:cs typeface="+mn-ea"/>
                <a:sym typeface="+mn-ea"/>
              </a:rPr>
              <a:t>指劳动者在本平台全年实际完成订单数量之和。劳动者在同一时间段、同一路线同时承接、完成多个订单的，按多个订单数量统计。</a:t>
            </a:r>
            <a:r>
              <a:rPr lang="zh-CN" altLang="en-US" sz="2400" b="1" kern="0" dirty="0">
                <a:solidFill>
                  <a:srgbClr val="3657B4"/>
                </a:solidFill>
                <a:latin typeface="+mn-ea"/>
                <a:cs typeface="+mn-ea"/>
                <a:sym typeface="+mn-ea"/>
              </a:rPr>
              <a:t>类型：数值型，整数。</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871220" y="1134110"/>
            <a:ext cx="10094595" cy="3525520"/>
          </a:xfrm>
          <a:prstGeom prst="rect">
            <a:avLst/>
          </a:prstGeom>
          <a:noFill/>
          <a:ln w="9525">
            <a:noFill/>
          </a:ln>
        </p:spPr>
        <p:txBody>
          <a:bodyPr wrap="square" anchor="t" anchorCtr="0">
            <a:noAutofit/>
          </a:bodyPr>
          <a:lstStyle/>
          <a:p>
            <a:pPr marL="609600" marR="0" lvl="0" indent="-609600" algn="l" defTabSz="914400" rtl="0" fontAlgn="base">
              <a:lnSpc>
                <a:spcPct val="13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15-17.</a:t>
            </a:r>
            <a:r>
              <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sym typeface="+mn-ea"/>
              </a:rPr>
              <a:t>全年服务小时数/全年服务天数/全年服务里程数</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R="0" lvl="0" indent="609600" algn="l" defTabSz="914400" rtl="0" fontAlgn="base">
              <a:lnSpc>
                <a:spcPct val="130000"/>
              </a:lnSpc>
              <a:spcBef>
                <a:spcPts val="120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kumimoji="0" lang="zh-CN" altLang="en-US" sz="2400" b="1" i="0" u="none" strike="noStrike" kern="0" cap="none" spc="0" normalizeH="0" baseline="0" dirty="0">
                <a:solidFill>
                  <a:srgbClr val="3657B4"/>
                </a:solidFill>
                <a:latin typeface="+mn-ea"/>
                <a:cs typeface="+mn-ea"/>
                <a:sym typeface="+mn-ea"/>
              </a:rPr>
              <a:t>指劳动者在调查年度内依托本平台实际提供劳动或服务的累计时长（或工作量）。由所有订单的实际服务时长（或工作量）加总计算。根据不同职业群体特点和平台数据情况，</a:t>
            </a:r>
            <a:r>
              <a:rPr kumimoji="0" lang="zh-CN" altLang="en-US" sz="2400" i="0" u="none" strike="noStrike" kern="0" cap="none" spc="0" normalizeH="0" baseline="0" noProof="0" dirty="0">
                <a:ln>
                  <a:noFill/>
                </a:ln>
                <a:solidFill>
                  <a:srgbClr val="FF0000"/>
                </a:solidFill>
                <a:effectLst>
                  <a:outerShdw blurRad="38100" dist="38100" dir="2700000" algn="tl">
                    <a:srgbClr val="000000"/>
                  </a:outerShdw>
                </a:effectLst>
                <a:uLnTx/>
                <a:uFillTx/>
                <a:ea typeface="+mn-lt"/>
                <a:cs typeface="+mn-lt"/>
                <a:sym typeface="+mn-ea"/>
              </a:rPr>
              <a:t>可选择填写“全年服务小数”“全年服务天数”或“全年服务里程”三个分项之一</a:t>
            </a:r>
            <a:r>
              <a:rPr kumimoji="0" lang="zh-CN" altLang="en-US" sz="2400" b="1" i="0" u="none" strike="noStrike" kern="0" cap="none" spc="0" normalizeH="0" baseline="0" dirty="0">
                <a:solidFill>
                  <a:srgbClr val="3657B4"/>
                </a:solidFill>
                <a:latin typeface="+mn-ea"/>
                <a:cs typeface="+mn-ea"/>
                <a:sym typeface="+mn-ea"/>
              </a:rPr>
              <a:t>。能够同时掌握多个分项情况的，应一并填写。</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861060" y="994410"/>
            <a:ext cx="10469880" cy="3148330"/>
          </a:xfrm>
          <a:prstGeom prst="rect">
            <a:avLst/>
          </a:prstGeom>
          <a:noFill/>
          <a:ln w="9525">
            <a:noFill/>
          </a:ln>
        </p:spPr>
        <p:txBody>
          <a:bodyPr wrap="square" anchor="t" anchorCtr="0">
            <a:noAutofit/>
          </a:bodyPr>
          <a:lstStyle/>
          <a:p>
            <a:pPr marL="609600" marR="0" lvl="0" indent="-609600" algn="l" defTabSz="914400" rtl="0" fontAlgn="base">
              <a:lnSpc>
                <a:spcPct val="130000"/>
              </a:lnSpc>
              <a:spcBef>
                <a:spcPct val="20000"/>
              </a:spcBef>
              <a:spcAft>
                <a:spcPct val="0"/>
              </a:spcAft>
              <a:buClr>
                <a:schemeClr val="hlink"/>
              </a:buClr>
              <a:buSzPct val="70000"/>
              <a:buFont typeface="Wingdings" panose="05000000000000000000" pitchFamily="2" charset="2"/>
              <a:buNone/>
              <a:defRPr/>
            </a:pPr>
            <a:r>
              <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sym typeface="+mn-ea"/>
              </a:rPr>
              <a:t>①网约客运车司机、网约代驾司机、即时配送人员及网约家政保洁员等职业</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R="0" lvl="0" indent="609600" algn="l" defTabSz="914400" rtl="0" fontAlgn="base">
              <a:lnSpc>
                <a:spcPct val="130000"/>
              </a:lnSpc>
              <a:spcBef>
                <a:spcPts val="120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kumimoji="0" lang="zh-CN" altLang="en-US" sz="2400" b="1" i="0" u="none" strike="noStrike" kern="0" cap="none" spc="0" normalizeH="0" baseline="0" dirty="0">
                <a:solidFill>
                  <a:srgbClr val="3657B4"/>
                </a:solidFill>
                <a:latin typeface="+mn-ea"/>
                <a:cs typeface="+mn-ea"/>
                <a:sym typeface="+mn-ea"/>
              </a:rPr>
              <a:t>平台能够准确按小时记录服务时长的，</a:t>
            </a:r>
            <a:r>
              <a:rPr kumimoji="0" lang="zh-CN" altLang="en-US" sz="2400" i="0" u="none" strike="noStrike" kern="0" cap="none" spc="0" normalizeH="0" baseline="0" noProof="0" dirty="0">
                <a:ln>
                  <a:noFill/>
                </a:ln>
                <a:solidFill>
                  <a:srgbClr val="FF0000"/>
                </a:solidFill>
                <a:effectLst>
                  <a:outerShdw blurRad="38100" dist="38100" dir="2700000" algn="tl">
                    <a:srgbClr val="000000"/>
                  </a:outerShdw>
                </a:effectLst>
                <a:uLnTx/>
                <a:uFillTx/>
                <a:ea typeface="+mn-lt"/>
                <a:cs typeface="+mn-lt"/>
                <a:sym typeface="+mn-ea"/>
              </a:rPr>
              <a:t>应当填写“全年服务小时数”</a:t>
            </a:r>
            <a:r>
              <a:rPr kumimoji="0" lang="zh-CN" altLang="en-US" sz="2400" b="1" i="0" u="none" strike="noStrike" kern="0" cap="none" spc="0" normalizeH="0" baseline="0" dirty="0">
                <a:solidFill>
                  <a:srgbClr val="3657B4"/>
                </a:solidFill>
                <a:latin typeface="+mn-ea"/>
                <a:cs typeface="+mn-ea"/>
                <a:sym typeface="+mn-ea"/>
              </a:rPr>
              <a:t>。取值范围为［0-8760］，保留1位小数。单个订单服务时长的统计，普通单从接单开始到订单完成结束。预订单从乘客上车、配送员取到配送物品、家政保洁员实际开始工作开始计算，到订单任务完成结束。劳动者依托平台在同一时间段内承接、完成多个订单的，原则上不重复计算服务时长。</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861060" y="994410"/>
            <a:ext cx="10469880" cy="4502785"/>
          </a:xfrm>
          <a:prstGeom prst="rect">
            <a:avLst/>
          </a:prstGeom>
          <a:noFill/>
          <a:ln w="9525">
            <a:noFill/>
          </a:ln>
        </p:spPr>
        <p:txBody>
          <a:bodyPr wrap="square" anchor="t" anchorCtr="0">
            <a:noAutofit/>
          </a:bodyPr>
          <a:lstStyle/>
          <a:p>
            <a:pPr marL="609600" marR="0" lvl="0" indent="-609600" algn="l" defTabSz="914400" rtl="0" fontAlgn="base">
              <a:lnSpc>
                <a:spcPct val="130000"/>
              </a:lnSpc>
              <a:spcBef>
                <a:spcPct val="20000"/>
              </a:spcBef>
              <a:buClr>
                <a:schemeClr val="hlink"/>
              </a:buClr>
              <a:buSzPct val="70000"/>
              <a:buFont typeface="Wingdings" panose="05000000000000000000" pitchFamily="2" charset="2"/>
              <a:buNone/>
              <a:defRPr/>
            </a:pPr>
            <a:r>
              <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sym typeface="+mn-ea"/>
              </a:rPr>
              <a:t>②保姆、月嫂、育婴师等职业</a:t>
            </a:r>
          </a:p>
          <a:p>
            <a:pPr marR="0" lvl="0" indent="609600" algn="l" defTabSz="914400" rtl="0" fontAlgn="base">
              <a:lnSpc>
                <a:spcPct val="130000"/>
              </a:lnSpc>
              <a:spcBef>
                <a:spcPts val="1200"/>
              </a:spcBef>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kumimoji="0" lang="zh-CN" altLang="en-US" sz="2400" b="1" i="0" u="none" strike="noStrike" kern="0" cap="none" spc="0" normalizeH="0" baseline="0" dirty="0">
                <a:solidFill>
                  <a:srgbClr val="3657B4"/>
                </a:solidFill>
                <a:latin typeface="+mn-ea"/>
                <a:cs typeface="+mn-ea"/>
                <a:sym typeface="+mn-ea"/>
              </a:rPr>
              <a:t>平台不能准确按小时记录服务时长的，</a:t>
            </a:r>
            <a:r>
              <a:rPr kumimoji="0" lang="zh-CN" altLang="en-US" sz="2400" i="0" u="none" strike="noStrike" kern="0" cap="none" spc="0" normalizeH="0" baseline="0" noProof="0" dirty="0">
                <a:ln>
                  <a:noFill/>
                </a:ln>
                <a:solidFill>
                  <a:srgbClr val="FF0000"/>
                </a:solidFill>
                <a:effectLst>
                  <a:outerShdw blurRad="38100" dist="38100" dir="2700000" algn="tl">
                    <a:srgbClr val="000000"/>
                  </a:outerShdw>
                </a:effectLst>
                <a:uLnTx/>
                <a:uFillTx/>
                <a:ea typeface="+mn-lt"/>
                <a:cs typeface="+mn-lt"/>
                <a:sym typeface="+mn-ea"/>
              </a:rPr>
              <a:t>应根据协议约定的服务时间填写“全年服务天数”</a:t>
            </a:r>
            <a:r>
              <a:rPr kumimoji="0" lang="zh-CN" altLang="en-US" sz="2400" b="1" i="0" u="none" strike="noStrike" kern="0" cap="none" spc="0" normalizeH="0" baseline="0" dirty="0">
                <a:solidFill>
                  <a:srgbClr val="3657B4"/>
                </a:solidFill>
                <a:latin typeface="+mn-ea"/>
                <a:cs typeface="+mn-ea"/>
                <a:sym typeface="+mn-ea"/>
              </a:rPr>
              <a:t>。取值范围为［0-365］，保留1位小数。</a:t>
            </a:r>
          </a:p>
          <a:p>
            <a:pPr marL="609600" marR="0" lvl="0" indent="-609600" algn="l" defTabSz="914400" rtl="0" fontAlgn="base">
              <a:lnSpc>
                <a:spcPct val="130000"/>
              </a:lnSpc>
              <a:spcBef>
                <a:spcPct val="20000"/>
              </a:spcBef>
              <a:buClr>
                <a:schemeClr val="hlink"/>
              </a:buClr>
              <a:buSzPct val="70000"/>
              <a:buFont typeface="Wingdings" panose="05000000000000000000" pitchFamily="2" charset="2"/>
              <a:buNone/>
              <a:defRPr/>
            </a:pPr>
            <a:r>
              <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sym typeface="+mn-ea"/>
              </a:rPr>
              <a:t>③网约货车司机</a:t>
            </a:r>
          </a:p>
          <a:p>
            <a:pPr marR="0" lvl="0" indent="609600" algn="l" defTabSz="914400" rtl="0" fontAlgn="base">
              <a:lnSpc>
                <a:spcPct val="130000"/>
              </a:lnSpc>
              <a:spcBef>
                <a:spcPts val="1200"/>
              </a:spcBef>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kumimoji="0" lang="zh-CN" altLang="en-US" sz="2400" b="1" i="0" u="none" strike="noStrike" kern="0" cap="none" spc="0" normalizeH="0" baseline="0" dirty="0">
                <a:solidFill>
                  <a:srgbClr val="3657B4"/>
                </a:solidFill>
                <a:latin typeface="+mn-ea"/>
                <a:cs typeface="+mn-ea"/>
                <a:sym typeface="+mn-ea"/>
              </a:rPr>
              <a:t>平台不能准确按小时或按天记录其服务时长的，</a:t>
            </a:r>
            <a:r>
              <a:rPr kumimoji="0" lang="zh-CN" altLang="en-US" sz="2400" i="0" u="none" strike="noStrike" kern="0" cap="none" spc="0" normalizeH="0" baseline="0" noProof="0" dirty="0">
                <a:ln>
                  <a:noFill/>
                </a:ln>
                <a:solidFill>
                  <a:srgbClr val="FF0000"/>
                </a:solidFill>
                <a:effectLst>
                  <a:outerShdw blurRad="38100" dist="38100" dir="2700000" algn="tl">
                    <a:srgbClr val="000000"/>
                  </a:outerShdw>
                </a:effectLst>
                <a:uLnTx/>
                <a:uFillTx/>
                <a:ea typeface="+mn-lt"/>
                <a:cs typeface="+mn-lt"/>
                <a:sym typeface="+mn-ea"/>
              </a:rPr>
              <a:t>应当按照司机在调查年度内所有订单运输里程合计数填写“全年累计运输里程”</a:t>
            </a:r>
            <a:r>
              <a:rPr kumimoji="0" lang="zh-CN" altLang="en-US" sz="2400" b="1" i="0" u="none" strike="noStrike" kern="0" cap="none" spc="0" normalizeH="0" baseline="0" dirty="0">
                <a:solidFill>
                  <a:srgbClr val="3657B4"/>
                </a:solidFill>
                <a:latin typeface="+mn-ea"/>
                <a:cs typeface="+mn-ea"/>
                <a:sym typeface="+mn-ea"/>
              </a:rPr>
              <a:t>。单位为公里，保留1位小数。类型：数值型，整数。</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861060" y="1090295"/>
            <a:ext cx="10469880" cy="3525520"/>
          </a:xfrm>
          <a:prstGeom prst="rect">
            <a:avLst/>
          </a:prstGeom>
          <a:noFill/>
          <a:ln w="9525">
            <a:noFill/>
          </a:ln>
        </p:spPr>
        <p:txBody>
          <a:bodyPr wrap="square" anchor="t" anchorCtr="0">
            <a:noAutofit/>
          </a:bodyPr>
          <a:lstStyle/>
          <a:p>
            <a:pPr marL="609600" marR="0" lvl="0" indent="-609600" algn="l" defTabSz="914400" rtl="0" fontAlgn="base">
              <a:lnSpc>
                <a:spcPct val="13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18.</a:t>
            </a:r>
            <a:r>
              <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sym typeface="+mn-ea"/>
              </a:rPr>
              <a:t>全年报酬合计</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R="0" lvl="0" indent="609600" algn="l" defTabSz="914400" rtl="0" fontAlgn="base">
              <a:lnSpc>
                <a:spcPct val="130000"/>
              </a:lnSpc>
              <a:spcBef>
                <a:spcPts val="1200"/>
              </a:spcBef>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kumimoji="0" lang="zh-CN" altLang="en-US" sz="2400" b="1" i="0" u="none" strike="noStrike" kern="0" cap="none" spc="0" normalizeH="0" baseline="0" dirty="0">
                <a:solidFill>
                  <a:srgbClr val="3657B4"/>
                </a:solidFill>
                <a:latin typeface="+mn-ea"/>
                <a:cs typeface="+mn-ea"/>
                <a:sym typeface="+mn-ea"/>
              </a:rPr>
              <a:t>全年报酬合计，指调查年度内劳动者依托本平台接受客户订单，向需求方提供劳动或服务，而获得的货币性报酬（收入）总和，是针对劳动者劳动付出的回报。按性质分为基本报酬（类）、按单报酬（类）、奖励收入（类）、津贴补贴（类）以及其他共五类。全年报酬合计不包括平台收取的会员费、信息费、订单抽成以及用户违规、客诉扣款。</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zh-CN" altLang="en-US" sz="2400" b="1" i="0" u="none" strike="noStrike" kern="0" cap="none" spc="0" normalizeH="0" baseline="0" dirty="0">
              <a:solidFill>
                <a:srgbClr val="3657B4"/>
              </a:solidFill>
              <a:latin typeface="+mn-ea"/>
              <a:cs typeface="+mn-ea"/>
              <a:sym typeface="+mn-ea"/>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861060" y="994410"/>
            <a:ext cx="10254615" cy="3586480"/>
          </a:xfrm>
          <a:prstGeom prst="rect">
            <a:avLst/>
          </a:prstGeom>
          <a:noFill/>
          <a:ln w="9525">
            <a:noFill/>
          </a:ln>
        </p:spPr>
        <p:txBody>
          <a:bodyPr wrap="square" anchor="t" anchorCtr="0">
            <a:noAutofit/>
          </a:bodyPr>
          <a:lstStyle/>
          <a:p>
            <a:pPr marL="609600" marR="0" lvl="0" indent="-609600" defTabSz="914400" rtl="0" fontAlgn="base">
              <a:lnSpc>
                <a:spcPct val="130000"/>
              </a:lnSpc>
              <a:spcBef>
                <a:spcPct val="20000"/>
              </a:spcBef>
              <a:spcAft>
                <a:spcPct val="0"/>
              </a:spcAft>
              <a:buClr>
                <a:schemeClr val="hlink"/>
              </a:buClr>
              <a:buSzPct val="70000"/>
              <a:buFont typeface="Wingdings" panose="05000000000000000000" pitchFamily="2" charset="2"/>
              <a:buNone/>
              <a:defRPr/>
            </a:pPr>
            <a:r>
              <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sym typeface="+mn-ea"/>
              </a:rPr>
              <a:t>①基本报酬</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R="0" lvl="0" indent="609600" defTabSz="914400" rtl="0" fontAlgn="base">
              <a:lnSpc>
                <a:spcPct val="130000"/>
              </a:lnSpc>
              <a:spcBef>
                <a:spcPts val="1200"/>
              </a:spcBef>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类型：数值型。单位：元。取值范围为［0-2000000］，保留1位小数。指平台企业或用工合作企业按照与劳动者约定的、与本人工作相对应的、发放周期和发放水平相对固定的报酬，如底薪、基础报酬等项目。如企业设定了基本报酬对应的最低订单量，则应在“是否对应最低订单量要求”指标中予以标明（1表示是，2表示否）。</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zh-CN" altLang="en-US" sz="2400" b="1" i="0" u="none" strike="noStrike" kern="0" cap="none" spc="0" normalizeH="0" baseline="0" dirty="0">
              <a:solidFill>
                <a:srgbClr val="3657B4"/>
              </a:solidFill>
              <a:latin typeface="+mn-ea"/>
              <a:cs typeface="+mn-ea"/>
              <a:sym typeface="+mn-ea"/>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702945" y="805815"/>
            <a:ext cx="10785475" cy="5162550"/>
          </a:xfrm>
          <a:prstGeom prst="rect">
            <a:avLst/>
          </a:prstGeom>
          <a:noFill/>
          <a:ln w="9525">
            <a:noFill/>
          </a:ln>
        </p:spPr>
        <p:txBody>
          <a:bodyPr wrap="square" anchor="t" anchorCtr="0">
            <a:noAutofit/>
          </a:bodyPr>
          <a:lstStyle/>
          <a:p>
            <a:pPr marL="609600" marR="0" lvl="0" indent="-609600" algn="l" defTabSz="914400" rtl="0" fontAlgn="base">
              <a:lnSpc>
                <a:spcPct val="130000"/>
              </a:lnSpc>
              <a:spcBef>
                <a:spcPts val="0"/>
              </a:spcBef>
              <a:spcAft>
                <a:spcPct val="0"/>
              </a:spcAft>
              <a:buClr>
                <a:schemeClr val="hlink"/>
              </a:buClr>
              <a:buSzPct val="70000"/>
              <a:buFont typeface="Wingdings" panose="05000000000000000000" pitchFamily="2" charset="2"/>
              <a:buNone/>
              <a:defRPr/>
            </a:pPr>
            <a:r>
              <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sym typeface="+mn-ea"/>
              </a:rPr>
              <a:t>②按单报酬</a:t>
            </a:r>
          </a:p>
          <a:p>
            <a:pPr marR="0" lvl="0" indent="609600" algn="l" defTabSz="914400" rtl="0" fontAlgn="base">
              <a:lnSpc>
                <a:spcPct val="130000"/>
              </a:lnSpc>
              <a:spcBef>
                <a:spcPts val="1200"/>
              </a:spcBef>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类型：数值型。单位：元。取值范围为［0-2000000］，保留1位小数。</a:t>
            </a:r>
            <a:r>
              <a:rPr kumimoji="0" lang="zh-CN" altLang="en-US" sz="2400" b="1" i="0" u="none" strike="noStrike" kern="0" cap="none" spc="0" normalizeH="0" baseline="0" dirty="0">
                <a:solidFill>
                  <a:srgbClr val="3657B4"/>
                </a:solidFill>
                <a:latin typeface="+mn-ea"/>
                <a:cs typeface="+mn-ea"/>
                <a:sym typeface="+mn-ea"/>
              </a:rPr>
              <a:t>指平台企业或用工合作企业按预先约定的按单计酬办法，根据劳动者提供劳动或服务的时间、数量、质量等支付的报酬；或根据劳动或服务项目提成计算的报酬，如按件提成、按单提成等。</a:t>
            </a:r>
            <a:r>
              <a:rPr lang="zh-CN" altLang="en-US" sz="2400" b="1" kern="0" dirty="0">
                <a:solidFill>
                  <a:srgbClr val="3657B4"/>
                </a:solidFill>
                <a:latin typeface="+mn-ea"/>
                <a:cs typeface="+mn-ea"/>
                <a:sym typeface="+mn-ea"/>
              </a:rPr>
              <a:t>网约货车司机收入能够区分货运运费和搬运费的，应当将货运运费收入填入“按单报酬（类）”，搬运费填入“其他”；不能区分的，统一填入“按单报酬（类）”。按单报酬中含搬运费的标注为1，不含搬运费的标注为2。</a:t>
            </a:r>
            <a:r>
              <a:rPr kumimoji="0" lang="zh-CN" altLang="en-US" sz="2400" b="1" i="0" u="none" strike="noStrike" kern="0" cap="none" spc="0" normalizeH="0" baseline="0" dirty="0">
                <a:solidFill>
                  <a:srgbClr val="3657B4"/>
                </a:solidFill>
                <a:latin typeface="+mn-ea"/>
                <a:cs typeface="+mn-ea"/>
                <a:sym typeface="+mn-ea"/>
              </a:rPr>
              <a:t>其中，车型根据中华人民共和国交通运输部公布的《道路货物运输车辆类型划分》（JT/T 1274-2019）分为“重I型”“重Ⅱ型”“重Ⅲ型”“中型”“轻型”“微型”6类。</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zh-CN" altLang="en-US" sz="2400" b="1" i="0" u="none" strike="noStrike" kern="0" cap="none" spc="0" normalizeH="0" baseline="0" dirty="0">
              <a:solidFill>
                <a:srgbClr val="3657B4"/>
              </a:solidFill>
              <a:latin typeface="+mn-ea"/>
              <a:cs typeface="+mn-ea"/>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a:xfrm>
          <a:off x="0" y="0"/>
          <a:ext cx="0" cy="0"/>
          <a:chOff x="0" y="0"/>
          <a:chExt cx="0" cy="0"/>
        </a:xfrm>
      </p:grpSpPr>
      <p:cxnSp>
        <p:nvCxnSpPr>
          <p:cNvPr id="13" name="直接连接符 12"/>
          <p:cNvCxnSpPr/>
          <p:nvPr>
            <p:custDataLst>
              <p:tags r:id="rId1"/>
            </p:custDataLst>
          </p:nvPr>
        </p:nvCxnSpPr>
        <p:spPr>
          <a:xfrm>
            <a:off x="318331" y="827040"/>
            <a:ext cx="6019800" cy="4445"/>
          </a:xfrm>
          <a:prstGeom prst="line">
            <a:avLst/>
          </a:prstGeom>
          <a:ln w="38100">
            <a:solidFill>
              <a:srgbClr val="2A448C"/>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2"/>
            </p:custDataLst>
          </p:nvPr>
        </p:nvSpPr>
        <p:spPr>
          <a:xfrm>
            <a:off x="233045" y="257810"/>
            <a:ext cx="7457440" cy="521970"/>
          </a:xfrm>
          <a:prstGeom prst="rect">
            <a:avLst/>
          </a:prstGeom>
          <a:noFill/>
          <a:effectLst/>
        </p:spPr>
        <p:txBody>
          <a:bodyPr wrap="square" rtlCol="0">
            <a:spAutoFit/>
          </a:bodyPr>
          <a:lstStyle/>
          <a:p>
            <a:pPr algn="l"/>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人社部最新要求</a:t>
            </a:r>
            <a:r>
              <a:rPr lang="en-US" altLang="zh-CN"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企业人工成本情况</a:t>
            </a:r>
          </a:p>
        </p:txBody>
      </p:sp>
      <p:sp>
        <p:nvSpPr>
          <p:cNvPr id="4" name="Text Box 15"/>
          <p:cNvSpPr txBox="1"/>
          <p:nvPr>
            <p:custDataLst>
              <p:tags r:id="rId3"/>
            </p:custDataLst>
          </p:nvPr>
        </p:nvSpPr>
        <p:spPr>
          <a:xfrm>
            <a:off x="831215" y="1660525"/>
            <a:ext cx="10528935" cy="3551555"/>
          </a:xfrm>
          <a:prstGeom prst="rect">
            <a:avLst/>
          </a:prstGeom>
          <a:noFill/>
          <a:ln w="9525">
            <a:noFill/>
          </a:ln>
        </p:spPr>
        <p:txBody>
          <a:bodyPr wrap="square" anchor="t" anchorCtr="0">
            <a:noAutofit/>
          </a:bodyPr>
          <a:lstStyle/>
          <a:p>
            <a:pPr marL="342900" indent="19050" fontAlgn="base">
              <a:spcBef>
                <a:spcPct val="20000"/>
              </a:spcBef>
              <a:spcAft>
                <a:spcPct val="0"/>
              </a:spcAft>
              <a:buClr>
                <a:schemeClr val="hlink"/>
              </a:buClr>
              <a:buSzPct val="70000"/>
              <a:defRPr/>
            </a:pPr>
            <a:r>
              <a:rPr lang="zh-CN" altLang="en-US" sz="2400" b="1" kern="0" dirty="0">
                <a:solidFill>
                  <a:srgbClr val="FFA117"/>
                </a:solidFill>
                <a:latin typeface="+mn-ea"/>
                <a:cs typeface="+mn-ea"/>
                <a:sym typeface="+mn-ea"/>
              </a:rPr>
              <a:t>对“固定资产折旧”指标填报范围新增合理性审核条件</a:t>
            </a:r>
            <a:endParaRPr lang="en-US" altLang="zh-CN" sz="2400" b="1" kern="0" dirty="0">
              <a:solidFill>
                <a:srgbClr val="FFA117"/>
              </a:solidFill>
              <a:latin typeface="+mn-ea"/>
              <a:cs typeface="+mn-ea"/>
            </a:endParaRPr>
          </a:p>
          <a:p>
            <a:pPr marL="342900" marR="0" lvl="0" indent="-342900" algn="l" defTabSz="914400" rtl="0" eaLnBrk="1" fontAlgn="base" latinLnBrk="0" hangingPunct="1">
              <a:lnSpc>
                <a:spcPct val="150000"/>
              </a:lnSpc>
              <a:spcBef>
                <a:spcPct val="20000"/>
              </a:spcBef>
              <a:spcAft>
                <a:spcPct val="0"/>
              </a:spcAft>
              <a:buClr>
                <a:schemeClr val="tx2"/>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outerShdw>
                </a:effectLst>
                <a:uLnTx/>
                <a:uFillTx/>
                <a:latin typeface="+mn-ea"/>
                <a:cs typeface="+mn-ea"/>
                <a:sym typeface="+mn-ea"/>
              </a:rPr>
              <a:t> 	</a:t>
            </a:r>
            <a:r>
              <a:rPr lang="en-US" altLang="zh-CN" sz="2000" b="1" kern="0" dirty="0">
                <a:solidFill>
                  <a:srgbClr val="3657B4"/>
                </a:solidFill>
                <a:latin typeface="+mn-ea"/>
                <a:cs typeface="+mn-ea"/>
                <a:sym typeface="+mn-ea"/>
              </a:rPr>
              <a:t>	</a:t>
            </a:r>
            <a:r>
              <a:rPr lang="zh-CN" altLang="en-US" sz="2400" b="1" kern="0" dirty="0">
                <a:solidFill>
                  <a:srgbClr val="3657B4"/>
                </a:solidFill>
                <a:latin typeface="+mn-ea"/>
                <a:cs typeface="+mn-ea"/>
                <a:sym typeface="+mn-ea"/>
              </a:rPr>
              <a:t>提示企业在填报固定资产折旧指标时应当按照会计报表中“累计折旧”科目的当期期末贷方余额</a:t>
            </a: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上期期末贷方余额计算填写，不能简单将当年购置或新增的固定资产原价全部作为当年的固定资产折旧。</a:t>
            </a:r>
            <a:endParaRPr lang="en-US" altLang="zh-CN" sz="2400" b="1" kern="0" dirty="0">
              <a:solidFill>
                <a:srgbClr val="3657B4"/>
              </a:solidFill>
              <a:latin typeface="+mn-ea"/>
              <a:cs typeface="+mn-ea"/>
              <a:sym typeface="+mn-ea"/>
            </a:endParaRPr>
          </a:p>
          <a:p>
            <a:pPr marL="342900" marR="0" lvl="0" indent="-342900" algn="l" defTabSz="914400" rtl="0" eaLnBrk="1" fontAlgn="base" latinLnBrk="0" hangingPunct="1">
              <a:lnSpc>
                <a:spcPct val="150000"/>
              </a:lnSpc>
              <a:spcBef>
                <a:spcPct val="20000"/>
              </a:spcBef>
              <a:spcAft>
                <a:spcPct val="0"/>
              </a:spcAft>
              <a:buClr>
                <a:schemeClr val="tx2"/>
              </a:buClr>
              <a:buSzPct val="70000"/>
              <a:buFont typeface="Wingdings" panose="05000000000000000000" pitchFamily="2" charset="2"/>
              <a:buNone/>
              <a:defRPr/>
            </a:pPr>
            <a:r>
              <a:rPr lang="en-US" altLang="zh-CN" sz="2400" b="1" kern="0" dirty="0">
                <a:solidFill>
                  <a:srgbClr val="3657B4"/>
                </a:solidFill>
                <a:latin typeface="+mn-ea"/>
                <a:cs typeface="+mn-ea"/>
                <a:sym typeface="+mn-ea"/>
              </a:rPr>
              <a:t>              </a:t>
            </a:r>
            <a:r>
              <a:rPr lang="zh-CN" altLang="en-US" sz="2400" b="1" kern="0" dirty="0">
                <a:solidFill>
                  <a:srgbClr val="3657B4"/>
                </a:solidFill>
                <a:latin typeface="+mn-ea"/>
                <a:cs typeface="+mn-ea"/>
                <a:sym typeface="+mn-ea"/>
              </a:rPr>
              <a:t>同时根据往年数据分布情况，指标合理范围为：</a:t>
            </a:r>
            <a:endParaRPr lang="en-US" altLang="zh-CN" sz="2400" b="1" kern="0" dirty="0">
              <a:solidFill>
                <a:srgbClr val="3657B4"/>
              </a:solidFill>
              <a:latin typeface="+mn-ea"/>
              <a:cs typeface="+mn-ea"/>
              <a:sym typeface="+mn-ea"/>
            </a:endParaRPr>
          </a:p>
          <a:p>
            <a:pPr marL="342900" marR="0" lvl="0" indent="-342900" algn="l" defTabSz="914400" rtl="0" eaLnBrk="1" fontAlgn="base" latinLnBrk="0" hangingPunct="1">
              <a:lnSpc>
                <a:spcPct val="150000"/>
              </a:lnSpc>
              <a:spcBef>
                <a:spcPct val="20000"/>
              </a:spcBef>
              <a:spcAft>
                <a:spcPct val="0"/>
              </a:spcAft>
              <a:buClr>
                <a:schemeClr val="tx2"/>
              </a:buClr>
              <a:buSzPct val="70000"/>
              <a:buFont typeface="Wingdings" panose="05000000000000000000" pitchFamily="2" charset="2"/>
              <a:buNone/>
              <a:defRPr/>
            </a:pPr>
            <a:r>
              <a:rPr lang="en-US" altLang="zh-CN" sz="2400" b="1" kern="0" dirty="0">
                <a:solidFill>
                  <a:srgbClr val="3657B4"/>
                </a:solidFill>
                <a:latin typeface="+mn-ea"/>
                <a:cs typeface="+mn-ea"/>
                <a:sym typeface="+mn-ea"/>
              </a:rPr>
              <a:t>              </a:t>
            </a:r>
            <a:r>
              <a:rPr lang="zh-CN" altLang="en-US" sz="2400" b="1" kern="0" dirty="0">
                <a:solidFill>
                  <a:srgbClr val="3657B4"/>
                </a:solidFill>
                <a:latin typeface="+mn-ea"/>
                <a:cs typeface="+mn-ea"/>
                <a:sym typeface="+mn-ea"/>
              </a:rPr>
              <a:t>固定资产折旧</a:t>
            </a: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成本费用合计应不大于</a:t>
            </a:r>
            <a:r>
              <a:rPr lang="en-US" altLang="zh-CN" sz="2400" b="1" kern="0" dirty="0">
                <a:solidFill>
                  <a:srgbClr val="3657B4"/>
                </a:solidFill>
                <a:latin typeface="+mn-ea"/>
                <a:cs typeface="+mn-ea"/>
                <a:sym typeface="+mn-ea"/>
              </a:rPr>
              <a:t>30%</a:t>
            </a: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861060" y="1001395"/>
            <a:ext cx="10469880" cy="3717290"/>
          </a:xfrm>
          <a:prstGeom prst="rect">
            <a:avLst/>
          </a:prstGeom>
          <a:noFill/>
          <a:ln w="9525">
            <a:noFill/>
          </a:ln>
        </p:spPr>
        <p:txBody>
          <a:bodyPr wrap="square" anchor="t" anchorCtr="0">
            <a:noAutofit/>
          </a:bodyPr>
          <a:lstStyle/>
          <a:p>
            <a:pPr marL="609600" marR="0" lvl="0" indent="-609600" algn="l" defTabSz="914400" rtl="0" fontAlgn="base">
              <a:lnSpc>
                <a:spcPct val="130000"/>
              </a:lnSpc>
              <a:spcBef>
                <a:spcPct val="20000"/>
              </a:spcBef>
              <a:spcAft>
                <a:spcPct val="0"/>
              </a:spcAft>
              <a:buClr>
                <a:schemeClr val="hlink"/>
              </a:buClr>
              <a:buSzPct val="70000"/>
              <a:buFont typeface="Wingdings" panose="05000000000000000000" pitchFamily="2" charset="2"/>
              <a:buNone/>
              <a:defRPr/>
            </a:pPr>
            <a:r>
              <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sym typeface="+mn-ea"/>
              </a:rPr>
              <a:t>③奖励收入</a:t>
            </a:r>
          </a:p>
          <a:p>
            <a:pPr marR="0" lvl="0" indent="609600" algn="l" defTabSz="914400" rtl="0" fontAlgn="base">
              <a:lnSpc>
                <a:spcPct val="130000"/>
              </a:lnSpc>
              <a:spcBef>
                <a:spcPts val="1200"/>
              </a:spcBef>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kumimoji="0" lang="zh-CN" altLang="en-US" sz="2400" b="1" i="0" u="none" strike="noStrike" kern="0" cap="none" spc="0" normalizeH="0" baseline="0" dirty="0">
                <a:solidFill>
                  <a:srgbClr val="3657B4"/>
                </a:solidFill>
                <a:latin typeface="+mn-ea"/>
                <a:cs typeface="+mn-ea"/>
                <a:sym typeface="+mn-ea"/>
              </a:rPr>
              <a:t>类型：数值型。单位：元。取值范围为［0-2000000］，保留1位小数。指平台企业或用工合作企业根据劳动者的突出业绩或实际表现，在基本报酬、按单报酬之外发放的奖励性报酬，如满勤奖、冲单奖、好评服务奖等。如果不能准确区分，可以统一计入按单报酬（类），但应在“全年报酬结构和制度说明”中进行备注。</a:t>
            </a: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861060" y="434340"/>
            <a:ext cx="10469880" cy="5988685"/>
          </a:xfrm>
          <a:prstGeom prst="rect">
            <a:avLst/>
          </a:prstGeom>
          <a:noFill/>
          <a:ln w="9525">
            <a:noFill/>
          </a:ln>
        </p:spPr>
        <p:txBody>
          <a:bodyPr wrap="square" anchor="t" anchorCtr="0">
            <a:noAutofit/>
          </a:bodyPr>
          <a:lstStyle/>
          <a:p>
            <a:pPr marL="609600" marR="0" lvl="0" indent="-609600" algn="l" defTabSz="914400" rtl="0" fontAlgn="base">
              <a:lnSpc>
                <a:spcPct val="130000"/>
              </a:lnSpc>
              <a:spcBef>
                <a:spcPct val="20000"/>
              </a:spcBef>
              <a:spcAft>
                <a:spcPct val="0"/>
              </a:spcAft>
              <a:buClr>
                <a:schemeClr val="hlink"/>
              </a:buClr>
              <a:buSzPct val="70000"/>
              <a:buFont typeface="Wingdings" panose="05000000000000000000" pitchFamily="2" charset="2"/>
              <a:buNone/>
              <a:defRPr/>
            </a:pPr>
            <a:r>
              <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sym typeface="+mn-ea"/>
              </a:rPr>
              <a:t>④津贴补贴</a:t>
            </a:r>
          </a:p>
          <a:p>
            <a:pPr marR="0" lvl="0" indent="609600" algn="l" defTabSz="914400" rtl="0" fontAlgn="base">
              <a:lnSpc>
                <a:spcPct val="130000"/>
              </a:lnSpc>
              <a:spcBef>
                <a:spcPts val="600"/>
              </a:spcBef>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kumimoji="0" lang="zh-CN" altLang="en-US" sz="2400" b="1" i="0" u="none" strike="noStrike" kern="0" cap="none" spc="0" normalizeH="0" baseline="0" dirty="0">
                <a:solidFill>
                  <a:srgbClr val="3657B4"/>
                </a:solidFill>
                <a:latin typeface="+mn-ea"/>
                <a:cs typeface="+mn-ea"/>
                <a:sym typeface="+mn-ea"/>
              </a:rPr>
              <a:t>类型：数值型。单位：元。取值范围为［0-2000000］，保留1位小数。包括劳动者在节假日、业务高峰期、人员紧缺期、恶劣天气等特殊条件下提供劳动或服务而获得的补偿性津贴；还包括企业支付给劳动者的调度补贴、通话补贴、食宿补贴等项目。</a:t>
            </a:r>
          </a:p>
          <a:p>
            <a:pPr marL="609600" marR="0" lvl="0" indent="-609600" algn="l" defTabSz="914400" rtl="0" fontAlgn="base">
              <a:lnSpc>
                <a:spcPct val="130000"/>
              </a:lnSpc>
              <a:spcBef>
                <a:spcPct val="20000"/>
              </a:spcBef>
              <a:spcAft>
                <a:spcPct val="0"/>
              </a:spcAft>
              <a:buClr>
                <a:schemeClr val="hlink"/>
              </a:buClr>
              <a:buSzPct val="70000"/>
              <a:buFont typeface="Wingdings" panose="05000000000000000000" pitchFamily="2" charset="2"/>
              <a:buNone/>
              <a:defRPr/>
            </a:pPr>
            <a:r>
              <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sym typeface="+mn-ea"/>
              </a:rPr>
              <a:t>⑤其他</a:t>
            </a:r>
          </a:p>
          <a:p>
            <a:pPr marR="0" lvl="0" indent="609600" algn="l" defTabSz="914400" rtl="0" fontAlgn="base">
              <a:lnSpc>
                <a:spcPct val="130000"/>
              </a:lnSpc>
              <a:spcBef>
                <a:spcPts val="600"/>
              </a:spcBef>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kumimoji="0" lang="zh-CN" altLang="en-US" sz="2400" b="1" i="0" u="none" strike="noStrike" kern="0" cap="none" spc="0" normalizeH="0" baseline="0" dirty="0">
                <a:solidFill>
                  <a:srgbClr val="3657B4"/>
                </a:solidFill>
                <a:latin typeface="+mn-ea"/>
                <a:cs typeface="+mn-ea"/>
                <a:sym typeface="+mn-ea"/>
              </a:rPr>
              <a:t>类型：数值型。单位：元。取值范围为［0-2000000］，保留1位小数。指其他不便归于以上四类的货币性报酬项目。如货运司机通过平台结算的搬运费等。不包括企业为劳动者缴纳的各类保险费用，也不包括非货币性福利。劳动者由用工合作企业组织接单的，平台企业应根据其实际情况，填写劳动者报酬分项和合计项。</a:t>
            </a: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1" name="文本框 10"/>
          <p:cNvSpPr txBox="1"/>
          <p:nvPr/>
        </p:nvSpPr>
        <p:spPr>
          <a:xfrm>
            <a:off x="1989627" y="1466884"/>
            <a:ext cx="8212746" cy="1106805"/>
          </a:xfrm>
          <a:prstGeom prst="rect">
            <a:avLst/>
          </a:prstGeom>
          <a:noFill/>
          <a:effectLst/>
        </p:spPr>
        <p:txBody>
          <a:bodyPr wrap="square" rtlCol="0">
            <a:spAutoFit/>
          </a:bodyPr>
          <a:lstStyle/>
          <a:p>
            <a:pPr algn="dist"/>
            <a:r>
              <a:rPr lang="zh-CN" altLang="en-US" sz="6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感谢您的积极参与</a:t>
            </a:r>
          </a:p>
        </p:txBody>
      </p:sp>
      <p:sp>
        <p:nvSpPr>
          <p:cNvPr id="12" name="文本框 11"/>
          <p:cNvSpPr txBox="1"/>
          <p:nvPr/>
        </p:nvSpPr>
        <p:spPr>
          <a:xfrm>
            <a:off x="4262927" y="2854280"/>
            <a:ext cx="3666146" cy="338554"/>
          </a:xfrm>
          <a:prstGeom prst="rect">
            <a:avLst/>
          </a:prstGeom>
          <a:noFill/>
          <a:effectLst/>
        </p:spPr>
        <p:txBody>
          <a:bodyPr wrap="square" rtlCol="0">
            <a:spAutoFit/>
          </a:bodyPr>
          <a:lstStyle/>
          <a:p>
            <a:pPr algn="dist"/>
            <a:r>
              <a:rPr lang="en-US" altLang="zh-CN"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THANK YOU</a:t>
            </a:r>
            <a:endParaRPr lang="zh-CN" altLang="en-US"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endParaRPr>
          </a:p>
        </p:txBody>
      </p:sp>
      <p:grpSp>
        <p:nvGrpSpPr>
          <p:cNvPr id="2" name="组合 1"/>
          <p:cNvGrpSpPr/>
          <p:nvPr/>
        </p:nvGrpSpPr>
        <p:grpSpPr>
          <a:xfrm>
            <a:off x="4920456" y="4666877"/>
            <a:ext cx="2351088" cy="437364"/>
            <a:chOff x="1427162" y="4666877"/>
            <a:chExt cx="2351088" cy="437364"/>
          </a:xfrm>
        </p:grpSpPr>
        <p:sp>
          <p:nvSpPr>
            <p:cNvPr id="14" name="矩形: 圆角 13"/>
            <p:cNvSpPr/>
            <p:nvPr/>
          </p:nvSpPr>
          <p:spPr>
            <a:xfrm>
              <a:off x="1427162" y="4666877"/>
              <a:ext cx="2351088" cy="430888"/>
            </a:xfrm>
            <a:prstGeom prst="roundRect">
              <a:avLst>
                <a:gd name="adj" fmla="val 50000"/>
              </a:avLst>
            </a:prstGeom>
            <a:gradFill>
              <a:gsLst>
                <a:gs pos="0">
                  <a:srgbClr val="2A448C"/>
                </a:gs>
                <a:gs pos="100000">
                  <a:srgbClr val="112368"/>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476541" y="4674346"/>
              <a:ext cx="2209800" cy="429895"/>
            </a:xfrm>
            <a:prstGeom prst="rect">
              <a:avLst/>
            </a:prstGeom>
            <a:noFill/>
          </p:spPr>
          <p:txBody>
            <a:bodyPr wrap="square" rtlCol="0">
              <a:spAutoFit/>
            </a:bodyPr>
            <a:lstStyle/>
            <a:p>
              <a:pPr algn="ctr"/>
              <a:r>
                <a:rPr lang="en-US" altLang="zh-CN" sz="2200" dirty="0">
                  <a:solidFill>
                    <a:schemeClr val="bg1"/>
                  </a:solidFill>
                  <a:latin typeface="汉仪雅酷黑 55W" panose="020B0504020202020204" pitchFamily="34" charset="-122"/>
                  <a:ea typeface="汉仪雅酷黑 55W" panose="020B0504020202020204" pitchFamily="34" charset="-122"/>
                  <a:cs typeface="+mn-ea"/>
                  <a:sym typeface="+mn-lt"/>
                </a:rPr>
                <a:t>2025</a:t>
              </a:r>
              <a:r>
                <a:rPr lang="zh-CN" altLang="en-US" sz="2200" dirty="0">
                  <a:solidFill>
                    <a:schemeClr val="bg1"/>
                  </a:solidFill>
                  <a:latin typeface="汉仪雅酷黑 55W" panose="020B0504020202020204" pitchFamily="34" charset="-122"/>
                  <a:ea typeface="汉仪雅酷黑 55W" panose="020B0504020202020204" pitchFamily="34" charset="-122"/>
                  <a:cs typeface="+mn-ea"/>
                  <a:sym typeface="+mn-lt"/>
                </a:rPr>
                <a:t>年</a:t>
              </a:r>
              <a:r>
                <a:rPr lang="en-US" altLang="zh-CN" sz="2200" dirty="0">
                  <a:solidFill>
                    <a:schemeClr val="bg1"/>
                  </a:solidFill>
                  <a:latin typeface="汉仪雅酷黑 55W" panose="020B0504020202020204" pitchFamily="34" charset="-122"/>
                  <a:ea typeface="汉仪雅酷黑 55W" panose="020B0504020202020204" pitchFamily="34" charset="-122"/>
                  <a:cs typeface="+mn-ea"/>
                  <a:sym typeface="+mn-lt"/>
                </a:rPr>
                <a:t>2</a:t>
              </a:r>
              <a:r>
                <a:rPr lang="zh-CN" altLang="en-US" sz="2200" dirty="0">
                  <a:solidFill>
                    <a:schemeClr val="bg1"/>
                  </a:solidFill>
                  <a:latin typeface="汉仪雅酷黑 55W" panose="020B0504020202020204" pitchFamily="34" charset="-122"/>
                  <a:ea typeface="汉仪雅酷黑 55W" panose="020B0504020202020204" pitchFamily="34" charset="-122"/>
                  <a:cs typeface="+mn-ea"/>
                  <a:sym typeface="+mn-lt"/>
                </a:rPr>
                <a:t>月</a:t>
              </a: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7"/>
          <a:stretch>
            <a:fillRect/>
          </a:stretch>
        </a:blipFill>
        <a:effectLst/>
      </p:bgPr>
    </p:bg>
    <p:spTree>
      <p:nvGrpSpPr>
        <p:cNvPr id="1" name=""/>
        <p:cNvGrpSpPr/>
        <p:nvPr/>
      </p:nvGrpSpPr>
      <p:grpSpPr>
        <a:xfrm>
          <a:off x="0" y="0"/>
          <a:ext cx="0" cy="0"/>
          <a:chOff x="0" y="0"/>
          <a:chExt cx="0" cy="0"/>
        </a:xfrm>
      </p:grpSpPr>
      <p:cxnSp>
        <p:nvCxnSpPr>
          <p:cNvPr id="13" name="直接连接符 12"/>
          <p:cNvCxnSpPr/>
          <p:nvPr>
            <p:custDataLst>
              <p:tags r:id="rId1"/>
            </p:custDataLst>
          </p:nvPr>
        </p:nvCxnSpPr>
        <p:spPr>
          <a:xfrm>
            <a:off x="318331" y="827040"/>
            <a:ext cx="6019800" cy="4445"/>
          </a:xfrm>
          <a:prstGeom prst="line">
            <a:avLst/>
          </a:prstGeom>
          <a:ln w="38100">
            <a:solidFill>
              <a:srgbClr val="2A448C"/>
            </a:solidFill>
          </a:ln>
        </p:spPr>
        <p:style>
          <a:lnRef idx="1">
            <a:schemeClr val="accent1"/>
          </a:lnRef>
          <a:fillRef idx="0">
            <a:schemeClr val="accent1"/>
          </a:fillRef>
          <a:effectRef idx="0">
            <a:schemeClr val="accent1"/>
          </a:effectRef>
          <a:fontRef idx="minor">
            <a:schemeClr val="tx1"/>
          </a:fontRef>
        </p:style>
      </p:cxnSp>
      <p:sp>
        <p:nvSpPr>
          <p:cNvPr id="6" name="Text Box 15"/>
          <p:cNvSpPr txBox="1"/>
          <p:nvPr>
            <p:custDataLst>
              <p:tags r:id="rId2"/>
            </p:custDataLst>
          </p:nvPr>
        </p:nvSpPr>
        <p:spPr>
          <a:xfrm>
            <a:off x="681990" y="1550035"/>
            <a:ext cx="9996805" cy="1735455"/>
          </a:xfrm>
          <a:prstGeom prst="rect">
            <a:avLst/>
          </a:prstGeom>
          <a:noFill/>
          <a:ln w="9525">
            <a:noFill/>
          </a:ln>
        </p:spPr>
        <p:txBody>
          <a:bodyPr wrap="square" anchor="t" anchorCtr="0">
            <a:noAutofit/>
          </a:bodyPr>
          <a:lstStyle/>
          <a:p>
            <a:pPr marL="342900" indent="19050" fontAlgn="base">
              <a:spcBef>
                <a:spcPct val="20000"/>
              </a:spcBef>
              <a:spcAft>
                <a:spcPct val="0"/>
              </a:spcAft>
              <a:buClr>
                <a:schemeClr val="hlink"/>
              </a:buClr>
              <a:buSzPct val="70000"/>
              <a:defRPr/>
            </a:pPr>
            <a:r>
              <a:rPr lang="en-US" altLang="zh-CN" sz="2400" b="1" kern="0" dirty="0">
                <a:solidFill>
                  <a:srgbClr val="FFA117"/>
                </a:solidFill>
                <a:latin typeface="+mn-ea"/>
                <a:cs typeface="+mn-ea"/>
                <a:sym typeface="+mn-ea"/>
              </a:rPr>
              <a:t>“</a:t>
            </a:r>
            <a:r>
              <a:rPr lang="zh-CN" altLang="en-US" sz="2400" b="1" kern="0" dirty="0">
                <a:solidFill>
                  <a:srgbClr val="FFA117"/>
                </a:solidFill>
                <a:latin typeface="+mn-ea"/>
                <a:cs typeface="+mn-ea"/>
                <a:sym typeface="+mn-ea"/>
              </a:rPr>
              <a:t>企业人工成本</a:t>
            </a:r>
            <a:r>
              <a:rPr lang="en-US" altLang="zh-CN" sz="2400" b="1" kern="0" dirty="0">
                <a:solidFill>
                  <a:srgbClr val="FFA117"/>
                </a:solidFill>
                <a:latin typeface="+mn-ea"/>
                <a:cs typeface="+mn-ea"/>
                <a:sym typeface="+mn-ea"/>
              </a:rPr>
              <a:t>-</a:t>
            </a:r>
            <a:r>
              <a:rPr lang="zh-CN" altLang="en-US" sz="2400" b="1" kern="0" dirty="0">
                <a:solidFill>
                  <a:srgbClr val="FFA117"/>
                </a:solidFill>
                <a:latin typeface="+mn-ea"/>
                <a:cs typeface="+mn-ea"/>
                <a:sym typeface="+mn-ea"/>
              </a:rPr>
              <a:t>人工成本总计</a:t>
            </a:r>
            <a:r>
              <a:rPr lang="en-US" altLang="zh-CN" sz="2400" b="1" kern="0" dirty="0">
                <a:solidFill>
                  <a:srgbClr val="FFA117"/>
                </a:solidFill>
                <a:latin typeface="+mn-ea"/>
                <a:cs typeface="+mn-ea"/>
                <a:sym typeface="+mn-ea"/>
              </a:rPr>
              <a:t>-</a:t>
            </a:r>
            <a:r>
              <a:rPr lang="zh-CN" altLang="en-US" sz="2400" b="1" kern="0" dirty="0">
                <a:solidFill>
                  <a:srgbClr val="FFA117"/>
                </a:solidFill>
                <a:latin typeface="+mn-ea"/>
                <a:cs typeface="+mn-ea"/>
                <a:sym typeface="+mn-ea"/>
              </a:rPr>
              <a:t>教育经费</a:t>
            </a:r>
            <a:r>
              <a:rPr lang="en-US" altLang="zh-CN" sz="2400" b="1" kern="0" dirty="0">
                <a:solidFill>
                  <a:srgbClr val="FFA117"/>
                </a:solidFill>
                <a:latin typeface="+mn-ea"/>
                <a:cs typeface="+mn-ea"/>
                <a:sym typeface="+mn-ea"/>
              </a:rPr>
              <a:t>”</a:t>
            </a:r>
            <a:r>
              <a:rPr lang="zh-CN" altLang="en-US" sz="2400" b="1" kern="0" dirty="0">
                <a:solidFill>
                  <a:srgbClr val="FFA117"/>
                </a:solidFill>
                <a:latin typeface="+mn-ea"/>
                <a:cs typeface="+mn-ea"/>
                <a:sym typeface="+mn-ea"/>
              </a:rPr>
              <a:t>新增子项</a:t>
            </a:r>
          </a:p>
          <a:p>
            <a:pPr indent="609600" fontAlgn="base">
              <a:lnSpc>
                <a:spcPct val="130000"/>
              </a:lnSpc>
              <a:spcBef>
                <a:spcPts val="1200"/>
              </a:spcBef>
              <a:spcAft>
                <a:spcPct val="0"/>
              </a:spcAft>
              <a:buClr>
                <a:schemeClr val="hlink"/>
              </a:buClr>
              <a:buSzPct val="70000"/>
              <a:defRPr/>
              <a:extLst>
                <a:ext uri="{35155182-B16C-46BC-9424-99874614C6A1}">
                  <wpsdc:indentchars xmlns="" xmlns:wpsdc="http://www.wps.cn/officeDocument/2017/drawingmlCustomData" val="200" checksum="4158780845"/>
                </a:ext>
              </a:extLst>
            </a:pP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企业人工成本</a:t>
            </a: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人工成本总计</a:t>
            </a: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教育经费</a:t>
            </a: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新增子级</a:t>
            </a:r>
          </a:p>
          <a:p>
            <a:pPr indent="609600" fontAlgn="base">
              <a:lnSpc>
                <a:spcPct val="130000"/>
              </a:lnSpc>
              <a:spcBef>
                <a:spcPts val="1200"/>
              </a:spcBef>
              <a:spcAft>
                <a:spcPct val="0"/>
              </a:spcAft>
              <a:buClr>
                <a:schemeClr val="hlink"/>
              </a:buClr>
              <a:buSzPct val="70000"/>
              <a:defRPr/>
              <a:extLst>
                <a:ext uri="{35155182-B16C-46BC-9424-99874614C6A1}">
                  <wpsdc:indentchars xmlns="" xmlns:wpsdc="http://www.wps.cn/officeDocument/2017/drawingmlCustomData" val="200" checksum="4158780845"/>
                </a:ext>
              </a:extLst>
            </a:pP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其中：技能人才培训支出</a:t>
            </a:r>
            <a:r>
              <a:rPr lang="en-US" altLang="zh-CN" sz="2400" b="1" kern="0" dirty="0">
                <a:solidFill>
                  <a:srgbClr val="3657B4"/>
                </a:solidFill>
                <a:latin typeface="+mn-ea"/>
                <a:cs typeface="+mn-ea"/>
                <a:sym typeface="+mn-ea"/>
              </a:rPr>
              <a:t>”</a:t>
            </a:r>
          </a:p>
        </p:txBody>
      </p:sp>
      <p:sp>
        <p:nvSpPr>
          <p:cNvPr id="2" name="文本框 1"/>
          <p:cNvSpPr txBox="1"/>
          <p:nvPr>
            <p:custDataLst>
              <p:tags r:id="rId3"/>
            </p:custDataLst>
          </p:nvPr>
        </p:nvSpPr>
        <p:spPr>
          <a:xfrm>
            <a:off x="233045" y="257810"/>
            <a:ext cx="7457440" cy="521970"/>
          </a:xfrm>
          <a:prstGeom prst="rect">
            <a:avLst/>
          </a:prstGeom>
          <a:noFill/>
          <a:effectLst/>
        </p:spPr>
        <p:txBody>
          <a:bodyPr wrap="square" rtlCol="0">
            <a:spAutoFit/>
          </a:bodyPr>
          <a:lstStyle/>
          <a:p>
            <a:pPr algn="l"/>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人社部最新要求</a:t>
            </a:r>
            <a:r>
              <a:rPr lang="en-US" altLang="zh-CN"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企业人工成本情况</a:t>
            </a:r>
          </a:p>
        </p:txBody>
      </p:sp>
      <p:sp>
        <p:nvSpPr>
          <p:cNvPr id="4" name="Text Box 15"/>
          <p:cNvSpPr txBox="1"/>
          <p:nvPr>
            <p:custDataLst>
              <p:tags r:id="rId4"/>
            </p:custDataLst>
          </p:nvPr>
        </p:nvSpPr>
        <p:spPr>
          <a:xfrm>
            <a:off x="681990" y="3521075"/>
            <a:ext cx="9996805" cy="2148205"/>
          </a:xfrm>
          <a:prstGeom prst="rect">
            <a:avLst/>
          </a:prstGeom>
          <a:noFill/>
          <a:ln w="9525">
            <a:noFill/>
          </a:ln>
        </p:spPr>
        <p:txBody>
          <a:bodyPr wrap="square" anchor="t" anchorCtr="0">
            <a:noAutofit/>
          </a:bodyPr>
          <a:lstStyle/>
          <a:p>
            <a:pPr marL="342900" indent="19050" fontAlgn="base">
              <a:spcBef>
                <a:spcPct val="20000"/>
              </a:spcBef>
              <a:spcAft>
                <a:spcPct val="0"/>
              </a:spcAft>
              <a:buClr>
                <a:schemeClr val="hlink"/>
              </a:buClr>
              <a:buSzPct val="70000"/>
              <a:defRPr/>
            </a:pPr>
            <a:r>
              <a:rPr lang="en-US" altLang="zh-CN" sz="2400" b="1" kern="0" dirty="0">
                <a:solidFill>
                  <a:srgbClr val="FFA117"/>
                </a:solidFill>
                <a:latin typeface="+mn-ea"/>
                <a:cs typeface="+mn-ea"/>
                <a:sym typeface="+mn-ea"/>
              </a:rPr>
              <a:t>“</a:t>
            </a:r>
            <a:r>
              <a:rPr lang="zh-CN" altLang="en-US" sz="2400" b="1" kern="0" dirty="0">
                <a:solidFill>
                  <a:srgbClr val="FFA117"/>
                </a:solidFill>
                <a:latin typeface="+mn-ea"/>
                <a:cs typeface="+mn-ea"/>
                <a:sym typeface="+mn-ea"/>
              </a:rPr>
              <a:t>企业人工成本</a:t>
            </a:r>
            <a:r>
              <a:rPr lang="en-US" altLang="zh-CN" sz="2400" b="1" kern="0" dirty="0">
                <a:solidFill>
                  <a:srgbClr val="FFA117"/>
                </a:solidFill>
                <a:latin typeface="+mn-ea"/>
                <a:cs typeface="+mn-ea"/>
                <a:sym typeface="+mn-ea"/>
              </a:rPr>
              <a:t>-</a:t>
            </a:r>
            <a:r>
              <a:rPr lang="zh-CN" altLang="en-US" sz="2400" b="1" kern="0" dirty="0">
                <a:solidFill>
                  <a:srgbClr val="FFA117"/>
                </a:solidFill>
                <a:latin typeface="+mn-ea"/>
                <a:cs typeface="+mn-ea"/>
                <a:sym typeface="+mn-ea"/>
              </a:rPr>
              <a:t>人工成本总计</a:t>
            </a:r>
            <a:r>
              <a:rPr lang="en-US" altLang="zh-CN" sz="2400" b="1" kern="0" dirty="0">
                <a:solidFill>
                  <a:srgbClr val="FFA117"/>
                </a:solidFill>
                <a:latin typeface="+mn-ea"/>
                <a:cs typeface="+mn-ea"/>
                <a:sym typeface="+mn-ea"/>
              </a:rPr>
              <a:t>-</a:t>
            </a:r>
            <a:r>
              <a:rPr lang="zh-CN" altLang="en-US" sz="2400" b="1" kern="0" dirty="0">
                <a:solidFill>
                  <a:srgbClr val="FFA117"/>
                </a:solidFill>
                <a:latin typeface="+mn-ea"/>
                <a:cs typeface="+mn-ea"/>
                <a:sym typeface="+mn-ea"/>
              </a:rPr>
              <a:t>保险费用</a:t>
            </a:r>
            <a:r>
              <a:rPr lang="en-US" altLang="zh-CN" sz="2400" b="1" kern="0" dirty="0">
                <a:solidFill>
                  <a:srgbClr val="FFA117"/>
                </a:solidFill>
                <a:latin typeface="+mn-ea"/>
                <a:cs typeface="+mn-ea"/>
                <a:sym typeface="+mn-ea"/>
              </a:rPr>
              <a:t>”</a:t>
            </a:r>
            <a:r>
              <a:rPr lang="zh-CN" altLang="en-US" sz="2400" b="1" kern="0" dirty="0">
                <a:solidFill>
                  <a:srgbClr val="FFA117"/>
                </a:solidFill>
                <a:latin typeface="+mn-ea"/>
                <a:cs typeface="+mn-ea"/>
                <a:sym typeface="+mn-ea"/>
              </a:rPr>
              <a:t>后新增四项同级</a:t>
            </a:r>
          </a:p>
          <a:p>
            <a:pPr indent="609600" algn="l" fontAlgn="base">
              <a:lnSpc>
                <a:spcPct val="130000"/>
              </a:lnSpc>
              <a:spcBef>
                <a:spcPts val="1200"/>
              </a:spcBef>
              <a:buClr>
                <a:schemeClr val="hlink"/>
              </a:buClr>
              <a:buSzPct val="70000"/>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“企业人工成本-人工成本总计-保险费用”后添加四个同级必填项</a:t>
            </a:r>
          </a:p>
          <a:p>
            <a:pPr indent="609600" algn="l" fontAlgn="base">
              <a:lnSpc>
                <a:spcPct val="130000"/>
              </a:lnSpc>
              <a:spcBef>
                <a:spcPts val="1200"/>
              </a:spcBef>
              <a:buClr>
                <a:schemeClr val="hlink"/>
              </a:buClr>
              <a:buSzPct val="70000"/>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“住房公积金总额、企业年金总额、补充医疗保险总额、补充养老</a:t>
            </a:r>
          </a:p>
          <a:p>
            <a:pPr indent="609600" algn="l" fontAlgn="base">
              <a:lnSpc>
                <a:spcPct val="130000"/>
              </a:lnSpc>
              <a:spcBef>
                <a:spcPts val="0"/>
              </a:spcBef>
              <a:buClr>
                <a:schemeClr val="hlink"/>
              </a:buClr>
              <a:buSzPct val="70000"/>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    保险总额”</a:t>
            </a:r>
            <a:endParaRPr lang="en-US" altLang="zh-CN" sz="2400" b="1" kern="0" dirty="0">
              <a:solidFill>
                <a:srgbClr val="3657B4"/>
              </a:solidFill>
              <a:latin typeface="+mn-ea"/>
              <a:cs typeface="+mn-ea"/>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7"/>
          <a:stretch>
            <a:fillRect/>
          </a:stretch>
        </a:blipFill>
        <a:effectLst/>
      </p:bgPr>
    </p:bg>
    <p:spTree>
      <p:nvGrpSpPr>
        <p:cNvPr id="1" name=""/>
        <p:cNvGrpSpPr/>
        <p:nvPr/>
      </p:nvGrpSpPr>
      <p:grpSpPr>
        <a:xfrm>
          <a:off x="0" y="0"/>
          <a:ext cx="0" cy="0"/>
          <a:chOff x="0" y="0"/>
          <a:chExt cx="0" cy="0"/>
        </a:xfrm>
      </p:grpSpPr>
      <p:cxnSp>
        <p:nvCxnSpPr>
          <p:cNvPr id="13" name="直接连接符 12"/>
          <p:cNvCxnSpPr/>
          <p:nvPr>
            <p:custDataLst>
              <p:tags r:id="rId1"/>
            </p:custDataLst>
          </p:nvPr>
        </p:nvCxnSpPr>
        <p:spPr>
          <a:xfrm>
            <a:off x="318331" y="827040"/>
            <a:ext cx="6019800" cy="4445"/>
          </a:xfrm>
          <a:prstGeom prst="line">
            <a:avLst/>
          </a:prstGeom>
          <a:ln w="38100">
            <a:solidFill>
              <a:srgbClr val="2A448C"/>
            </a:solidFill>
          </a:ln>
        </p:spPr>
        <p:style>
          <a:lnRef idx="1">
            <a:schemeClr val="accent1"/>
          </a:lnRef>
          <a:fillRef idx="0">
            <a:schemeClr val="accent1"/>
          </a:fillRef>
          <a:effectRef idx="0">
            <a:schemeClr val="accent1"/>
          </a:effectRef>
          <a:fontRef idx="minor">
            <a:schemeClr val="tx1"/>
          </a:fontRef>
        </p:style>
      </p:cxnSp>
      <p:sp>
        <p:nvSpPr>
          <p:cNvPr id="2" name="Text Box 15"/>
          <p:cNvSpPr txBox="1"/>
          <p:nvPr>
            <p:custDataLst>
              <p:tags r:id="rId2"/>
            </p:custDataLst>
          </p:nvPr>
        </p:nvSpPr>
        <p:spPr>
          <a:xfrm>
            <a:off x="838200" y="3038475"/>
            <a:ext cx="10516235" cy="2890520"/>
          </a:xfrm>
          <a:prstGeom prst="rect">
            <a:avLst/>
          </a:prstGeom>
          <a:noFill/>
          <a:ln w="9525">
            <a:noFill/>
          </a:ln>
        </p:spPr>
        <p:txBody>
          <a:bodyPr wrap="square" anchor="t" anchorCtr="0">
            <a:noAutofit/>
          </a:bodyPr>
          <a:lstStyle/>
          <a:p>
            <a:pPr indent="0" fontAlgn="base">
              <a:lnSpc>
                <a:spcPct val="150000"/>
              </a:lnSpc>
              <a:spcBef>
                <a:spcPts val="0"/>
              </a:spcBef>
              <a:spcAft>
                <a:spcPct val="0"/>
              </a:spcAft>
              <a:buClr>
                <a:schemeClr val="hlink"/>
              </a:buClr>
              <a:buSzPct val="70000"/>
              <a:defRPr/>
            </a:pPr>
            <a:r>
              <a:rPr lang="zh-CN" altLang="en-US" sz="2400" b="1" kern="0" dirty="0">
                <a:solidFill>
                  <a:srgbClr val="FFA117"/>
                </a:solidFill>
                <a:latin typeface="+mn-ea"/>
                <a:cs typeface="+mn-ea"/>
                <a:sym typeface="+mn-ea"/>
              </a:rPr>
              <a:t>删除“从业人员平均工资年度预期增长率”、</a:t>
            </a:r>
            <a:r>
              <a:rPr lang="en-US" altLang="zh-CN" sz="2400" b="1" kern="0" dirty="0">
                <a:solidFill>
                  <a:srgbClr val="FFA117"/>
                </a:solidFill>
                <a:latin typeface="+mn-ea"/>
                <a:cs typeface="+mn-ea"/>
                <a:sym typeface="+mn-ea"/>
              </a:rPr>
              <a:t>“</a:t>
            </a:r>
            <a:r>
              <a:rPr lang="zh-CN" altLang="en-US" sz="2400" b="1" kern="0" dirty="0">
                <a:solidFill>
                  <a:srgbClr val="FFA117"/>
                </a:solidFill>
                <a:latin typeface="+mn-ea"/>
                <a:cs typeface="+mn-ea"/>
                <a:sym typeface="+mn-ea"/>
              </a:rPr>
              <a:t>企业雇佣高技能、高层次人才平均人数</a:t>
            </a:r>
            <a:r>
              <a:rPr lang="en-US" altLang="zh-CN" sz="2400" b="1" kern="0" dirty="0">
                <a:solidFill>
                  <a:srgbClr val="FFA117"/>
                </a:solidFill>
                <a:latin typeface="+mn-ea"/>
                <a:cs typeface="+mn-ea"/>
                <a:sym typeface="+mn-ea"/>
              </a:rPr>
              <a:t>”</a:t>
            </a:r>
            <a:r>
              <a:rPr lang="zh-CN" altLang="en-US" sz="2400" b="1" kern="0" dirty="0">
                <a:solidFill>
                  <a:srgbClr val="FFA117"/>
                </a:solidFill>
                <a:latin typeface="+mn-ea"/>
                <a:cs typeface="+mn-ea"/>
                <a:sym typeface="+mn-ea"/>
              </a:rPr>
              <a:t>、</a:t>
            </a:r>
            <a:r>
              <a:rPr lang="en-US" altLang="zh-CN" sz="2400" b="1" kern="0" dirty="0">
                <a:solidFill>
                  <a:srgbClr val="FFA117"/>
                </a:solidFill>
                <a:latin typeface="+mn-ea"/>
                <a:cs typeface="+mn-ea"/>
                <a:sym typeface="+mn-ea"/>
              </a:rPr>
              <a:t>“</a:t>
            </a:r>
            <a:r>
              <a:rPr lang="zh-CN" altLang="en-US" sz="2400" b="1" kern="0" dirty="0">
                <a:solidFill>
                  <a:srgbClr val="FFA117"/>
                </a:solidFill>
                <a:latin typeface="+mn-ea"/>
                <a:cs typeface="+mn-ea"/>
                <a:sym typeface="+mn-ea"/>
              </a:rPr>
              <a:t>企业雇佣高技能、高层次人才工资总额</a:t>
            </a:r>
            <a:r>
              <a:rPr lang="en-US" altLang="zh-CN" sz="2400" b="1" kern="0" dirty="0">
                <a:solidFill>
                  <a:srgbClr val="FFA117"/>
                </a:solidFill>
                <a:latin typeface="+mn-ea"/>
                <a:cs typeface="+mn-ea"/>
                <a:sym typeface="+mn-ea"/>
              </a:rPr>
              <a:t>”</a:t>
            </a:r>
            <a:r>
              <a:rPr lang="zh-CN" altLang="en-US" sz="2400" b="1" kern="0" dirty="0">
                <a:solidFill>
                  <a:srgbClr val="FFA117"/>
                </a:solidFill>
                <a:latin typeface="+mn-ea"/>
                <a:cs typeface="+mn-ea"/>
                <a:sym typeface="+mn-ea"/>
              </a:rPr>
              <a:t>指标</a:t>
            </a:r>
          </a:p>
          <a:p>
            <a:pPr indent="0" fontAlgn="base">
              <a:lnSpc>
                <a:spcPct val="150000"/>
              </a:lnSpc>
              <a:spcBef>
                <a:spcPts val="0"/>
              </a:spcBef>
              <a:spcAft>
                <a:spcPct val="0"/>
              </a:spcAft>
              <a:buClr>
                <a:schemeClr val="hlink"/>
              </a:buClr>
              <a:buSzPct val="70000"/>
              <a:defRPr/>
            </a:pPr>
            <a:r>
              <a:rPr lang="zh-CN" altLang="en-US" sz="2400" b="1" kern="0" dirty="0">
                <a:solidFill>
                  <a:srgbClr val="3657B4"/>
                </a:solidFill>
                <a:latin typeface="+mn-ea"/>
                <a:cs typeface="+mn-ea"/>
                <a:sym typeface="+mn-ea"/>
              </a:rPr>
              <a:t>删除原“企业人工成本情况”调查表中“从业人员平均工资年度预期增长率”、“企业雇佣高技能、高层次人才平均人数”、“企业雇佣高技能、高层次人才工资总额”三项指标</a:t>
            </a:r>
          </a:p>
        </p:txBody>
      </p:sp>
      <p:sp>
        <p:nvSpPr>
          <p:cNvPr id="5" name="Text Box 15"/>
          <p:cNvSpPr txBox="1"/>
          <p:nvPr>
            <p:custDataLst>
              <p:tags r:id="rId3"/>
            </p:custDataLst>
          </p:nvPr>
        </p:nvSpPr>
        <p:spPr>
          <a:xfrm>
            <a:off x="838200" y="1264920"/>
            <a:ext cx="10516870" cy="1800225"/>
          </a:xfrm>
          <a:prstGeom prst="rect">
            <a:avLst/>
          </a:prstGeom>
          <a:noFill/>
          <a:ln w="9525">
            <a:noFill/>
          </a:ln>
        </p:spPr>
        <p:txBody>
          <a:bodyPr wrap="square" anchor="t" anchorCtr="0">
            <a:noAutofit/>
          </a:bodyPr>
          <a:lstStyle/>
          <a:p>
            <a:pPr indent="0" fontAlgn="base">
              <a:spcBef>
                <a:spcPts val="0"/>
              </a:spcBef>
              <a:spcAft>
                <a:spcPts val="600"/>
              </a:spcAft>
              <a:buClr>
                <a:schemeClr val="hlink"/>
              </a:buClr>
              <a:buSzPct val="70000"/>
              <a:defRPr/>
            </a:pPr>
            <a:r>
              <a:rPr lang="en-US" altLang="zh-CN" sz="2400" b="1" kern="0" dirty="0">
                <a:solidFill>
                  <a:srgbClr val="FFA117"/>
                </a:solidFill>
                <a:latin typeface="+mn-ea"/>
                <a:cs typeface="+mn-ea"/>
                <a:sym typeface="+mn-ea"/>
              </a:rPr>
              <a:t>“</a:t>
            </a:r>
            <a:r>
              <a:rPr lang="zh-CN" altLang="en-US" sz="2400" b="1" kern="0" dirty="0">
                <a:solidFill>
                  <a:srgbClr val="FFA117"/>
                </a:solidFill>
                <a:latin typeface="+mn-ea"/>
                <a:cs typeface="+mn-ea"/>
                <a:sym typeface="+mn-ea"/>
              </a:rPr>
              <a:t>主营业务税金及附加</a:t>
            </a:r>
            <a:r>
              <a:rPr lang="en-US" altLang="zh-CN" sz="2400" b="1" kern="0" dirty="0">
                <a:solidFill>
                  <a:srgbClr val="FFA117"/>
                </a:solidFill>
                <a:latin typeface="+mn-ea"/>
                <a:cs typeface="+mn-ea"/>
                <a:sym typeface="+mn-ea"/>
              </a:rPr>
              <a:t>”</a:t>
            </a:r>
            <a:r>
              <a:rPr lang="zh-CN" altLang="en-US" sz="2400" b="1" kern="0" dirty="0">
                <a:solidFill>
                  <a:srgbClr val="FFA117"/>
                </a:solidFill>
                <a:latin typeface="+mn-ea"/>
                <a:cs typeface="+mn-ea"/>
                <a:sym typeface="+mn-ea"/>
              </a:rPr>
              <a:t>指标名称修改为</a:t>
            </a:r>
            <a:r>
              <a:rPr lang="en-US" altLang="zh-CN" sz="2400" b="1" kern="0" dirty="0">
                <a:solidFill>
                  <a:srgbClr val="FFA117"/>
                </a:solidFill>
                <a:latin typeface="+mn-ea"/>
                <a:cs typeface="+mn-ea"/>
                <a:sym typeface="+mn-ea"/>
              </a:rPr>
              <a:t>“</a:t>
            </a:r>
            <a:r>
              <a:rPr lang="zh-CN" altLang="en-US" sz="2400" b="1" kern="0" dirty="0">
                <a:solidFill>
                  <a:srgbClr val="FFA117"/>
                </a:solidFill>
                <a:latin typeface="+mn-ea"/>
                <a:cs typeface="+mn-ea"/>
                <a:sym typeface="+mn-ea"/>
              </a:rPr>
              <a:t>税金及附加</a:t>
            </a:r>
            <a:r>
              <a:rPr lang="en-US" altLang="zh-CN" sz="2400" b="1" kern="0" dirty="0">
                <a:solidFill>
                  <a:srgbClr val="FFA117"/>
                </a:solidFill>
                <a:latin typeface="+mn-ea"/>
                <a:cs typeface="+mn-ea"/>
                <a:sym typeface="+mn-ea"/>
              </a:rPr>
              <a:t>”</a:t>
            </a:r>
          </a:p>
          <a:p>
            <a:pPr indent="0" fontAlgn="base">
              <a:lnSpc>
                <a:spcPct val="150000"/>
              </a:lnSpc>
              <a:spcBef>
                <a:spcPts val="0"/>
              </a:spcBef>
              <a:spcAft>
                <a:spcPct val="0"/>
              </a:spcAft>
              <a:buClr>
                <a:schemeClr val="hlink"/>
              </a:buClr>
              <a:buSzPct val="70000"/>
              <a:defRPr/>
            </a:pPr>
            <a:r>
              <a:rPr lang="zh-CN" altLang="en-US" sz="2400" b="1" kern="0" dirty="0">
                <a:solidFill>
                  <a:srgbClr val="3657B4"/>
                </a:solidFill>
                <a:latin typeface="+mn-ea"/>
                <a:cs typeface="+mn-ea"/>
                <a:sym typeface="+mn-ea"/>
              </a:rPr>
              <a:t>原</a:t>
            </a: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企业人工成本情况</a:t>
            </a: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调查表中的</a:t>
            </a: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主营业务税金及附加</a:t>
            </a: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指标名称修改为</a:t>
            </a: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税金及附加</a:t>
            </a:r>
            <a:r>
              <a:rPr lang="en-US" altLang="zh-CN" sz="2400" b="1" kern="0" dirty="0">
                <a:solidFill>
                  <a:srgbClr val="3657B4"/>
                </a:solidFill>
                <a:latin typeface="+mn-ea"/>
                <a:cs typeface="+mn-ea"/>
                <a:sym typeface="+mn-ea"/>
              </a:rPr>
              <a:t>”</a:t>
            </a:r>
          </a:p>
        </p:txBody>
      </p:sp>
      <p:sp>
        <p:nvSpPr>
          <p:cNvPr id="4" name="文本框 3"/>
          <p:cNvSpPr txBox="1"/>
          <p:nvPr>
            <p:custDataLst>
              <p:tags r:id="rId4"/>
            </p:custDataLst>
          </p:nvPr>
        </p:nvSpPr>
        <p:spPr>
          <a:xfrm>
            <a:off x="233045" y="257810"/>
            <a:ext cx="7457440" cy="521970"/>
          </a:xfrm>
          <a:prstGeom prst="rect">
            <a:avLst/>
          </a:prstGeom>
          <a:noFill/>
          <a:effectLst/>
        </p:spPr>
        <p:txBody>
          <a:bodyPr wrap="square" rtlCol="0">
            <a:spAutoFit/>
          </a:bodyPr>
          <a:lstStyle/>
          <a:p>
            <a:pPr algn="l"/>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人社部最新要求</a:t>
            </a:r>
            <a:r>
              <a:rPr lang="en-US" altLang="zh-CN"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企业人工成本情况</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1">
          <a:blip r:embed="rId7"/>
          <a:stretch>
            <a:fillRect/>
          </a:stretch>
        </a:blipFill>
        <a:effectLst/>
      </p:bgPr>
    </p:bg>
    <p:spTree>
      <p:nvGrpSpPr>
        <p:cNvPr id="1" name=""/>
        <p:cNvGrpSpPr/>
        <p:nvPr/>
      </p:nvGrpSpPr>
      <p:grpSpPr>
        <a:xfrm>
          <a:off x="0" y="0"/>
          <a:ext cx="0" cy="0"/>
          <a:chOff x="0" y="0"/>
          <a:chExt cx="0" cy="0"/>
        </a:xfrm>
      </p:grpSpPr>
      <p:cxnSp>
        <p:nvCxnSpPr>
          <p:cNvPr id="13" name="直接连接符 12"/>
          <p:cNvCxnSpPr/>
          <p:nvPr>
            <p:custDataLst>
              <p:tags r:id="rId1"/>
            </p:custDataLst>
          </p:nvPr>
        </p:nvCxnSpPr>
        <p:spPr>
          <a:xfrm>
            <a:off x="318331" y="827040"/>
            <a:ext cx="6019800" cy="4445"/>
          </a:xfrm>
          <a:prstGeom prst="line">
            <a:avLst/>
          </a:prstGeom>
          <a:ln w="38100">
            <a:solidFill>
              <a:srgbClr val="2A448C"/>
            </a:solidFill>
          </a:ln>
        </p:spPr>
        <p:style>
          <a:lnRef idx="1">
            <a:schemeClr val="accent1"/>
          </a:lnRef>
          <a:fillRef idx="0">
            <a:schemeClr val="accent1"/>
          </a:fillRef>
          <a:effectRef idx="0">
            <a:schemeClr val="accent1"/>
          </a:effectRef>
          <a:fontRef idx="minor">
            <a:schemeClr val="tx1"/>
          </a:fontRef>
        </p:style>
      </p:cxnSp>
      <p:sp>
        <p:nvSpPr>
          <p:cNvPr id="6" name="Text Box 15"/>
          <p:cNvSpPr txBox="1"/>
          <p:nvPr>
            <p:custDataLst>
              <p:tags r:id="rId2"/>
            </p:custDataLst>
          </p:nvPr>
        </p:nvSpPr>
        <p:spPr>
          <a:xfrm>
            <a:off x="421640" y="3649980"/>
            <a:ext cx="10845165" cy="1927860"/>
          </a:xfrm>
          <a:prstGeom prst="rect">
            <a:avLst/>
          </a:prstGeom>
          <a:noFill/>
          <a:ln w="9525">
            <a:noFill/>
          </a:ln>
        </p:spPr>
        <p:txBody>
          <a:bodyPr wrap="square" anchor="t" anchorCtr="0">
            <a:noAutofit/>
          </a:bodyPr>
          <a:lstStyle/>
          <a:p>
            <a:pPr marL="342900" indent="19050" fontAlgn="base">
              <a:spcBef>
                <a:spcPct val="20000"/>
              </a:spcBef>
              <a:spcAft>
                <a:spcPct val="0"/>
              </a:spcAft>
              <a:buClr>
                <a:schemeClr val="hlink"/>
              </a:buClr>
              <a:buSzPct val="70000"/>
              <a:defRPr/>
            </a:pPr>
            <a:r>
              <a:rPr lang="zh-CN" altLang="en-US" sz="2400" b="1" kern="0" dirty="0">
                <a:solidFill>
                  <a:srgbClr val="FFA117"/>
                </a:solidFill>
                <a:latin typeface="+mn-ea"/>
                <a:cs typeface="+mn-ea"/>
                <a:sym typeface="+mn-ea"/>
              </a:rPr>
              <a:t>“参加工作年份”改为“初次就业年份”</a:t>
            </a:r>
          </a:p>
          <a:p>
            <a:pPr indent="609600" fontAlgn="base">
              <a:lnSpc>
                <a:spcPct val="130000"/>
              </a:lnSpc>
              <a:spcBef>
                <a:spcPts val="600"/>
              </a:spcBef>
              <a:spcAft>
                <a:spcPct val="0"/>
              </a:spcAft>
              <a:buClr>
                <a:schemeClr val="hlink"/>
              </a:buClr>
              <a:buSzPct val="70000"/>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“参加工作年份”指标名称改为“初次就业年份”，是指职工初次完成学</a:t>
            </a:r>
            <a:r>
              <a:rPr lang="en-US" altLang="zh-CN" sz="2400" b="1" kern="0" dirty="0">
                <a:solidFill>
                  <a:srgbClr val="3657B4"/>
                </a:solidFill>
                <a:latin typeface="+mn-ea"/>
                <a:cs typeface="+mn-ea"/>
                <a:sym typeface="+mn-ea"/>
              </a:rPr>
              <a:t> </a:t>
            </a:r>
          </a:p>
          <a:p>
            <a:pPr indent="609600" fontAlgn="base">
              <a:lnSpc>
                <a:spcPct val="130000"/>
              </a:lnSpc>
              <a:spcBef>
                <a:spcPts val="600"/>
              </a:spcBef>
              <a:spcAft>
                <a:spcPct val="0"/>
              </a:spcAft>
              <a:buClr>
                <a:schemeClr val="hlink"/>
              </a:buClr>
              <a:buSzPct val="70000"/>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历教育并在劳动力市场就业的年份（非入职本企业的年份）。</a:t>
            </a:r>
          </a:p>
        </p:txBody>
      </p:sp>
      <p:sp>
        <p:nvSpPr>
          <p:cNvPr id="3" name="Text Box 15"/>
          <p:cNvSpPr txBox="1"/>
          <p:nvPr>
            <p:custDataLst>
              <p:tags r:id="rId3"/>
            </p:custDataLst>
          </p:nvPr>
        </p:nvSpPr>
        <p:spPr>
          <a:xfrm>
            <a:off x="422275" y="1498600"/>
            <a:ext cx="11141710" cy="1661160"/>
          </a:xfrm>
          <a:prstGeom prst="rect">
            <a:avLst/>
          </a:prstGeom>
          <a:noFill/>
          <a:ln w="9525">
            <a:noFill/>
          </a:ln>
        </p:spPr>
        <p:txBody>
          <a:bodyPr wrap="square" anchor="t" anchorCtr="0">
            <a:noAutofit/>
          </a:bodyPr>
          <a:lstStyle/>
          <a:p>
            <a:pPr indent="609600" fontAlgn="base">
              <a:spcBef>
                <a:spcPts val="0"/>
              </a:spcBef>
              <a:spcAft>
                <a:spcPts val="600"/>
              </a:spcAft>
              <a:buClr>
                <a:schemeClr val="hlink"/>
              </a:buClr>
              <a:buSzPct val="70000"/>
              <a:defRPr/>
              <a:extLst>
                <a:ext uri="{35155182-B16C-46BC-9424-99874614C6A1}">
                  <wpsdc:indentchars xmlns="" xmlns:wpsdc="http://www.wps.cn/officeDocument/2017/drawingmlCustomData" val="200" checksum="4158780845"/>
                </a:ext>
              </a:extLst>
            </a:pPr>
            <a:r>
              <a:rPr lang="zh-CN" altLang="en-US" sz="2400" b="1" kern="0" dirty="0">
                <a:solidFill>
                  <a:srgbClr val="FFA117"/>
                </a:solidFill>
                <a:latin typeface="+mn-ea"/>
                <a:cs typeface="+mn-ea"/>
                <a:sym typeface="+mn-ea"/>
              </a:rPr>
              <a:t>“学历”细分</a:t>
            </a:r>
          </a:p>
          <a:p>
            <a:pPr indent="609600" fontAlgn="base">
              <a:lnSpc>
                <a:spcPct val="130000"/>
              </a:lnSpc>
              <a:spcBef>
                <a:spcPts val="0"/>
              </a:spcBef>
              <a:spcAft>
                <a:spcPct val="0"/>
              </a:spcAft>
              <a:buClr>
                <a:schemeClr val="hlink"/>
              </a:buClr>
              <a:buSzPct val="70000"/>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1 博士研究生及以上、2</a:t>
            </a:r>
            <a:r>
              <a:rPr lang="en-US" altLang="zh-CN" sz="2400" b="1" kern="0" dirty="0">
                <a:solidFill>
                  <a:srgbClr val="3657B4"/>
                </a:solidFill>
                <a:latin typeface="+mn-ea"/>
                <a:cs typeface="+mn-ea"/>
                <a:sym typeface="+mn-ea"/>
              </a:rPr>
              <a:t> </a:t>
            </a:r>
            <a:r>
              <a:rPr lang="zh-CN" altLang="en-US" sz="2400" b="1" kern="0" dirty="0">
                <a:solidFill>
                  <a:srgbClr val="3657B4"/>
                </a:solidFill>
                <a:latin typeface="+mn-ea"/>
                <a:cs typeface="+mn-ea"/>
                <a:sym typeface="+mn-ea"/>
              </a:rPr>
              <a:t>硕士研究生、</a:t>
            </a:r>
            <a:r>
              <a:rPr lang="en-US" altLang="zh-CN" sz="2400" b="1" kern="0" dirty="0">
                <a:solidFill>
                  <a:srgbClr val="3657B4"/>
                </a:solidFill>
                <a:latin typeface="+mn-ea"/>
                <a:cs typeface="+mn-ea"/>
                <a:sym typeface="+mn-ea"/>
              </a:rPr>
              <a:t> </a:t>
            </a:r>
            <a:r>
              <a:rPr lang="zh-CN" altLang="en-US" sz="2400" b="1" kern="0" dirty="0">
                <a:solidFill>
                  <a:srgbClr val="3657B4"/>
                </a:solidFill>
                <a:latin typeface="+mn-ea"/>
                <a:cs typeface="+mn-ea"/>
                <a:sym typeface="+mn-ea"/>
              </a:rPr>
              <a:t>3</a:t>
            </a:r>
            <a:r>
              <a:rPr lang="en-US" altLang="zh-CN" sz="2400" b="1" kern="0" dirty="0">
                <a:solidFill>
                  <a:srgbClr val="3657B4"/>
                </a:solidFill>
                <a:latin typeface="+mn-ea"/>
                <a:cs typeface="+mn-ea"/>
                <a:sym typeface="+mn-ea"/>
              </a:rPr>
              <a:t> </a:t>
            </a:r>
            <a:r>
              <a:rPr lang="zh-CN" altLang="en-US" sz="2400" b="1" kern="0" dirty="0">
                <a:solidFill>
                  <a:srgbClr val="3657B4"/>
                </a:solidFill>
                <a:latin typeface="+mn-ea"/>
                <a:cs typeface="+mn-ea"/>
                <a:sym typeface="+mn-ea"/>
              </a:rPr>
              <a:t>大学本科、4</a:t>
            </a:r>
            <a:r>
              <a:rPr lang="en-US" altLang="zh-CN" sz="2400" b="1" kern="0" dirty="0">
                <a:solidFill>
                  <a:srgbClr val="3657B4"/>
                </a:solidFill>
                <a:latin typeface="+mn-ea"/>
                <a:cs typeface="+mn-ea"/>
                <a:sym typeface="+mn-ea"/>
              </a:rPr>
              <a:t> </a:t>
            </a:r>
            <a:r>
              <a:rPr lang="zh-CN" altLang="en-US" sz="2400" b="1" kern="0" dirty="0">
                <a:solidFill>
                  <a:srgbClr val="3657B4"/>
                </a:solidFill>
                <a:latin typeface="+mn-ea"/>
                <a:cs typeface="+mn-ea"/>
                <a:sym typeface="+mn-ea"/>
              </a:rPr>
              <a:t>大学专科（高职、大专、</a:t>
            </a:r>
          </a:p>
          <a:p>
            <a:pPr indent="609600" fontAlgn="base">
              <a:lnSpc>
                <a:spcPct val="130000"/>
              </a:lnSpc>
              <a:spcBef>
                <a:spcPts val="0"/>
              </a:spcBef>
              <a:spcAft>
                <a:spcPct val="0"/>
              </a:spcAft>
              <a:buClr>
                <a:schemeClr val="hlink"/>
              </a:buClr>
              <a:buSzPct val="70000"/>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高技）、5</a:t>
            </a:r>
            <a:r>
              <a:rPr lang="en-US" altLang="zh-CN" sz="2400" b="1" kern="0" dirty="0">
                <a:solidFill>
                  <a:srgbClr val="3657B4"/>
                </a:solidFill>
                <a:latin typeface="+mn-ea"/>
                <a:cs typeface="+mn-ea"/>
                <a:sym typeface="+mn-ea"/>
              </a:rPr>
              <a:t> </a:t>
            </a:r>
            <a:r>
              <a:rPr lang="zh-CN" altLang="en-US" sz="2400" b="1" kern="0" dirty="0">
                <a:solidFill>
                  <a:srgbClr val="3657B4"/>
                </a:solidFill>
                <a:latin typeface="+mn-ea"/>
                <a:cs typeface="+mn-ea"/>
                <a:sym typeface="+mn-ea"/>
              </a:rPr>
              <a:t>高中、中专或技校、6</a:t>
            </a:r>
            <a:r>
              <a:rPr lang="en-US" altLang="zh-CN" sz="2400" b="1" kern="0" dirty="0">
                <a:solidFill>
                  <a:srgbClr val="3657B4"/>
                </a:solidFill>
                <a:latin typeface="+mn-ea"/>
                <a:cs typeface="+mn-ea"/>
                <a:sym typeface="+mn-ea"/>
              </a:rPr>
              <a:t> </a:t>
            </a:r>
            <a:r>
              <a:rPr lang="zh-CN" altLang="en-US" sz="2400" b="1" kern="0" dirty="0">
                <a:solidFill>
                  <a:srgbClr val="3657B4"/>
                </a:solidFill>
                <a:latin typeface="+mn-ea"/>
                <a:cs typeface="+mn-ea"/>
                <a:sym typeface="+mn-ea"/>
              </a:rPr>
              <a:t>初中及以下</a:t>
            </a:r>
          </a:p>
        </p:txBody>
      </p:sp>
      <p:sp>
        <p:nvSpPr>
          <p:cNvPr id="2" name="文本框 1"/>
          <p:cNvSpPr txBox="1"/>
          <p:nvPr>
            <p:custDataLst>
              <p:tags r:id="rId4"/>
            </p:custDataLst>
          </p:nvPr>
        </p:nvSpPr>
        <p:spPr>
          <a:xfrm>
            <a:off x="233045" y="257810"/>
            <a:ext cx="11416665" cy="475615"/>
          </a:xfrm>
          <a:prstGeom prst="rect">
            <a:avLst/>
          </a:prstGeom>
          <a:noFill/>
          <a:effectLst/>
        </p:spPr>
        <p:txBody>
          <a:bodyPr wrap="square" rtlCol="0">
            <a:spAutoFit/>
          </a:bodyPr>
          <a:lstStyle/>
          <a:p>
            <a:pPr algn="l"/>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人社部最新要求</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企业从业人员</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新毕业生</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劳务派遣</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家政服务人员工资报酬情况</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a:xfrm>
          <a:off x="0" y="0"/>
          <a:ext cx="0" cy="0"/>
          <a:chOff x="0" y="0"/>
          <a:chExt cx="0" cy="0"/>
        </a:xfrm>
      </p:grpSpPr>
      <p:cxnSp>
        <p:nvCxnSpPr>
          <p:cNvPr id="13" name="直接连接符 12"/>
          <p:cNvCxnSpPr/>
          <p:nvPr>
            <p:custDataLst>
              <p:tags r:id="rId1"/>
            </p:custDataLst>
          </p:nvPr>
        </p:nvCxnSpPr>
        <p:spPr>
          <a:xfrm>
            <a:off x="318331" y="827040"/>
            <a:ext cx="6019800" cy="4445"/>
          </a:xfrm>
          <a:prstGeom prst="line">
            <a:avLst/>
          </a:prstGeom>
          <a:ln w="38100">
            <a:solidFill>
              <a:srgbClr val="2A448C"/>
            </a:solidFill>
          </a:ln>
        </p:spPr>
        <p:style>
          <a:lnRef idx="1">
            <a:schemeClr val="accent1"/>
          </a:lnRef>
          <a:fillRef idx="0">
            <a:schemeClr val="accent1"/>
          </a:fillRef>
          <a:effectRef idx="0">
            <a:schemeClr val="accent1"/>
          </a:effectRef>
          <a:fontRef idx="minor">
            <a:schemeClr val="tx1"/>
          </a:fontRef>
        </p:style>
      </p:cxnSp>
      <p:sp>
        <p:nvSpPr>
          <p:cNvPr id="2" name="Text Box 15"/>
          <p:cNvSpPr txBox="1"/>
          <p:nvPr>
            <p:custDataLst>
              <p:tags r:id="rId2"/>
            </p:custDataLst>
          </p:nvPr>
        </p:nvSpPr>
        <p:spPr>
          <a:xfrm>
            <a:off x="962660" y="1740535"/>
            <a:ext cx="10266680" cy="2398395"/>
          </a:xfrm>
          <a:prstGeom prst="rect">
            <a:avLst/>
          </a:prstGeom>
          <a:noFill/>
          <a:ln w="9525">
            <a:noFill/>
          </a:ln>
        </p:spPr>
        <p:txBody>
          <a:bodyPr wrap="square" anchor="t" anchorCtr="0">
            <a:noAutofit/>
          </a:bodyPr>
          <a:lstStyle/>
          <a:p>
            <a:pPr marL="342900" indent="19050" fontAlgn="base">
              <a:spcBef>
                <a:spcPts val="0"/>
              </a:spcBef>
              <a:spcAft>
                <a:spcPts val="1200"/>
              </a:spcAft>
              <a:buClr>
                <a:schemeClr val="hlink"/>
              </a:buClr>
              <a:buSzPct val="70000"/>
              <a:defRPr/>
            </a:pPr>
            <a:r>
              <a:rPr lang="en-US" altLang="zh-CN" sz="2400" b="1" kern="0" dirty="0">
                <a:solidFill>
                  <a:srgbClr val="FFA117"/>
                </a:solidFill>
                <a:latin typeface="+mn-ea"/>
                <a:cs typeface="+mn-ea"/>
                <a:sym typeface="+mn-ea"/>
              </a:rPr>
              <a:t>“</a:t>
            </a:r>
            <a:r>
              <a:rPr lang="zh-CN" altLang="en-US" sz="2400" b="1" kern="0" dirty="0">
                <a:solidFill>
                  <a:srgbClr val="FFA117"/>
                </a:solidFill>
                <a:latin typeface="+mn-ea"/>
                <a:cs typeface="+mn-ea"/>
                <a:sym typeface="+mn-ea"/>
              </a:rPr>
              <a:t>企业负责人</a:t>
            </a:r>
            <a:r>
              <a:rPr lang="en-US" altLang="zh-CN" sz="2400" b="1" kern="0" dirty="0">
                <a:solidFill>
                  <a:srgbClr val="FFA117"/>
                </a:solidFill>
                <a:latin typeface="+mn-ea"/>
                <a:cs typeface="+mn-ea"/>
                <a:sym typeface="+mn-ea"/>
              </a:rPr>
              <a:t>”</a:t>
            </a:r>
            <a:r>
              <a:rPr lang="zh-CN" altLang="en-US" sz="2400" b="1" kern="0" dirty="0">
                <a:solidFill>
                  <a:srgbClr val="FFA117"/>
                </a:solidFill>
                <a:latin typeface="+mn-ea"/>
                <a:cs typeface="+mn-ea"/>
                <a:sym typeface="+mn-ea"/>
              </a:rPr>
              <a:t>的岗位等级选择范围</a:t>
            </a:r>
            <a:endParaRPr lang="en-US" altLang="zh-CN" sz="2400" b="1" kern="0" dirty="0">
              <a:solidFill>
                <a:srgbClr val="FFA117"/>
              </a:solidFill>
              <a:latin typeface="+mn-ea"/>
              <a:cs typeface="+mn-ea"/>
            </a:endParaRPr>
          </a:p>
          <a:p>
            <a:pPr lvl="0" indent="609600" fontAlgn="base">
              <a:lnSpc>
                <a:spcPct val="130000"/>
              </a:lnSpc>
              <a:spcBef>
                <a:spcPts val="0"/>
              </a:spcBef>
              <a:spcAft>
                <a:spcPct val="0"/>
              </a:spcAft>
              <a:buClr>
                <a:schemeClr val="tx2"/>
              </a:buClr>
              <a:buSzPct val="70000"/>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针对现实中一些技术、技能人才从事管理岗位工作的实际情况，自</a:t>
            </a:r>
            <a:r>
              <a:rPr lang="en-US" altLang="zh-CN" sz="2400" b="1" kern="0" dirty="0">
                <a:solidFill>
                  <a:srgbClr val="3657B4"/>
                </a:solidFill>
                <a:latin typeface="+mn-ea"/>
                <a:cs typeface="+mn-ea"/>
                <a:sym typeface="+mn-ea"/>
              </a:rPr>
              <a:t>2024</a:t>
            </a:r>
            <a:r>
              <a:rPr lang="zh-CN" altLang="en-US" sz="2400" b="1" kern="0" dirty="0">
                <a:solidFill>
                  <a:srgbClr val="3657B4"/>
                </a:solidFill>
                <a:latin typeface="+mn-ea"/>
                <a:cs typeface="+mn-ea"/>
                <a:sym typeface="+mn-ea"/>
              </a:rPr>
              <a:t>年度调查起，职业小类为“企业负责人”，变更为</a:t>
            </a:r>
            <a:r>
              <a:rPr lang="zh-CN" altLang="en-US" sz="2400" b="1" kern="0" dirty="0">
                <a:solidFill>
                  <a:srgbClr val="FF0000"/>
                </a:solidFill>
                <a:effectLst>
                  <a:outerShdw blurRad="50800" dist="38100" dir="2700000" algn="tl" rotWithShape="0">
                    <a:prstClr val="black">
                      <a:alpha val="40000"/>
                    </a:prstClr>
                  </a:outerShdw>
                </a:effectLst>
                <a:latin typeface="+mn-ea"/>
                <a:cs typeface="+mn-ea"/>
                <a:sym typeface="+mn-ea"/>
              </a:rPr>
              <a:t>“在管理岗位等级、专业技术职称、职业技能等级三类岗位等级中选择任一类，填写具体等级”。</a:t>
            </a:r>
            <a:endParaRPr lang="en-US" altLang="zh-CN" sz="2000" b="1" kern="0" dirty="0">
              <a:solidFill>
                <a:srgbClr val="FF0000"/>
              </a:solidFill>
              <a:effectLst>
                <a:outerShdw blurRad="50800" dist="38100" dir="2700000" algn="tl" rotWithShape="0">
                  <a:prstClr val="black">
                    <a:alpha val="40000"/>
                  </a:prstClr>
                </a:outerShdw>
              </a:effectLst>
              <a:latin typeface="+mn-ea"/>
              <a:cs typeface="+mn-ea"/>
              <a:sym typeface="+mn-ea"/>
            </a:endParaRPr>
          </a:p>
          <a:p>
            <a:pPr marL="342900" lvl="0" indent="-342900" fontAlgn="base">
              <a:lnSpc>
                <a:spcPct val="150000"/>
              </a:lnSpc>
              <a:spcBef>
                <a:spcPct val="20000"/>
              </a:spcBef>
              <a:spcAft>
                <a:spcPct val="0"/>
              </a:spcAft>
              <a:buClr>
                <a:schemeClr val="tx2"/>
              </a:buClr>
              <a:buSzPct val="70000"/>
              <a:defRPr/>
            </a:pPr>
            <a:r>
              <a:rPr lang="en-US" altLang="zh-CN" sz="2000" b="1" kern="0" dirty="0">
                <a:solidFill>
                  <a:srgbClr val="3657B4"/>
                </a:solidFill>
                <a:latin typeface="+mn-ea"/>
                <a:cs typeface="+mn-ea"/>
                <a:sym typeface="+mn-ea"/>
              </a:rPr>
              <a:t>                </a:t>
            </a:r>
          </a:p>
        </p:txBody>
      </p:sp>
      <p:sp>
        <p:nvSpPr>
          <p:cNvPr id="3" name="文本框 2"/>
          <p:cNvSpPr txBox="1"/>
          <p:nvPr>
            <p:custDataLst>
              <p:tags r:id="rId3"/>
            </p:custDataLst>
          </p:nvPr>
        </p:nvSpPr>
        <p:spPr>
          <a:xfrm>
            <a:off x="233045" y="257810"/>
            <a:ext cx="11416665" cy="475615"/>
          </a:xfrm>
          <a:prstGeom prst="rect">
            <a:avLst/>
          </a:prstGeom>
          <a:noFill/>
          <a:effectLst/>
        </p:spPr>
        <p:txBody>
          <a:bodyPr wrap="square" rtlCol="0">
            <a:spAutoFit/>
          </a:bodyPr>
          <a:lstStyle/>
          <a:p>
            <a:pPr algn="l"/>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人社部最新要求</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企业从业人员</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新毕业生</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劳务派遣</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家政服务人员工资报酬情况</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7"/>
          <a:stretch>
            <a:fillRect/>
          </a:stretch>
        </a:blipFill>
        <a:effectLst/>
      </p:bgPr>
    </p:bg>
    <p:spTree>
      <p:nvGrpSpPr>
        <p:cNvPr id="1" name=""/>
        <p:cNvGrpSpPr/>
        <p:nvPr/>
      </p:nvGrpSpPr>
      <p:grpSpPr>
        <a:xfrm>
          <a:off x="0" y="0"/>
          <a:ext cx="0" cy="0"/>
          <a:chOff x="0" y="0"/>
          <a:chExt cx="0" cy="0"/>
        </a:xfrm>
      </p:grpSpPr>
      <p:cxnSp>
        <p:nvCxnSpPr>
          <p:cNvPr id="13" name="直接连接符 12"/>
          <p:cNvCxnSpPr/>
          <p:nvPr>
            <p:custDataLst>
              <p:tags r:id="rId1"/>
            </p:custDataLst>
          </p:nvPr>
        </p:nvCxnSpPr>
        <p:spPr>
          <a:xfrm>
            <a:off x="318331" y="827040"/>
            <a:ext cx="6019800" cy="4445"/>
          </a:xfrm>
          <a:prstGeom prst="line">
            <a:avLst/>
          </a:prstGeom>
          <a:ln w="38100">
            <a:solidFill>
              <a:srgbClr val="2A448C"/>
            </a:solidFill>
          </a:ln>
        </p:spPr>
        <p:style>
          <a:lnRef idx="1">
            <a:schemeClr val="accent1"/>
          </a:lnRef>
          <a:fillRef idx="0">
            <a:schemeClr val="accent1"/>
          </a:fillRef>
          <a:effectRef idx="0">
            <a:schemeClr val="accent1"/>
          </a:effectRef>
          <a:fontRef idx="minor">
            <a:schemeClr val="tx1"/>
          </a:fontRef>
        </p:style>
      </p:cxnSp>
      <p:sp>
        <p:nvSpPr>
          <p:cNvPr id="2" name="Text Box 15"/>
          <p:cNvSpPr txBox="1"/>
          <p:nvPr>
            <p:custDataLst>
              <p:tags r:id="rId2"/>
            </p:custDataLst>
          </p:nvPr>
        </p:nvSpPr>
        <p:spPr>
          <a:xfrm>
            <a:off x="807720" y="1163320"/>
            <a:ext cx="10266680" cy="1508760"/>
          </a:xfrm>
          <a:prstGeom prst="rect">
            <a:avLst/>
          </a:prstGeom>
          <a:noFill/>
          <a:ln w="9525">
            <a:noFill/>
          </a:ln>
        </p:spPr>
        <p:txBody>
          <a:bodyPr wrap="square" anchor="t" anchorCtr="0">
            <a:noAutofit/>
          </a:bodyPr>
          <a:lstStyle/>
          <a:p>
            <a:pPr indent="0" algn="just" defTabSz="266700" fontAlgn="auto">
              <a:lnSpc>
                <a:spcPct val="130000"/>
              </a:lnSpc>
              <a:spcBef>
                <a:spcPct val="0"/>
              </a:spcBef>
              <a:spcAft>
                <a:spcPct val="0"/>
              </a:spcAft>
            </a:pPr>
            <a:r>
              <a:rPr lang="zh-CN" altLang="en-US" sz="2400" b="1" kern="0" dirty="0">
                <a:solidFill>
                  <a:srgbClr val="FF0000"/>
                </a:solidFill>
                <a:effectLst>
                  <a:outerShdw blurRad="50800" dist="38100" dir="2700000" algn="tl" rotWithShape="0">
                    <a:prstClr val="black">
                      <a:alpha val="40000"/>
                    </a:prstClr>
                  </a:outerShdw>
                </a:effectLst>
                <a:latin typeface="+mn-ea"/>
                <a:cs typeface="+mn-ea"/>
                <a:sym typeface="+mn-ea"/>
              </a:rPr>
              <a:t>管理岗位等级：</a:t>
            </a:r>
            <a:r>
              <a:rPr lang="zh-CN" altLang="en-US" sz="2400" b="1" kern="0" dirty="0">
                <a:solidFill>
                  <a:srgbClr val="3657B4"/>
                </a:solidFill>
                <a:latin typeface="+mn-ea"/>
                <a:cs typeface="+mn-ea"/>
                <a:sym typeface="+mn-ea"/>
              </a:rPr>
              <a:t>指在企业中从事管理工作人员在本企业岗位序列中的位置。本制度自定义，分为四级，高级管理岗、一级部门管理岗、二级部门管理岗和其它管理岗。请按照下表代码表填写。</a:t>
            </a:r>
            <a:endParaRPr lang="zh-CN" altLang="en-US" sz="2000" b="1" kern="0" dirty="0">
              <a:solidFill>
                <a:srgbClr val="3657B4"/>
              </a:solidFill>
              <a:effectLst>
                <a:outerShdw blurRad="50800" dist="38100" dir="2700000" algn="tl" rotWithShape="0">
                  <a:prstClr val="black">
                    <a:alpha val="40000"/>
                  </a:prstClr>
                </a:outerShdw>
              </a:effectLst>
              <a:latin typeface="+mn-ea"/>
              <a:ea typeface="宋体" panose="02010600030101010101" pitchFamily="2" charset="-122"/>
              <a:cs typeface="+mn-ea"/>
              <a:sym typeface="+mn-ea"/>
            </a:endParaRPr>
          </a:p>
        </p:txBody>
      </p:sp>
      <p:graphicFrame>
        <p:nvGraphicFramePr>
          <p:cNvPr id="5" name="表格 4"/>
          <p:cNvGraphicFramePr/>
          <p:nvPr>
            <p:custDataLst>
              <p:tags r:id="rId3"/>
            </p:custDataLst>
          </p:nvPr>
        </p:nvGraphicFramePr>
        <p:xfrm>
          <a:off x="1737995" y="2864485"/>
          <a:ext cx="8215630" cy="2983230"/>
        </p:xfrm>
        <a:graphic>
          <a:graphicData uri="http://schemas.openxmlformats.org/drawingml/2006/table">
            <a:tbl>
              <a:tblPr>
                <a:tableStyleId>{5C22544A-7EE6-4342-B048-85BDC9FD1C3A}</a:tableStyleId>
              </a:tblPr>
              <a:tblGrid>
                <a:gridCol w="747395">
                  <a:extLst>
                    <a:ext uri="{9D8B030D-6E8A-4147-A177-3AD203B41FA5}">
                      <a16:colId xmlns:a16="http://schemas.microsoft.com/office/drawing/2014/main" val="20000"/>
                    </a:ext>
                  </a:extLst>
                </a:gridCol>
                <a:gridCol w="1506855">
                  <a:extLst>
                    <a:ext uri="{9D8B030D-6E8A-4147-A177-3AD203B41FA5}">
                      <a16:colId xmlns:a16="http://schemas.microsoft.com/office/drawing/2014/main" val="20001"/>
                    </a:ext>
                  </a:extLst>
                </a:gridCol>
                <a:gridCol w="5961380">
                  <a:extLst>
                    <a:ext uri="{9D8B030D-6E8A-4147-A177-3AD203B41FA5}">
                      <a16:colId xmlns:a16="http://schemas.microsoft.com/office/drawing/2014/main" val="20002"/>
                    </a:ext>
                  </a:extLst>
                </a:gridCol>
              </a:tblGrid>
              <a:tr h="379730">
                <a:tc>
                  <a:txBody>
                    <a:bodyPr/>
                    <a:lstStyle/>
                    <a:p>
                      <a:pPr indent="0" algn="ctr" fontAlgn="auto">
                        <a:lnSpc>
                          <a:spcPct val="107000"/>
                        </a:lnSpc>
                        <a:spcBef>
                          <a:spcPct val="0"/>
                        </a:spcBef>
                        <a:spcAft>
                          <a:spcPct val="0"/>
                        </a:spcAft>
                      </a:pPr>
                      <a:r>
                        <a:rPr lang="zh-CN" altLang="en-US" sz="1400" kern="0" dirty="0">
                          <a:solidFill>
                            <a:schemeClr val="bg1"/>
                          </a:solidFill>
                          <a:effectLst>
                            <a:outerShdw blurRad="50800" dist="38100" dir="2700000" algn="tl" rotWithShape="0">
                              <a:prstClr val="black">
                                <a:alpha val="40000"/>
                              </a:prstClr>
                            </a:outerShdw>
                          </a:effectLst>
                        </a:rPr>
                        <a:t>代　码</a:t>
                      </a:r>
                    </a:p>
                  </a:txBody>
                  <a:tcPr marL="53975" marR="53340" marT="0" marB="0" anchor="ctr">
                    <a:solidFill>
                      <a:srgbClr val="29448B"/>
                    </a:solidFill>
                  </a:tcPr>
                </a:tc>
                <a:tc>
                  <a:txBody>
                    <a:bodyPr/>
                    <a:lstStyle/>
                    <a:p>
                      <a:pPr indent="0" algn="ctr" fontAlgn="auto">
                        <a:lnSpc>
                          <a:spcPct val="107000"/>
                        </a:lnSpc>
                        <a:spcBef>
                          <a:spcPct val="0"/>
                        </a:spcBef>
                        <a:spcAft>
                          <a:spcPct val="0"/>
                        </a:spcAft>
                      </a:pPr>
                      <a:r>
                        <a:rPr lang="zh-CN" altLang="en-US" sz="1400" kern="0" dirty="0">
                          <a:solidFill>
                            <a:schemeClr val="bg1"/>
                          </a:solidFill>
                          <a:effectLst>
                            <a:outerShdw blurRad="50800" dist="38100" dir="2700000" algn="tl" rotWithShape="0">
                              <a:prstClr val="black">
                                <a:alpha val="40000"/>
                              </a:prstClr>
                            </a:outerShdw>
                          </a:effectLst>
                        </a:rPr>
                        <a:t>名　称</a:t>
                      </a:r>
                    </a:p>
                  </a:txBody>
                  <a:tcPr marL="53975" marR="53340" marT="0" marB="0" anchor="ctr">
                    <a:solidFill>
                      <a:srgbClr val="29448B"/>
                    </a:solidFill>
                  </a:tcPr>
                </a:tc>
                <a:tc>
                  <a:txBody>
                    <a:bodyPr/>
                    <a:lstStyle/>
                    <a:p>
                      <a:pPr marL="14605" indent="0" algn="ctr">
                        <a:lnSpc>
                          <a:spcPct val="107000"/>
                        </a:lnSpc>
                        <a:spcBef>
                          <a:spcPct val="0"/>
                        </a:spcBef>
                        <a:spcAft>
                          <a:spcPct val="0"/>
                        </a:spcAft>
                      </a:pPr>
                      <a:r>
                        <a:rPr lang="zh-CN" altLang="en-US" sz="1400" kern="0" dirty="0">
                          <a:solidFill>
                            <a:schemeClr val="bg1"/>
                          </a:solidFill>
                          <a:effectLst>
                            <a:outerShdw blurRad="50800" dist="38100" dir="2700000" algn="tl" rotWithShape="0">
                              <a:prstClr val="black">
                                <a:alpha val="40000"/>
                              </a:prstClr>
                            </a:outerShdw>
                          </a:effectLst>
                        </a:rPr>
                        <a:t>说　　明</a:t>
                      </a:r>
                    </a:p>
                  </a:txBody>
                  <a:tcPr marL="53975" marR="53340" marT="0" marB="0" anchor="ctr">
                    <a:solidFill>
                      <a:srgbClr val="29448B"/>
                    </a:solidFill>
                  </a:tcPr>
                </a:tc>
                <a:extLst>
                  <a:ext uri="{0D108BD9-81ED-4DB2-BD59-A6C34878D82A}">
                    <a16:rowId xmlns:a16="http://schemas.microsoft.com/office/drawing/2014/main" val="10000"/>
                  </a:ext>
                </a:extLst>
              </a:tr>
              <a:tr h="568960">
                <a:tc>
                  <a:txBody>
                    <a:bodyPr/>
                    <a:lstStyle/>
                    <a:p>
                      <a:pPr indent="0" algn="ctr" fontAlgn="auto">
                        <a:lnSpc>
                          <a:spcPct val="107000"/>
                        </a:lnSpc>
                        <a:spcBef>
                          <a:spcPct val="0"/>
                        </a:spcBef>
                        <a:spcAft>
                          <a:spcPct val="0"/>
                        </a:spcAft>
                      </a:pPr>
                      <a:r>
                        <a:rPr lang="zh-CN" altLang="en-US" sz="1400" b="1" dirty="0">
                          <a:solidFill>
                            <a:schemeClr val="tx1"/>
                          </a:solidFill>
                        </a:rPr>
                        <a:t>11</a:t>
                      </a:r>
                    </a:p>
                  </a:txBody>
                  <a:tcPr marL="53975" marR="53340" marT="0" marB="0" anchor="ctr">
                    <a:solidFill>
                      <a:srgbClr val="CBDEEC"/>
                    </a:solidFill>
                  </a:tcPr>
                </a:tc>
                <a:tc>
                  <a:txBody>
                    <a:bodyPr/>
                    <a:lstStyle/>
                    <a:p>
                      <a:pPr marL="14605" indent="0" algn="l">
                        <a:lnSpc>
                          <a:spcPct val="107000"/>
                        </a:lnSpc>
                        <a:spcBef>
                          <a:spcPct val="0"/>
                        </a:spcBef>
                        <a:spcAft>
                          <a:spcPct val="0"/>
                        </a:spcAft>
                      </a:pPr>
                      <a:r>
                        <a:rPr lang="zh-CN" altLang="en-US" sz="1400" b="1" dirty="0">
                          <a:solidFill>
                            <a:schemeClr val="tx1"/>
                          </a:solidFill>
                        </a:rPr>
                        <a:t>高级管理岗</a:t>
                      </a:r>
                    </a:p>
                  </a:txBody>
                  <a:tcPr marL="53975" marR="53340" marT="0" marB="0" anchor="ctr">
                    <a:solidFill>
                      <a:srgbClr val="CBDEEC"/>
                    </a:solidFill>
                  </a:tcPr>
                </a:tc>
                <a:tc>
                  <a:txBody>
                    <a:bodyPr/>
                    <a:lstStyle/>
                    <a:p>
                      <a:pPr marL="14605" indent="0" algn="just">
                        <a:lnSpc>
                          <a:spcPct val="107000"/>
                        </a:lnSpc>
                        <a:spcBef>
                          <a:spcPct val="0"/>
                        </a:spcBef>
                        <a:spcAft>
                          <a:spcPct val="0"/>
                        </a:spcAft>
                      </a:pPr>
                      <a:r>
                        <a:rPr lang="zh-CN" altLang="en-US" sz="1400" b="1" dirty="0">
                          <a:solidFill>
                            <a:schemeClr val="tx1"/>
                          </a:solidFill>
                        </a:rPr>
                        <a:t>指企业法人单位负责人层级（包含同级别岗位及副职），相当于企业高管；</a:t>
                      </a:r>
                    </a:p>
                  </a:txBody>
                  <a:tcPr marL="53975" marR="53340" marT="0" marB="0" anchor="ctr">
                    <a:solidFill>
                      <a:srgbClr val="CBDEEC"/>
                    </a:solidFill>
                  </a:tcPr>
                </a:tc>
                <a:extLst>
                  <a:ext uri="{0D108BD9-81ED-4DB2-BD59-A6C34878D82A}">
                    <a16:rowId xmlns:a16="http://schemas.microsoft.com/office/drawing/2014/main" val="10001"/>
                  </a:ext>
                </a:extLst>
              </a:tr>
              <a:tr h="594360">
                <a:tc>
                  <a:txBody>
                    <a:bodyPr/>
                    <a:lstStyle/>
                    <a:p>
                      <a:pPr indent="0" algn="ctr" fontAlgn="auto">
                        <a:lnSpc>
                          <a:spcPct val="107000"/>
                        </a:lnSpc>
                        <a:spcBef>
                          <a:spcPct val="0"/>
                        </a:spcBef>
                        <a:spcAft>
                          <a:spcPct val="0"/>
                        </a:spcAft>
                      </a:pPr>
                      <a:r>
                        <a:rPr lang="zh-CN" altLang="en-US" sz="1400" b="1" dirty="0">
                          <a:solidFill>
                            <a:schemeClr val="tx1"/>
                          </a:solidFill>
                        </a:rPr>
                        <a:t>12</a:t>
                      </a:r>
                    </a:p>
                  </a:txBody>
                  <a:tcPr marL="53975" marR="53340" marT="0" marB="0" anchor="ctr">
                    <a:solidFill>
                      <a:srgbClr val="E7EFF6"/>
                    </a:solidFill>
                  </a:tcPr>
                </a:tc>
                <a:tc>
                  <a:txBody>
                    <a:bodyPr/>
                    <a:lstStyle/>
                    <a:p>
                      <a:pPr marL="14605" indent="0" algn="l">
                        <a:lnSpc>
                          <a:spcPct val="107000"/>
                        </a:lnSpc>
                        <a:spcBef>
                          <a:spcPct val="0"/>
                        </a:spcBef>
                        <a:spcAft>
                          <a:spcPct val="0"/>
                        </a:spcAft>
                      </a:pPr>
                      <a:r>
                        <a:rPr lang="zh-CN" altLang="en-US" sz="1400" b="1" dirty="0">
                          <a:solidFill>
                            <a:schemeClr val="tx1"/>
                          </a:solidFill>
                        </a:rPr>
                        <a:t>一级部门管理岗</a:t>
                      </a:r>
                    </a:p>
                  </a:txBody>
                  <a:tcPr marL="53975" marR="53340" marT="0" marB="0" anchor="ctr">
                    <a:solidFill>
                      <a:srgbClr val="E7EFF6"/>
                    </a:solidFill>
                  </a:tcPr>
                </a:tc>
                <a:tc>
                  <a:txBody>
                    <a:bodyPr/>
                    <a:lstStyle/>
                    <a:p>
                      <a:pPr marL="14605" indent="0" algn="just">
                        <a:lnSpc>
                          <a:spcPct val="107000"/>
                        </a:lnSpc>
                        <a:spcBef>
                          <a:spcPct val="0"/>
                        </a:spcBef>
                        <a:spcAft>
                          <a:spcPct val="0"/>
                        </a:spcAft>
                      </a:pPr>
                      <a:r>
                        <a:rPr lang="zh-CN" altLang="en-US" sz="1400" b="1" dirty="0">
                          <a:solidFill>
                            <a:schemeClr val="tx1"/>
                          </a:solidFill>
                        </a:rPr>
                        <a:t>指向高级管理岗负责人汇报工作的各部门负责人（正副）岗位，是企业内设管理机构的负责人层级（包含副职），相当于企业中层负责人；</a:t>
                      </a:r>
                    </a:p>
                  </a:txBody>
                  <a:tcPr marL="53975" marR="53340" marT="0" marB="0" anchor="ctr">
                    <a:solidFill>
                      <a:srgbClr val="E7EFF6"/>
                    </a:solidFill>
                  </a:tcPr>
                </a:tc>
                <a:extLst>
                  <a:ext uri="{0D108BD9-81ED-4DB2-BD59-A6C34878D82A}">
                    <a16:rowId xmlns:a16="http://schemas.microsoft.com/office/drawing/2014/main" val="10002"/>
                  </a:ext>
                </a:extLst>
              </a:tr>
              <a:tr h="696595">
                <a:tc>
                  <a:txBody>
                    <a:bodyPr/>
                    <a:lstStyle/>
                    <a:p>
                      <a:pPr indent="0" algn="ctr" fontAlgn="auto">
                        <a:lnSpc>
                          <a:spcPct val="107000"/>
                        </a:lnSpc>
                        <a:spcBef>
                          <a:spcPct val="0"/>
                        </a:spcBef>
                        <a:spcAft>
                          <a:spcPct val="0"/>
                        </a:spcAft>
                      </a:pPr>
                      <a:r>
                        <a:rPr lang="zh-CN" altLang="en-US" sz="1400" b="1" dirty="0">
                          <a:solidFill>
                            <a:schemeClr val="tx1"/>
                          </a:solidFill>
                        </a:rPr>
                        <a:t>13</a:t>
                      </a:r>
                    </a:p>
                  </a:txBody>
                  <a:tcPr marL="53975" marR="53340" marT="0" marB="0" anchor="ctr">
                    <a:solidFill>
                      <a:srgbClr val="CBDEEC"/>
                    </a:solidFill>
                  </a:tcPr>
                </a:tc>
                <a:tc>
                  <a:txBody>
                    <a:bodyPr/>
                    <a:lstStyle/>
                    <a:p>
                      <a:pPr marL="14605" indent="0" algn="l">
                        <a:lnSpc>
                          <a:spcPct val="107000"/>
                        </a:lnSpc>
                        <a:spcBef>
                          <a:spcPct val="0"/>
                        </a:spcBef>
                        <a:spcAft>
                          <a:spcPct val="0"/>
                        </a:spcAft>
                      </a:pPr>
                      <a:r>
                        <a:rPr lang="zh-CN" altLang="en-US" sz="1400" b="1" dirty="0">
                          <a:solidFill>
                            <a:schemeClr val="tx1"/>
                          </a:solidFill>
                        </a:rPr>
                        <a:t>二级部门管理岗</a:t>
                      </a:r>
                    </a:p>
                  </a:txBody>
                  <a:tcPr marL="53975" marR="53340" marT="0" marB="0" anchor="ctr">
                    <a:solidFill>
                      <a:srgbClr val="CBDEEC"/>
                    </a:solidFill>
                  </a:tcPr>
                </a:tc>
                <a:tc>
                  <a:txBody>
                    <a:bodyPr/>
                    <a:lstStyle/>
                    <a:p>
                      <a:pPr marL="14605" indent="0" algn="just">
                        <a:lnSpc>
                          <a:spcPct val="107000"/>
                        </a:lnSpc>
                        <a:spcBef>
                          <a:spcPct val="0"/>
                        </a:spcBef>
                        <a:spcAft>
                          <a:spcPct val="0"/>
                        </a:spcAft>
                      </a:pPr>
                      <a:r>
                        <a:rPr lang="zh-CN" altLang="en-US" sz="1400" b="1" dirty="0">
                          <a:solidFill>
                            <a:schemeClr val="tx1"/>
                          </a:solidFill>
                        </a:rPr>
                        <a:t>指向一级部门管理岗负责人汇报工作的部门内主管类岗位；</a:t>
                      </a:r>
                    </a:p>
                  </a:txBody>
                  <a:tcPr marL="53975" marR="53340" marT="0" marB="0" anchor="ctr">
                    <a:solidFill>
                      <a:srgbClr val="CBDEEC"/>
                    </a:solidFill>
                  </a:tcPr>
                </a:tc>
                <a:extLst>
                  <a:ext uri="{0D108BD9-81ED-4DB2-BD59-A6C34878D82A}">
                    <a16:rowId xmlns:a16="http://schemas.microsoft.com/office/drawing/2014/main" val="10003"/>
                  </a:ext>
                </a:extLst>
              </a:tr>
              <a:tr h="743585">
                <a:tc>
                  <a:txBody>
                    <a:bodyPr/>
                    <a:lstStyle/>
                    <a:p>
                      <a:pPr indent="0" algn="ctr" fontAlgn="auto">
                        <a:lnSpc>
                          <a:spcPct val="107000"/>
                        </a:lnSpc>
                        <a:spcBef>
                          <a:spcPct val="0"/>
                        </a:spcBef>
                        <a:spcAft>
                          <a:spcPct val="0"/>
                        </a:spcAft>
                      </a:pPr>
                      <a:r>
                        <a:rPr lang="zh-CN" altLang="en-US" sz="1400" b="1" dirty="0">
                          <a:solidFill>
                            <a:schemeClr val="tx1"/>
                          </a:solidFill>
                        </a:rPr>
                        <a:t>14</a:t>
                      </a:r>
                    </a:p>
                  </a:txBody>
                  <a:tcPr marL="53975" marR="53340" marT="0" marB="0" anchor="ctr">
                    <a:solidFill>
                      <a:srgbClr val="E7EFF6"/>
                    </a:solidFill>
                  </a:tcPr>
                </a:tc>
                <a:tc>
                  <a:txBody>
                    <a:bodyPr/>
                    <a:lstStyle/>
                    <a:p>
                      <a:pPr marL="14605" indent="0" algn="l">
                        <a:lnSpc>
                          <a:spcPct val="107000"/>
                        </a:lnSpc>
                        <a:spcBef>
                          <a:spcPct val="0"/>
                        </a:spcBef>
                        <a:spcAft>
                          <a:spcPct val="0"/>
                        </a:spcAft>
                      </a:pPr>
                      <a:r>
                        <a:rPr lang="zh-CN" altLang="en-US" sz="1400" b="1" dirty="0">
                          <a:solidFill>
                            <a:schemeClr val="tx1"/>
                          </a:solidFill>
                        </a:rPr>
                        <a:t>其它管理岗</a:t>
                      </a:r>
                    </a:p>
                  </a:txBody>
                  <a:tcPr marL="53975" marR="53340" marT="0" marB="0" anchor="ctr">
                    <a:solidFill>
                      <a:srgbClr val="E7EFF6"/>
                    </a:solidFill>
                  </a:tcPr>
                </a:tc>
                <a:tc>
                  <a:txBody>
                    <a:bodyPr/>
                    <a:lstStyle/>
                    <a:p>
                      <a:pPr marL="14605" indent="0" algn="just">
                        <a:lnSpc>
                          <a:spcPct val="107000"/>
                        </a:lnSpc>
                        <a:spcBef>
                          <a:spcPct val="0"/>
                        </a:spcBef>
                        <a:spcAft>
                          <a:spcPct val="0"/>
                        </a:spcAft>
                      </a:pPr>
                      <a:r>
                        <a:rPr lang="zh-CN" altLang="en-US" sz="1400" b="1" dirty="0">
                          <a:solidFill>
                            <a:schemeClr val="tx1"/>
                          </a:solidFill>
                        </a:rPr>
                        <a:t>指在企业中从事具体行政管理或职能管理类工作的普通员工岗位，不包括在以上各层级中的或不承担一级管理职责的岗位，一般是低于上述三个的管理岗位，没有下属人员。</a:t>
                      </a:r>
                    </a:p>
                  </a:txBody>
                  <a:tcPr marL="53975" marR="53340" marT="0" marB="0" anchor="ctr">
                    <a:solidFill>
                      <a:srgbClr val="E7EFF6"/>
                    </a:solidFill>
                  </a:tcPr>
                </a:tc>
                <a:extLst>
                  <a:ext uri="{0D108BD9-81ED-4DB2-BD59-A6C34878D82A}">
                    <a16:rowId xmlns:a16="http://schemas.microsoft.com/office/drawing/2014/main" val="10004"/>
                  </a:ext>
                </a:extLst>
              </a:tr>
            </a:tbl>
          </a:graphicData>
        </a:graphic>
      </p:graphicFrame>
      <p:sp>
        <p:nvSpPr>
          <p:cNvPr id="3" name="文本框 2"/>
          <p:cNvSpPr txBox="1"/>
          <p:nvPr>
            <p:custDataLst>
              <p:tags r:id="rId4"/>
            </p:custDataLst>
          </p:nvPr>
        </p:nvSpPr>
        <p:spPr>
          <a:xfrm>
            <a:off x="233045" y="257810"/>
            <a:ext cx="11416665" cy="475615"/>
          </a:xfrm>
          <a:prstGeom prst="rect">
            <a:avLst/>
          </a:prstGeom>
          <a:noFill/>
          <a:effectLst/>
        </p:spPr>
        <p:txBody>
          <a:bodyPr wrap="square" rtlCol="0">
            <a:spAutoFit/>
          </a:bodyPr>
          <a:lstStyle/>
          <a:p>
            <a:pPr algn="l"/>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人社部最新要求</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企业从业人员</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新毕业生</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劳务派遣</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家政服务人员工资报酬情况</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1">
          <a:blip r:embed="rId7"/>
          <a:stretch>
            <a:fillRect/>
          </a:stretch>
        </a:blipFill>
        <a:effectLst/>
      </p:bgPr>
    </p:bg>
    <p:spTree>
      <p:nvGrpSpPr>
        <p:cNvPr id="1" name=""/>
        <p:cNvGrpSpPr/>
        <p:nvPr/>
      </p:nvGrpSpPr>
      <p:grpSpPr>
        <a:xfrm>
          <a:off x="0" y="0"/>
          <a:ext cx="0" cy="0"/>
          <a:chOff x="0" y="0"/>
          <a:chExt cx="0" cy="0"/>
        </a:xfrm>
      </p:grpSpPr>
      <p:cxnSp>
        <p:nvCxnSpPr>
          <p:cNvPr id="13" name="直接连接符 12"/>
          <p:cNvCxnSpPr/>
          <p:nvPr>
            <p:custDataLst>
              <p:tags r:id="rId1"/>
            </p:custDataLst>
          </p:nvPr>
        </p:nvCxnSpPr>
        <p:spPr>
          <a:xfrm>
            <a:off x="318331" y="827040"/>
            <a:ext cx="6019800" cy="4445"/>
          </a:xfrm>
          <a:prstGeom prst="line">
            <a:avLst/>
          </a:prstGeom>
          <a:ln w="38100">
            <a:solidFill>
              <a:srgbClr val="2A448C"/>
            </a:solidFill>
          </a:ln>
        </p:spPr>
        <p:style>
          <a:lnRef idx="1">
            <a:schemeClr val="accent1"/>
          </a:lnRef>
          <a:fillRef idx="0">
            <a:schemeClr val="accent1"/>
          </a:fillRef>
          <a:effectRef idx="0">
            <a:schemeClr val="accent1"/>
          </a:effectRef>
          <a:fontRef idx="minor">
            <a:schemeClr val="tx1"/>
          </a:fontRef>
        </p:style>
      </p:cxnSp>
      <p:sp>
        <p:nvSpPr>
          <p:cNvPr id="2" name="Text Box 15"/>
          <p:cNvSpPr txBox="1"/>
          <p:nvPr>
            <p:custDataLst>
              <p:tags r:id="rId2"/>
            </p:custDataLst>
          </p:nvPr>
        </p:nvSpPr>
        <p:spPr>
          <a:xfrm>
            <a:off x="626745" y="1035685"/>
            <a:ext cx="10938510" cy="2041525"/>
          </a:xfrm>
          <a:prstGeom prst="rect">
            <a:avLst/>
          </a:prstGeom>
          <a:noFill/>
          <a:ln w="9525">
            <a:noFill/>
          </a:ln>
        </p:spPr>
        <p:txBody>
          <a:bodyPr wrap="square" anchor="t" anchorCtr="0">
            <a:noAutofit/>
          </a:bodyPr>
          <a:lstStyle/>
          <a:p>
            <a:pPr indent="0" algn="just" defTabSz="266700" fontAlgn="auto">
              <a:lnSpc>
                <a:spcPct val="130000"/>
              </a:lnSpc>
              <a:spcBef>
                <a:spcPct val="0"/>
              </a:spcBef>
              <a:spcAft>
                <a:spcPct val="0"/>
              </a:spcAft>
            </a:pPr>
            <a:r>
              <a:rPr lang="zh-CN" altLang="en-US" sz="2400" b="1" kern="0" dirty="0">
                <a:solidFill>
                  <a:srgbClr val="FF0000"/>
                </a:solidFill>
                <a:effectLst>
                  <a:outerShdw blurRad="50800" dist="38100" dir="2700000" algn="tl" rotWithShape="0">
                    <a:prstClr val="black">
                      <a:alpha val="40000"/>
                    </a:prstClr>
                  </a:outerShdw>
                </a:effectLst>
                <a:latin typeface="+mn-ea"/>
                <a:cs typeface="+mn-ea"/>
                <a:sym typeface="+mn-ea"/>
              </a:rPr>
              <a:t>专业技术职称：</a:t>
            </a:r>
            <a:r>
              <a:rPr lang="zh-CN" altLang="en-US" sz="2400" b="1" kern="0" dirty="0">
                <a:solidFill>
                  <a:srgbClr val="3657B4"/>
                </a:solidFill>
                <a:latin typeface="+mn-ea"/>
                <a:cs typeface="+mn-ea"/>
                <a:sym typeface="+mn-ea"/>
              </a:rPr>
              <a:t>指经国务院人事主管部门授权的部门、行业或中央企业、省级专业技术职称评审机构评审的各系列专业技术职称，一般专指专业技术人员。按照国家有关规定分为初级（助理级）、中级（中级）、高级（副高级）、高级（正高级）</a:t>
            </a:r>
            <a:r>
              <a:rPr lang="en-US" altLang="zh-CN" sz="2400" b="1" kern="0" dirty="0">
                <a:solidFill>
                  <a:srgbClr val="3657B4"/>
                </a:solidFill>
                <a:latin typeface="+mn-ea"/>
                <a:cs typeface="+mn-ea"/>
                <a:sym typeface="+mn-ea"/>
              </a:rPr>
              <a:t>4</a:t>
            </a:r>
            <a:r>
              <a:rPr lang="zh-CN" altLang="en-US" sz="2400" b="1" kern="0" dirty="0">
                <a:solidFill>
                  <a:srgbClr val="3657B4"/>
                </a:solidFill>
                <a:latin typeface="+mn-ea"/>
                <a:cs typeface="+mn-ea"/>
                <a:sym typeface="+mn-ea"/>
              </a:rPr>
              <a:t>个级别与没有取得技术职称。请按照下表代码表填写。</a:t>
            </a:r>
            <a:endParaRPr lang="zh-CN" altLang="en-US" sz="2400" b="1" kern="0" dirty="0">
              <a:solidFill>
                <a:srgbClr val="3657B4"/>
              </a:solidFill>
              <a:effectLst>
                <a:outerShdw blurRad="50800" dist="38100" dir="2700000" algn="tl" rotWithShape="0">
                  <a:prstClr val="black">
                    <a:alpha val="40000"/>
                  </a:prstClr>
                </a:outerShdw>
              </a:effectLst>
              <a:latin typeface="+mn-ea"/>
              <a:ea typeface="宋体" panose="02010600030101010101" pitchFamily="2" charset="-122"/>
              <a:cs typeface="+mn-ea"/>
              <a:sym typeface="+mn-ea"/>
            </a:endParaRPr>
          </a:p>
        </p:txBody>
      </p:sp>
      <p:graphicFrame>
        <p:nvGraphicFramePr>
          <p:cNvPr id="5" name="表格 4"/>
          <p:cNvGraphicFramePr/>
          <p:nvPr>
            <p:custDataLst>
              <p:tags r:id="rId3"/>
            </p:custDataLst>
          </p:nvPr>
        </p:nvGraphicFramePr>
        <p:xfrm>
          <a:off x="1617345" y="3281680"/>
          <a:ext cx="8957945" cy="3038455"/>
        </p:xfrm>
        <a:graphic>
          <a:graphicData uri="http://schemas.openxmlformats.org/drawingml/2006/table">
            <a:tbl>
              <a:tblPr>
                <a:tableStyleId>{5C22544A-7EE6-4342-B048-85BDC9FD1C3A}</a:tableStyleId>
              </a:tblPr>
              <a:tblGrid>
                <a:gridCol w="712470">
                  <a:extLst>
                    <a:ext uri="{9D8B030D-6E8A-4147-A177-3AD203B41FA5}">
                      <a16:colId xmlns:a16="http://schemas.microsoft.com/office/drawing/2014/main" val="20000"/>
                    </a:ext>
                  </a:extLst>
                </a:gridCol>
                <a:gridCol w="1664335">
                  <a:extLst>
                    <a:ext uri="{9D8B030D-6E8A-4147-A177-3AD203B41FA5}">
                      <a16:colId xmlns:a16="http://schemas.microsoft.com/office/drawing/2014/main" val="20001"/>
                    </a:ext>
                  </a:extLst>
                </a:gridCol>
                <a:gridCol w="6581140">
                  <a:extLst>
                    <a:ext uri="{9D8B030D-6E8A-4147-A177-3AD203B41FA5}">
                      <a16:colId xmlns:a16="http://schemas.microsoft.com/office/drawing/2014/main" val="20002"/>
                    </a:ext>
                  </a:extLst>
                </a:gridCol>
              </a:tblGrid>
              <a:tr h="338455">
                <a:tc>
                  <a:txBody>
                    <a:bodyPr/>
                    <a:lstStyle/>
                    <a:p>
                      <a:pPr indent="0" algn="ctr" fontAlgn="auto">
                        <a:lnSpc>
                          <a:spcPct val="107000"/>
                        </a:lnSpc>
                        <a:spcBef>
                          <a:spcPct val="0"/>
                        </a:spcBef>
                        <a:spcAft>
                          <a:spcPct val="0"/>
                        </a:spcAft>
                      </a:pPr>
                      <a:r>
                        <a:rPr lang="zh-CN" altLang="en-US" sz="1400" kern="0" dirty="0">
                          <a:solidFill>
                            <a:schemeClr val="bg1"/>
                          </a:solidFill>
                          <a:effectLst>
                            <a:outerShdw blurRad="50800" dist="38100" dir="2700000" algn="tl" rotWithShape="0">
                              <a:prstClr val="black">
                                <a:alpha val="40000"/>
                              </a:prstClr>
                            </a:outerShdw>
                          </a:effectLst>
                        </a:rPr>
                        <a:t>代　码</a:t>
                      </a:r>
                    </a:p>
                  </a:txBody>
                  <a:tcPr marL="53975" marR="53340" marT="0" marB="0" anchor="ctr">
                    <a:solidFill>
                      <a:srgbClr val="29448B"/>
                    </a:solidFill>
                  </a:tcPr>
                </a:tc>
                <a:tc>
                  <a:txBody>
                    <a:bodyPr/>
                    <a:lstStyle/>
                    <a:p>
                      <a:pPr indent="0" algn="ctr" fontAlgn="auto">
                        <a:lnSpc>
                          <a:spcPct val="107000"/>
                        </a:lnSpc>
                        <a:spcBef>
                          <a:spcPct val="0"/>
                        </a:spcBef>
                        <a:spcAft>
                          <a:spcPct val="0"/>
                        </a:spcAft>
                      </a:pPr>
                      <a:r>
                        <a:rPr lang="zh-CN" altLang="en-US" sz="1400" kern="0" dirty="0">
                          <a:solidFill>
                            <a:schemeClr val="bg1"/>
                          </a:solidFill>
                          <a:effectLst>
                            <a:outerShdw blurRad="50800" dist="38100" dir="2700000" algn="tl" rotWithShape="0">
                              <a:prstClr val="black">
                                <a:alpha val="40000"/>
                              </a:prstClr>
                            </a:outerShdw>
                          </a:effectLst>
                        </a:rPr>
                        <a:t>名　称</a:t>
                      </a:r>
                    </a:p>
                  </a:txBody>
                  <a:tcPr marL="53975" marR="53340" marT="0" marB="0" anchor="ctr">
                    <a:solidFill>
                      <a:srgbClr val="29448B"/>
                    </a:solidFill>
                  </a:tcPr>
                </a:tc>
                <a:tc>
                  <a:txBody>
                    <a:bodyPr/>
                    <a:lstStyle/>
                    <a:p>
                      <a:pPr marL="14605" indent="0" algn="ctr">
                        <a:lnSpc>
                          <a:spcPct val="107000"/>
                        </a:lnSpc>
                        <a:spcBef>
                          <a:spcPct val="0"/>
                        </a:spcBef>
                        <a:spcAft>
                          <a:spcPct val="0"/>
                        </a:spcAft>
                      </a:pPr>
                      <a:r>
                        <a:rPr lang="zh-CN" altLang="en-US" sz="1400" kern="0" dirty="0">
                          <a:solidFill>
                            <a:schemeClr val="bg1"/>
                          </a:solidFill>
                          <a:effectLst>
                            <a:outerShdw blurRad="50800" dist="38100" dir="2700000" algn="tl" rotWithShape="0">
                              <a:prstClr val="black">
                                <a:alpha val="40000"/>
                              </a:prstClr>
                            </a:outerShdw>
                          </a:effectLst>
                        </a:rPr>
                        <a:t>说　　明</a:t>
                      </a:r>
                    </a:p>
                  </a:txBody>
                  <a:tcPr marL="53975" marR="53340" marT="0" marB="0" anchor="ctr">
                    <a:solidFill>
                      <a:srgbClr val="29448B"/>
                    </a:solidFill>
                  </a:tcPr>
                </a:tc>
                <a:extLst>
                  <a:ext uri="{0D108BD9-81ED-4DB2-BD59-A6C34878D82A}">
                    <a16:rowId xmlns:a16="http://schemas.microsoft.com/office/drawing/2014/main" val="10000"/>
                  </a:ext>
                </a:extLst>
              </a:tr>
              <a:tr h="540000">
                <a:tc>
                  <a:txBody>
                    <a:bodyPr/>
                    <a:lstStyle/>
                    <a:p>
                      <a:pPr marL="14605" algn="just" fontAlgn="auto">
                        <a:lnSpc>
                          <a:spcPct val="107000"/>
                        </a:lnSpc>
                        <a:buClrTx/>
                        <a:buSzTx/>
                        <a:buFontTx/>
                      </a:pPr>
                      <a:r>
                        <a:rPr lang="zh-CN" altLang="en-US" sz="1400" b="1" dirty="0">
                          <a:solidFill>
                            <a:schemeClr val="tx1"/>
                          </a:solidFill>
                        </a:rPr>
                        <a:t>21</a:t>
                      </a:r>
                    </a:p>
                  </a:txBody>
                  <a:tcPr marL="53975" marR="53975" marT="0" marB="0" anchor="ctr">
                    <a:solidFill>
                      <a:srgbClr val="CBDEEC"/>
                    </a:solidFill>
                  </a:tcPr>
                </a:tc>
                <a:tc>
                  <a:txBody>
                    <a:bodyPr/>
                    <a:lstStyle/>
                    <a:p>
                      <a:pPr marL="14605" algn="just">
                        <a:lnSpc>
                          <a:spcPct val="107000"/>
                        </a:lnSpc>
                        <a:buClrTx/>
                        <a:buSzTx/>
                        <a:buFontTx/>
                      </a:pPr>
                      <a:r>
                        <a:rPr lang="zh-CN" altLang="en-US" sz="1400" b="1" dirty="0">
                          <a:solidFill>
                            <a:schemeClr val="tx1"/>
                          </a:solidFill>
                        </a:rPr>
                        <a:t>正高级职称</a:t>
                      </a:r>
                    </a:p>
                  </a:txBody>
                  <a:tcPr marL="53975" marR="53975" marT="0" marB="0" anchor="ctr">
                    <a:solidFill>
                      <a:srgbClr val="CBDEEC"/>
                    </a:solidFill>
                  </a:tcPr>
                </a:tc>
                <a:tc>
                  <a:txBody>
                    <a:bodyPr/>
                    <a:lstStyle/>
                    <a:p>
                      <a:pPr marL="14605" algn="just">
                        <a:lnSpc>
                          <a:spcPct val="107000"/>
                        </a:lnSpc>
                        <a:buClrTx/>
                        <a:buSzTx/>
                        <a:buFontTx/>
                      </a:pPr>
                      <a:r>
                        <a:rPr lang="zh-CN" altLang="en-US" sz="1400" b="1" dirty="0">
                          <a:solidFill>
                            <a:schemeClr val="tx1"/>
                          </a:solidFill>
                        </a:rPr>
                        <a:t>指具有国家规定的高级（正高级）专业技术职称资格或受聘高级技术职务的人员。</a:t>
                      </a:r>
                    </a:p>
                  </a:txBody>
                  <a:tcPr marL="53975" marR="53975" marT="0" marB="0" anchor="ctr">
                    <a:solidFill>
                      <a:srgbClr val="CBDEEC"/>
                    </a:solidFill>
                  </a:tcPr>
                </a:tc>
                <a:extLst>
                  <a:ext uri="{0D108BD9-81ED-4DB2-BD59-A6C34878D82A}">
                    <a16:rowId xmlns:a16="http://schemas.microsoft.com/office/drawing/2014/main" val="10001"/>
                  </a:ext>
                </a:extLst>
              </a:tr>
              <a:tr h="540000">
                <a:tc>
                  <a:txBody>
                    <a:bodyPr/>
                    <a:lstStyle/>
                    <a:p>
                      <a:pPr marL="14605" algn="just" fontAlgn="auto">
                        <a:lnSpc>
                          <a:spcPct val="107000"/>
                        </a:lnSpc>
                        <a:buClrTx/>
                        <a:buSzTx/>
                        <a:buFontTx/>
                      </a:pPr>
                      <a:r>
                        <a:rPr lang="zh-CN" altLang="en-US" sz="1400" b="1" dirty="0">
                          <a:solidFill>
                            <a:schemeClr val="tx1"/>
                          </a:solidFill>
                        </a:rPr>
                        <a:t>22</a:t>
                      </a:r>
                    </a:p>
                  </a:txBody>
                  <a:tcPr marL="53975" marR="53975" marT="0" marB="0" anchor="ctr"/>
                </a:tc>
                <a:tc>
                  <a:txBody>
                    <a:bodyPr/>
                    <a:lstStyle/>
                    <a:p>
                      <a:pPr marL="14605" algn="just">
                        <a:lnSpc>
                          <a:spcPct val="107000"/>
                        </a:lnSpc>
                        <a:buClrTx/>
                        <a:buSzTx/>
                        <a:buFontTx/>
                      </a:pPr>
                      <a:r>
                        <a:rPr lang="zh-CN" altLang="en-US" sz="1400" b="1" dirty="0">
                          <a:solidFill>
                            <a:schemeClr val="tx1"/>
                          </a:solidFill>
                        </a:rPr>
                        <a:t>副高级职称</a:t>
                      </a:r>
                    </a:p>
                  </a:txBody>
                  <a:tcPr marL="53975" marR="53975" marT="0" marB="0" anchor="ctr"/>
                </a:tc>
                <a:tc>
                  <a:txBody>
                    <a:bodyPr/>
                    <a:lstStyle/>
                    <a:p>
                      <a:pPr marL="14605" algn="just">
                        <a:lnSpc>
                          <a:spcPct val="107000"/>
                        </a:lnSpc>
                        <a:buClrTx/>
                        <a:buSzTx/>
                        <a:buFontTx/>
                      </a:pPr>
                      <a:r>
                        <a:rPr lang="zh-CN" altLang="en-US" sz="1400" b="1" dirty="0">
                          <a:solidFill>
                            <a:schemeClr val="tx1"/>
                          </a:solidFill>
                        </a:rPr>
                        <a:t>指具有国家规定的高级（副高级）专业技术职称资格或受聘高级技术职务的人员。</a:t>
                      </a:r>
                    </a:p>
                  </a:txBody>
                  <a:tcPr marL="53975" marR="53975" marT="0" marB="0" anchor="ctr"/>
                </a:tc>
                <a:extLst>
                  <a:ext uri="{0D108BD9-81ED-4DB2-BD59-A6C34878D82A}">
                    <a16:rowId xmlns:a16="http://schemas.microsoft.com/office/drawing/2014/main" val="10002"/>
                  </a:ext>
                </a:extLst>
              </a:tr>
              <a:tr h="540000">
                <a:tc>
                  <a:txBody>
                    <a:bodyPr/>
                    <a:lstStyle/>
                    <a:p>
                      <a:pPr marL="14605" algn="just" fontAlgn="auto">
                        <a:lnSpc>
                          <a:spcPct val="107000"/>
                        </a:lnSpc>
                        <a:buClrTx/>
                        <a:buSzTx/>
                        <a:buFontTx/>
                      </a:pPr>
                      <a:r>
                        <a:rPr lang="zh-CN" altLang="en-US" sz="1400" b="1" dirty="0">
                          <a:solidFill>
                            <a:schemeClr val="tx1"/>
                          </a:solidFill>
                        </a:rPr>
                        <a:t>23</a:t>
                      </a:r>
                    </a:p>
                  </a:txBody>
                  <a:tcPr marL="53975" marR="53975" marT="0" marB="0" anchor="ctr">
                    <a:solidFill>
                      <a:srgbClr val="CBDEEC"/>
                    </a:solidFill>
                  </a:tcPr>
                </a:tc>
                <a:tc>
                  <a:txBody>
                    <a:bodyPr/>
                    <a:lstStyle/>
                    <a:p>
                      <a:pPr marL="14605" algn="just">
                        <a:lnSpc>
                          <a:spcPct val="107000"/>
                        </a:lnSpc>
                        <a:buClrTx/>
                        <a:buSzTx/>
                        <a:buFontTx/>
                      </a:pPr>
                      <a:r>
                        <a:rPr lang="zh-CN" altLang="en-US" sz="1400" b="1" dirty="0">
                          <a:solidFill>
                            <a:schemeClr val="tx1"/>
                          </a:solidFill>
                        </a:rPr>
                        <a:t>中级职称</a:t>
                      </a:r>
                    </a:p>
                  </a:txBody>
                  <a:tcPr marL="53975" marR="53975" marT="0" marB="0" anchor="ctr">
                    <a:solidFill>
                      <a:srgbClr val="CBDEEC"/>
                    </a:solidFill>
                  </a:tcPr>
                </a:tc>
                <a:tc>
                  <a:txBody>
                    <a:bodyPr/>
                    <a:lstStyle/>
                    <a:p>
                      <a:pPr marL="14605" algn="just">
                        <a:lnSpc>
                          <a:spcPct val="107000"/>
                        </a:lnSpc>
                        <a:buClrTx/>
                        <a:buSzTx/>
                        <a:buFontTx/>
                      </a:pPr>
                      <a:r>
                        <a:rPr lang="zh-CN" altLang="en-US" sz="1400" b="1" dirty="0">
                          <a:solidFill>
                            <a:schemeClr val="tx1"/>
                          </a:solidFill>
                        </a:rPr>
                        <a:t>指具有国家规定的中级（中级）专业技术职称资格或受聘中级技术职务的人员。</a:t>
                      </a:r>
                    </a:p>
                  </a:txBody>
                  <a:tcPr marL="53975" marR="53975" marT="0" marB="0" anchor="ctr">
                    <a:solidFill>
                      <a:srgbClr val="CBDEEC"/>
                    </a:solidFill>
                  </a:tcPr>
                </a:tc>
                <a:extLst>
                  <a:ext uri="{0D108BD9-81ED-4DB2-BD59-A6C34878D82A}">
                    <a16:rowId xmlns:a16="http://schemas.microsoft.com/office/drawing/2014/main" val="10003"/>
                  </a:ext>
                </a:extLst>
              </a:tr>
              <a:tr h="540000">
                <a:tc>
                  <a:txBody>
                    <a:bodyPr/>
                    <a:lstStyle/>
                    <a:p>
                      <a:pPr marL="14605" algn="just" fontAlgn="auto">
                        <a:lnSpc>
                          <a:spcPct val="107000"/>
                        </a:lnSpc>
                        <a:buClrTx/>
                        <a:buSzTx/>
                        <a:buFontTx/>
                      </a:pPr>
                      <a:r>
                        <a:rPr lang="zh-CN" altLang="en-US" sz="1400" b="1" dirty="0">
                          <a:solidFill>
                            <a:schemeClr val="tx1"/>
                          </a:solidFill>
                        </a:rPr>
                        <a:t>24</a:t>
                      </a:r>
                    </a:p>
                  </a:txBody>
                  <a:tcPr marL="53975" marR="53975" marT="0" marB="0" anchor="ctr"/>
                </a:tc>
                <a:tc>
                  <a:txBody>
                    <a:bodyPr/>
                    <a:lstStyle/>
                    <a:p>
                      <a:pPr marL="14605" algn="just">
                        <a:lnSpc>
                          <a:spcPct val="107000"/>
                        </a:lnSpc>
                        <a:buClrTx/>
                        <a:buSzTx/>
                        <a:buFontTx/>
                      </a:pPr>
                      <a:r>
                        <a:rPr lang="zh-CN" altLang="en-US" sz="1400" b="1" dirty="0">
                          <a:solidFill>
                            <a:schemeClr val="tx1"/>
                          </a:solidFill>
                        </a:rPr>
                        <a:t>初级职称</a:t>
                      </a:r>
                    </a:p>
                  </a:txBody>
                  <a:tcPr marL="53975" marR="53975" marT="0" marB="0" anchor="ctr"/>
                </a:tc>
                <a:tc>
                  <a:txBody>
                    <a:bodyPr/>
                    <a:lstStyle/>
                    <a:p>
                      <a:pPr marL="14605" algn="just">
                        <a:lnSpc>
                          <a:spcPct val="107000"/>
                        </a:lnSpc>
                        <a:buClrTx/>
                        <a:buSzTx/>
                        <a:buFontTx/>
                      </a:pPr>
                      <a:r>
                        <a:rPr lang="zh-CN" altLang="en-US" sz="1400" b="1" dirty="0">
                          <a:solidFill>
                            <a:schemeClr val="tx1"/>
                          </a:solidFill>
                        </a:rPr>
                        <a:t>指具有国家规定的初级专业技术职称资格或受聘初级技术职务的人员。</a:t>
                      </a:r>
                    </a:p>
                  </a:txBody>
                  <a:tcPr marL="53975" marR="53975" marT="0" marB="0" anchor="ctr"/>
                </a:tc>
                <a:extLst>
                  <a:ext uri="{0D108BD9-81ED-4DB2-BD59-A6C34878D82A}">
                    <a16:rowId xmlns:a16="http://schemas.microsoft.com/office/drawing/2014/main" val="10004"/>
                  </a:ext>
                </a:extLst>
              </a:tr>
              <a:tr h="540000">
                <a:tc>
                  <a:txBody>
                    <a:bodyPr/>
                    <a:lstStyle/>
                    <a:p>
                      <a:pPr marL="14605" algn="just" fontAlgn="auto">
                        <a:lnSpc>
                          <a:spcPct val="107000"/>
                        </a:lnSpc>
                        <a:buClrTx/>
                        <a:buSzTx/>
                        <a:buFontTx/>
                      </a:pPr>
                      <a:r>
                        <a:rPr lang="zh-CN" altLang="en-US" sz="1400" b="1" dirty="0">
                          <a:solidFill>
                            <a:schemeClr val="tx1"/>
                          </a:solidFill>
                        </a:rPr>
                        <a:t>25</a:t>
                      </a:r>
                    </a:p>
                  </a:txBody>
                  <a:tcPr marL="53975" marR="53975" marT="0" marB="0" anchor="ctr">
                    <a:solidFill>
                      <a:srgbClr val="CBDEEC"/>
                    </a:solidFill>
                  </a:tcPr>
                </a:tc>
                <a:tc>
                  <a:txBody>
                    <a:bodyPr/>
                    <a:lstStyle/>
                    <a:p>
                      <a:pPr marL="14605" algn="just">
                        <a:lnSpc>
                          <a:spcPct val="107000"/>
                        </a:lnSpc>
                        <a:buClrTx/>
                        <a:buSzTx/>
                        <a:buFontTx/>
                      </a:pPr>
                      <a:r>
                        <a:rPr lang="zh-CN" altLang="en-US" sz="1400" b="1" dirty="0">
                          <a:solidFill>
                            <a:schemeClr val="tx1"/>
                          </a:solidFill>
                        </a:rPr>
                        <a:t>没有取得技术职称</a:t>
                      </a:r>
                    </a:p>
                  </a:txBody>
                  <a:tcPr marL="53975" marR="53975" marT="0" marB="0" anchor="ctr">
                    <a:solidFill>
                      <a:srgbClr val="CBDEEC"/>
                    </a:solidFill>
                  </a:tcPr>
                </a:tc>
                <a:tc>
                  <a:txBody>
                    <a:bodyPr/>
                    <a:lstStyle/>
                    <a:p>
                      <a:pPr marL="14605" algn="just">
                        <a:lnSpc>
                          <a:spcPct val="107000"/>
                        </a:lnSpc>
                        <a:buClrTx/>
                        <a:buSzTx/>
                        <a:buFontTx/>
                      </a:pPr>
                      <a:r>
                        <a:rPr lang="zh-CN" altLang="en-US" sz="1400" b="1" dirty="0">
                          <a:solidFill>
                            <a:schemeClr val="tx1"/>
                          </a:solidFill>
                        </a:rPr>
                        <a:t>指没有取得上述四个级别的专业技术职称</a:t>
                      </a:r>
                    </a:p>
                  </a:txBody>
                  <a:tcPr marL="53975" marR="53975" marT="0" marB="0" anchor="ctr">
                    <a:solidFill>
                      <a:srgbClr val="CBDEEC"/>
                    </a:solidFill>
                  </a:tcPr>
                </a:tc>
                <a:extLst>
                  <a:ext uri="{0D108BD9-81ED-4DB2-BD59-A6C34878D82A}">
                    <a16:rowId xmlns:a16="http://schemas.microsoft.com/office/drawing/2014/main" val="10005"/>
                  </a:ext>
                </a:extLst>
              </a:tr>
            </a:tbl>
          </a:graphicData>
        </a:graphic>
      </p:graphicFrame>
      <p:sp>
        <p:nvSpPr>
          <p:cNvPr id="3" name="文本框 2"/>
          <p:cNvSpPr txBox="1"/>
          <p:nvPr>
            <p:custDataLst>
              <p:tags r:id="rId4"/>
            </p:custDataLst>
          </p:nvPr>
        </p:nvSpPr>
        <p:spPr>
          <a:xfrm>
            <a:off x="233045" y="257810"/>
            <a:ext cx="11416665" cy="475615"/>
          </a:xfrm>
          <a:prstGeom prst="rect">
            <a:avLst/>
          </a:prstGeom>
          <a:noFill/>
          <a:effectLst/>
        </p:spPr>
        <p:txBody>
          <a:bodyPr wrap="square" rtlCol="0">
            <a:spAutoFit/>
          </a:bodyPr>
          <a:lstStyle/>
          <a:p>
            <a:pPr algn="l"/>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人社部最新要求</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企业从业人员</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新毕业生</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劳务派遣</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家政服务人员工资报酬情况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pic>
        <p:nvPicPr>
          <p:cNvPr id="5124" name="图片 4" descr="C:\Users\67316\Desktop\微信图片_20250219152511.jpg微信图片_20250219152511"/>
          <p:cNvPicPr>
            <a:picLocks noChangeAspect="1"/>
          </p:cNvPicPr>
          <p:nvPr>
            <p:custDataLst>
              <p:tags r:id="rId1"/>
            </p:custDataLst>
          </p:nvPr>
        </p:nvPicPr>
        <p:blipFill>
          <a:blip r:embed="rId5"/>
          <a:srcRect/>
          <a:stretch>
            <a:fillRect/>
          </a:stretch>
        </p:blipFill>
        <p:spPr>
          <a:xfrm>
            <a:off x="688340" y="1492568"/>
            <a:ext cx="4348480" cy="3864610"/>
          </a:xfrm>
          <a:prstGeom prst="rect">
            <a:avLst/>
          </a:prstGeom>
          <a:noFill/>
          <a:ln w="9525">
            <a:noFill/>
          </a:ln>
        </p:spPr>
      </p:pic>
      <p:sp>
        <p:nvSpPr>
          <p:cNvPr id="18" name="文本框 17"/>
          <p:cNvSpPr txBox="1"/>
          <p:nvPr>
            <p:custDataLst>
              <p:tags r:id="rId2"/>
            </p:custDataLst>
          </p:nvPr>
        </p:nvSpPr>
        <p:spPr>
          <a:xfrm>
            <a:off x="5210175" y="340360"/>
            <a:ext cx="6356350" cy="6055360"/>
          </a:xfrm>
          <a:prstGeom prst="rect">
            <a:avLst/>
          </a:prstGeom>
          <a:noFill/>
          <a:effectLst/>
        </p:spPr>
        <p:txBody>
          <a:bodyPr wrap="square" rtlCol="0">
            <a:noAutofit/>
          </a:bodyPr>
          <a:lstStyle/>
          <a:p>
            <a:pPr fontAlgn="auto">
              <a:lnSpc>
                <a:spcPts val="2600"/>
              </a:lnSpc>
            </a:pPr>
            <a:r>
              <a:rPr lang="zh-CN" altLang="en-US" sz="2000" b="1"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年度报告获取</a:t>
            </a:r>
            <a:r>
              <a:rPr lang="zh-CN" altLang="en-US" b="1"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 </a:t>
            </a:r>
            <a:r>
              <a:rPr lang="zh-CN" altLang="en-US" sz="1600" b="1"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     </a:t>
            </a:r>
            <a:endParaRPr lang="en-US" altLang="zh-CN" sz="1600" b="1"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endParaRPr>
          </a:p>
          <a:p>
            <a:pPr fontAlgn="auto">
              <a:lnSpc>
                <a:spcPts val="2600"/>
              </a:lnSpc>
            </a:pPr>
            <a:r>
              <a:rPr lang="zh-CN" altLang="en-US"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年度报告印刷发行数量有限，因此将根据实际填报情况，优先配发给积极参与调查的企业单位。现已开放《</a:t>
            </a:r>
            <a:r>
              <a:rPr lang="en-US" altLang="zh-CN"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2024</a:t>
            </a:r>
            <a:r>
              <a:rPr lang="zh-CN" altLang="en-US"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年北京市人力资源市场薪酬数据报告》订购渠道</a:t>
            </a:r>
            <a:r>
              <a:rPr lang="en-US" altLang="zh-CN"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a:t>
            </a:r>
            <a:r>
              <a:rPr lang="zh-CN" altLang="en-US"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需要年度报告印刷版的企业或需求者可在工作时间拨打劳动就业报社订购电话：</a:t>
            </a:r>
            <a:r>
              <a:rPr lang="en-US" altLang="zh-CN"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010-62318201</a:t>
            </a:r>
            <a:r>
              <a:rPr lang="zh-CN" altLang="en-US"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a:t>
            </a:r>
            <a:r>
              <a:rPr lang="en-US" altLang="zh-CN"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62313168</a:t>
            </a:r>
            <a:r>
              <a:rPr lang="zh-CN" altLang="en-US"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订购。我局官网已上线薪酬数据查询功能，详见</a:t>
            </a:r>
            <a:r>
              <a:rPr lang="en-US" altLang="zh-CN"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https://fuwu.rsj.beijing.gov.cn/zhrs/lr/osptp/template/pc/index.html#/index</a:t>
            </a:r>
            <a:r>
              <a:rPr lang="zh-CN" altLang="en-US"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a:t>
            </a:r>
            <a:endParaRPr lang="en-US" altLang="zh-CN" sz="1600" b="1"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endParaRPr>
          </a:p>
          <a:p>
            <a:pPr indent="0" fontAlgn="auto">
              <a:lnSpc>
                <a:spcPts val="2600"/>
              </a:lnSpc>
              <a:spcBef>
                <a:spcPts val="1200"/>
              </a:spcBef>
            </a:pPr>
            <a:r>
              <a:rPr lang="zh-CN" altLang="en-US" sz="2000" b="1"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年度报告借阅</a:t>
            </a:r>
            <a:r>
              <a:rPr lang="zh-CN" altLang="en-US" sz="1600" b="1"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      </a:t>
            </a:r>
            <a:endParaRPr lang="en-US" altLang="zh-CN"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endParaRPr>
          </a:p>
          <a:p>
            <a:pPr fontAlgn="auto">
              <a:lnSpc>
                <a:spcPts val="2600"/>
              </a:lnSpc>
            </a:pPr>
            <a:r>
              <a:rPr lang="zh-CN" altLang="en-US"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sym typeface="+mn-ea"/>
              </a:rPr>
              <a:t>为满足市民查询需求</a:t>
            </a:r>
            <a:r>
              <a:rPr lang="en-US" altLang="zh-CN"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sym typeface="+mn-ea"/>
              </a:rPr>
              <a:t>,</a:t>
            </a:r>
            <a:r>
              <a:rPr lang="zh-CN" altLang="en-US"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sym typeface="+mn-ea"/>
              </a:rPr>
              <a:t>目前各区劳动关系行政部门已按要求落实薪酬数据报告进各区图书馆，有查阅需求的个人可凭</a:t>
            </a:r>
            <a:r>
              <a:rPr lang="zh-CN" altLang="en-US"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居民凭身份证等有效证件可以办理读者证并阅览。</a:t>
            </a:r>
            <a:endParaRPr lang="en-US" altLang="zh-CN"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endParaRPr>
          </a:p>
          <a:p>
            <a:pPr indent="0" fontAlgn="auto">
              <a:lnSpc>
                <a:spcPts val="2600"/>
              </a:lnSpc>
              <a:spcBef>
                <a:spcPts val="1200"/>
              </a:spcBef>
            </a:pPr>
            <a:r>
              <a:rPr lang="zh-CN" altLang="en-US" sz="2000" b="1"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季度报告获取</a:t>
            </a:r>
            <a:r>
              <a:rPr lang="zh-CN" altLang="en-US" sz="1600" b="1"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     </a:t>
            </a:r>
            <a:endParaRPr lang="en-US" altLang="zh-CN" sz="1600" b="1"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endParaRPr>
          </a:p>
          <a:p>
            <a:pPr fontAlgn="auto">
              <a:lnSpc>
                <a:spcPts val="2600"/>
              </a:lnSpc>
            </a:pPr>
            <a:r>
              <a:rPr lang="zh-CN" altLang="en-US"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从</a:t>
            </a:r>
            <a:r>
              <a:rPr lang="en-US" altLang="zh-CN"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2022</a:t>
            </a:r>
            <a:r>
              <a:rPr lang="zh-CN" altLang="en-US"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年</a:t>
            </a:r>
            <a:r>
              <a:rPr lang="en-US" altLang="zh-CN"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2</a:t>
            </a:r>
            <a:r>
              <a:rPr lang="zh-CN" altLang="en-US"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季度起，季度报告已经向公众开放下载，用户可自行通过</a:t>
            </a:r>
            <a:r>
              <a:rPr lang="en-US" altLang="zh-CN"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sym typeface="+mn-ea"/>
              </a:rPr>
              <a:t>https://fuwu.rsj.beijing.gov.cn/zhrs/lr/osptp/template/pc/index.html#/index</a:t>
            </a:r>
            <a:r>
              <a:rPr lang="zh-CN" altLang="en-US"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rPr>
              <a:t>查询相应季度报告。</a:t>
            </a:r>
            <a:endParaRPr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1">
          <a:blip r:embed="rId7"/>
          <a:stretch>
            <a:fillRect/>
          </a:stretch>
        </a:blipFill>
        <a:effectLst/>
      </p:bgPr>
    </p:bg>
    <p:spTree>
      <p:nvGrpSpPr>
        <p:cNvPr id="1" name=""/>
        <p:cNvGrpSpPr/>
        <p:nvPr/>
      </p:nvGrpSpPr>
      <p:grpSpPr>
        <a:xfrm>
          <a:off x="0" y="0"/>
          <a:ext cx="0" cy="0"/>
          <a:chOff x="0" y="0"/>
          <a:chExt cx="0" cy="0"/>
        </a:xfrm>
      </p:grpSpPr>
      <p:cxnSp>
        <p:nvCxnSpPr>
          <p:cNvPr id="13" name="直接连接符 12"/>
          <p:cNvCxnSpPr/>
          <p:nvPr>
            <p:custDataLst>
              <p:tags r:id="rId1"/>
            </p:custDataLst>
          </p:nvPr>
        </p:nvCxnSpPr>
        <p:spPr>
          <a:xfrm>
            <a:off x="318331" y="827040"/>
            <a:ext cx="6019800" cy="4445"/>
          </a:xfrm>
          <a:prstGeom prst="line">
            <a:avLst/>
          </a:prstGeom>
          <a:ln w="38100">
            <a:solidFill>
              <a:srgbClr val="2A448C"/>
            </a:solidFill>
          </a:ln>
        </p:spPr>
        <p:style>
          <a:lnRef idx="1">
            <a:schemeClr val="accent1"/>
          </a:lnRef>
          <a:fillRef idx="0">
            <a:schemeClr val="accent1"/>
          </a:fillRef>
          <a:effectRef idx="0">
            <a:schemeClr val="accent1"/>
          </a:effectRef>
          <a:fontRef idx="minor">
            <a:schemeClr val="tx1"/>
          </a:fontRef>
        </p:style>
      </p:cxnSp>
      <p:sp>
        <p:nvSpPr>
          <p:cNvPr id="2" name="Text Box 15"/>
          <p:cNvSpPr txBox="1"/>
          <p:nvPr>
            <p:custDataLst>
              <p:tags r:id="rId2"/>
            </p:custDataLst>
          </p:nvPr>
        </p:nvSpPr>
        <p:spPr>
          <a:xfrm>
            <a:off x="515620" y="911225"/>
            <a:ext cx="11134090" cy="1412875"/>
          </a:xfrm>
          <a:prstGeom prst="rect">
            <a:avLst/>
          </a:prstGeom>
          <a:noFill/>
          <a:ln w="9525">
            <a:noFill/>
          </a:ln>
        </p:spPr>
        <p:txBody>
          <a:bodyPr wrap="square" anchor="t" anchorCtr="0">
            <a:noAutofit/>
          </a:bodyPr>
          <a:lstStyle/>
          <a:p>
            <a:pPr indent="0" algn="just" defTabSz="266700" fontAlgn="auto">
              <a:lnSpc>
                <a:spcPct val="110000"/>
              </a:lnSpc>
              <a:spcBef>
                <a:spcPct val="0"/>
              </a:spcBef>
              <a:spcAft>
                <a:spcPct val="0"/>
              </a:spcAft>
            </a:pPr>
            <a:r>
              <a:rPr lang="zh-CN" altLang="en-US" sz="2000" b="1" kern="0" dirty="0">
                <a:solidFill>
                  <a:srgbClr val="FF0000"/>
                </a:solidFill>
                <a:effectLst>
                  <a:outerShdw blurRad="50800" dist="38100" dir="2700000" algn="tl" rotWithShape="0">
                    <a:prstClr val="black">
                      <a:alpha val="40000"/>
                    </a:prstClr>
                  </a:outerShdw>
                </a:effectLst>
                <a:latin typeface="+mn-ea"/>
                <a:ea typeface="宋体" panose="02010600030101010101" pitchFamily="2" charset="-122"/>
                <a:cs typeface="+mn-ea"/>
                <a:sym typeface="+mn-ea"/>
              </a:rPr>
              <a:t>职业技能等级：</a:t>
            </a:r>
            <a:r>
              <a:rPr lang="zh-CN" altLang="en-US" sz="2000" b="1" kern="0" dirty="0">
                <a:solidFill>
                  <a:srgbClr val="3657B4"/>
                </a:solidFill>
                <a:latin typeface="+mn-ea"/>
                <a:cs typeface="+mn-ea"/>
                <a:sym typeface="+mn-ea"/>
              </a:rPr>
              <a:t>指生产运输设备操作人员或商业服务业人员的职业技能鉴定等级。按照国家《职业技能培训和鉴定条例》，分为学徒工、初级技能（初级工）、中级技能（中级工）高级工、高级技能（高级工）、技师、高级技师、特级技师和首席技师八个职业技能等级与没有取得技能等级证书。请按照下表代码填写。</a:t>
            </a:r>
            <a:endParaRPr lang="zh-CN" altLang="en-US" sz="2000" b="1" kern="0" dirty="0">
              <a:solidFill>
                <a:srgbClr val="3657B4"/>
              </a:solidFill>
              <a:effectLst>
                <a:outerShdw blurRad="50800" dist="38100" dir="2700000" algn="tl" rotWithShape="0">
                  <a:prstClr val="black">
                    <a:alpha val="40000"/>
                  </a:prstClr>
                </a:outerShdw>
              </a:effectLst>
              <a:latin typeface="+mn-ea"/>
              <a:ea typeface="宋体" panose="02010600030101010101" pitchFamily="2" charset="-122"/>
              <a:cs typeface="+mn-ea"/>
              <a:sym typeface="+mn-ea"/>
            </a:endParaRPr>
          </a:p>
        </p:txBody>
      </p:sp>
      <p:graphicFrame>
        <p:nvGraphicFramePr>
          <p:cNvPr id="3" name="表格 2"/>
          <p:cNvGraphicFramePr/>
          <p:nvPr>
            <p:custDataLst>
              <p:tags r:id="rId3"/>
            </p:custDataLst>
          </p:nvPr>
        </p:nvGraphicFramePr>
        <p:xfrm>
          <a:off x="516255" y="2393315"/>
          <a:ext cx="11159490" cy="4214114"/>
        </p:xfrm>
        <a:graphic>
          <a:graphicData uri="http://schemas.openxmlformats.org/drawingml/2006/table">
            <a:tbl>
              <a:tblPr>
                <a:tableStyleId>{5C22544A-7EE6-4342-B048-85BDC9FD1C3A}</a:tableStyleId>
              </a:tblPr>
              <a:tblGrid>
                <a:gridCol w="536575">
                  <a:extLst>
                    <a:ext uri="{9D8B030D-6E8A-4147-A177-3AD203B41FA5}">
                      <a16:colId xmlns:a16="http://schemas.microsoft.com/office/drawing/2014/main" val="20000"/>
                    </a:ext>
                  </a:extLst>
                </a:gridCol>
                <a:gridCol w="1744345">
                  <a:extLst>
                    <a:ext uri="{9D8B030D-6E8A-4147-A177-3AD203B41FA5}">
                      <a16:colId xmlns:a16="http://schemas.microsoft.com/office/drawing/2014/main" val="20001"/>
                    </a:ext>
                  </a:extLst>
                </a:gridCol>
                <a:gridCol w="8878570">
                  <a:extLst>
                    <a:ext uri="{9D8B030D-6E8A-4147-A177-3AD203B41FA5}">
                      <a16:colId xmlns:a16="http://schemas.microsoft.com/office/drawing/2014/main" val="20002"/>
                    </a:ext>
                  </a:extLst>
                </a:gridCol>
              </a:tblGrid>
              <a:tr h="262890">
                <a:tc>
                  <a:txBody>
                    <a:bodyPr/>
                    <a:lstStyle/>
                    <a:p>
                      <a:pPr indent="0" algn="ctr" fontAlgn="auto">
                        <a:lnSpc>
                          <a:spcPct val="107000"/>
                        </a:lnSpc>
                        <a:spcBef>
                          <a:spcPct val="0"/>
                        </a:spcBef>
                        <a:spcAft>
                          <a:spcPct val="0"/>
                        </a:spcAft>
                      </a:pPr>
                      <a:r>
                        <a:rPr lang="zh-CN" altLang="en-US" sz="1200" kern="0" dirty="0">
                          <a:solidFill>
                            <a:schemeClr val="bg1"/>
                          </a:solidFill>
                          <a:effectLst>
                            <a:outerShdw blurRad="50800" dist="38100" dir="2700000" algn="tl" rotWithShape="0">
                              <a:prstClr val="black">
                                <a:alpha val="40000"/>
                              </a:prstClr>
                            </a:outerShdw>
                          </a:effectLst>
                        </a:rPr>
                        <a:t>代码</a:t>
                      </a:r>
                    </a:p>
                  </a:txBody>
                  <a:tcPr marL="78105" marR="78105" marT="0" marB="0" anchor="ctr">
                    <a:solidFill>
                      <a:srgbClr val="29448B"/>
                    </a:solidFill>
                  </a:tcPr>
                </a:tc>
                <a:tc>
                  <a:txBody>
                    <a:bodyPr/>
                    <a:lstStyle/>
                    <a:p>
                      <a:pPr indent="0" algn="ctr" fontAlgn="auto">
                        <a:lnSpc>
                          <a:spcPct val="107000"/>
                        </a:lnSpc>
                        <a:spcBef>
                          <a:spcPct val="0"/>
                        </a:spcBef>
                        <a:spcAft>
                          <a:spcPct val="0"/>
                        </a:spcAft>
                      </a:pPr>
                      <a:r>
                        <a:rPr lang="zh-CN" altLang="en-US" sz="1200" kern="0" dirty="0">
                          <a:solidFill>
                            <a:schemeClr val="bg1"/>
                          </a:solidFill>
                          <a:effectLst>
                            <a:outerShdw blurRad="50800" dist="38100" dir="2700000" algn="tl" rotWithShape="0">
                              <a:prstClr val="black">
                                <a:alpha val="40000"/>
                              </a:prstClr>
                            </a:outerShdw>
                          </a:effectLst>
                        </a:rPr>
                        <a:t>职称</a:t>
                      </a:r>
                    </a:p>
                  </a:txBody>
                  <a:tcPr marL="78105" marR="78105" marT="0" marB="0" anchor="ctr">
                    <a:solidFill>
                      <a:srgbClr val="29448B"/>
                    </a:solidFill>
                  </a:tcPr>
                </a:tc>
                <a:tc>
                  <a:txBody>
                    <a:bodyPr/>
                    <a:lstStyle/>
                    <a:p>
                      <a:pPr marL="0" indent="306070" algn="ctr">
                        <a:lnSpc>
                          <a:spcPct val="107000"/>
                        </a:lnSpc>
                        <a:spcBef>
                          <a:spcPct val="0"/>
                        </a:spcBef>
                        <a:spcAft>
                          <a:spcPct val="0"/>
                        </a:spcAft>
                      </a:pPr>
                      <a:r>
                        <a:rPr lang="zh-CN" altLang="en-US" sz="1200" kern="0" dirty="0">
                          <a:solidFill>
                            <a:schemeClr val="bg1"/>
                          </a:solidFill>
                          <a:effectLst>
                            <a:outerShdw blurRad="50800" dist="38100" dir="2700000" algn="tl" rotWithShape="0">
                              <a:prstClr val="black">
                                <a:alpha val="40000"/>
                              </a:prstClr>
                            </a:outerShdw>
                          </a:effectLst>
                        </a:rPr>
                        <a:t>说明</a:t>
                      </a:r>
                    </a:p>
                  </a:txBody>
                  <a:tcPr marL="78105" marR="78105" marT="0" marB="0" anchor="ctr">
                    <a:solidFill>
                      <a:srgbClr val="29448B"/>
                    </a:solidFill>
                  </a:tcPr>
                </a:tc>
                <a:extLst>
                  <a:ext uri="{0D108BD9-81ED-4DB2-BD59-A6C34878D82A}">
                    <a16:rowId xmlns:a16="http://schemas.microsoft.com/office/drawing/2014/main" val="10000"/>
                  </a:ext>
                </a:extLst>
              </a:tr>
              <a:tr h="594360">
                <a:tc>
                  <a:txBody>
                    <a:bodyPr/>
                    <a:lstStyle/>
                    <a:p>
                      <a:pPr marL="14605" algn="just" fontAlgn="auto">
                        <a:lnSpc>
                          <a:spcPct val="107000"/>
                        </a:lnSpc>
                        <a:buClrTx/>
                        <a:buSzTx/>
                        <a:buFontTx/>
                      </a:pPr>
                      <a:r>
                        <a:rPr lang="zh-CN" altLang="en-US" sz="1200" b="1" dirty="0">
                          <a:solidFill>
                            <a:schemeClr val="tx1"/>
                          </a:solidFill>
                        </a:rPr>
                        <a:t>31</a:t>
                      </a:r>
                    </a:p>
                  </a:txBody>
                  <a:tcPr marL="78105" marR="78105" marT="0" marB="0" anchor="ctr">
                    <a:solidFill>
                      <a:srgbClr val="CBDEEC"/>
                    </a:solidFill>
                  </a:tcPr>
                </a:tc>
                <a:tc>
                  <a:txBody>
                    <a:bodyPr/>
                    <a:lstStyle/>
                    <a:p>
                      <a:pPr marL="14605" algn="just" fontAlgn="auto">
                        <a:lnSpc>
                          <a:spcPct val="107000"/>
                        </a:lnSpc>
                        <a:buClrTx/>
                        <a:buSzTx/>
                        <a:buFontTx/>
                      </a:pPr>
                      <a:r>
                        <a:rPr lang="zh-CN" altLang="en-US" sz="1200" b="1" dirty="0">
                          <a:solidFill>
                            <a:schemeClr val="tx1"/>
                          </a:solidFill>
                        </a:rPr>
                        <a:t>首席技师</a:t>
                      </a:r>
                    </a:p>
                  </a:txBody>
                  <a:tcPr marL="78105" marR="78105" marT="0" marB="0" anchor="ctr">
                    <a:solidFill>
                      <a:srgbClr val="CBDEEC"/>
                    </a:solidFill>
                  </a:tcPr>
                </a:tc>
                <a:tc>
                  <a:txBody>
                    <a:bodyPr/>
                    <a:lstStyle/>
                    <a:p>
                      <a:pPr marL="14605" algn="just">
                        <a:lnSpc>
                          <a:spcPct val="107000"/>
                        </a:lnSpc>
                        <a:buClrTx/>
                        <a:buSzTx/>
                        <a:buFontTx/>
                      </a:pPr>
                      <a:r>
                        <a:rPr lang="zh-CN" altLang="en-US" sz="1200" b="1" dirty="0">
                          <a:solidFill>
                            <a:schemeClr val="tx1"/>
                          </a:solidFill>
                        </a:rPr>
                        <a:t>在技术技能领城作出重大贡献，或在本地区、本行业企业具有公认的高超技能精湛技艺的“地方或行业企业高技能领军人才”。为地方、行业企业高技能人才队伍建设作出突出贡献;为国家重大技术攻关、成果转化、技术创新、发明等作出突出贡献，在地方、行业企业的技术进步与发展中发挥关键作用，专业水平在地方、行业企业具有很高认可度和影响力。</a:t>
                      </a:r>
                    </a:p>
                  </a:txBody>
                  <a:tcPr marL="78105" marR="78105" marT="0" marB="0" anchor="ctr">
                    <a:solidFill>
                      <a:srgbClr val="CBDEEC"/>
                    </a:solidFill>
                  </a:tcPr>
                </a:tc>
                <a:extLst>
                  <a:ext uri="{0D108BD9-81ED-4DB2-BD59-A6C34878D82A}">
                    <a16:rowId xmlns:a16="http://schemas.microsoft.com/office/drawing/2014/main" val="10001"/>
                  </a:ext>
                </a:extLst>
              </a:tr>
              <a:tr h="632460">
                <a:tc>
                  <a:txBody>
                    <a:bodyPr/>
                    <a:lstStyle/>
                    <a:p>
                      <a:pPr marL="14605" algn="just" fontAlgn="auto">
                        <a:lnSpc>
                          <a:spcPct val="107000"/>
                        </a:lnSpc>
                        <a:buClrTx/>
                        <a:buSzTx/>
                        <a:buFontTx/>
                      </a:pPr>
                      <a:r>
                        <a:rPr lang="zh-CN" altLang="en-US" sz="1200" b="1" dirty="0">
                          <a:solidFill>
                            <a:schemeClr val="tx1"/>
                          </a:solidFill>
                        </a:rPr>
                        <a:t>32</a:t>
                      </a:r>
                    </a:p>
                  </a:txBody>
                  <a:tcPr marL="78105" marR="78105" marT="0" marB="0" anchor="ctr"/>
                </a:tc>
                <a:tc>
                  <a:txBody>
                    <a:bodyPr/>
                    <a:lstStyle/>
                    <a:p>
                      <a:pPr marL="14605" algn="just" fontAlgn="auto">
                        <a:lnSpc>
                          <a:spcPct val="107000"/>
                        </a:lnSpc>
                        <a:buClrTx/>
                        <a:buSzTx/>
                        <a:buFontTx/>
                      </a:pPr>
                      <a:r>
                        <a:rPr lang="zh-CN" altLang="en-US" sz="1200" b="1" dirty="0">
                          <a:solidFill>
                            <a:schemeClr val="tx1"/>
                          </a:solidFill>
                        </a:rPr>
                        <a:t>特级技师</a:t>
                      </a:r>
                    </a:p>
                  </a:txBody>
                  <a:tcPr marL="78105" marR="78105" marT="0" marB="0" anchor="ctr"/>
                </a:tc>
                <a:tc>
                  <a:txBody>
                    <a:bodyPr/>
                    <a:lstStyle/>
                    <a:p>
                      <a:pPr marL="14605" algn="just">
                        <a:lnSpc>
                          <a:spcPct val="107000"/>
                        </a:lnSpc>
                        <a:buClrTx/>
                        <a:buSzTx/>
                        <a:buFontTx/>
                      </a:pPr>
                      <a:r>
                        <a:rPr lang="zh-CN" altLang="en-US" sz="1200" b="1" dirty="0">
                          <a:solidFill>
                            <a:schemeClr val="tx1"/>
                          </a:solidFill>
                        </a:rPr>
                        <a:t>在生产科研一线从事技术技能工作、业绩贡献突出的“企业高技能领军人才”。能够熟练运用专门技能和特殊技能在本职业的各个领域完成复杂的、非常规性工作；精通本职业及相关职业的重要理论原理及关键技术技能，能够独立处理和解决高难度的技术问题或工艺难题，承担传授技艺的任务，在技能人才梯队培养上作出突出贡献。</a:t>
                      </a:r>
                    </a:p>
                  </a:txBody>
                  <a:tcPr marL="78105" marR="78105" marT="0" marB="0" anchor="ctr"/>
                </a:tc>
                <a:extLst>
                  <a:ext uri="{0D108BD9-81ED-4DB2-BD59-A6C34878D82A}">
                    <a16:rowId xmlns:a16="http://schemas.microsoft.com/office/drawing/2014/main" val="10002"/>
                  </a:ext>
                </a:extLst>
              </a:tr>
              <a:tr h="594360">
                <a:tc>
                  <a:txBody>
                    <a:bodyPr/>
                    <a:lstStyle/>
                    <a:p>
                      <a:pPr marL="14605" algn="just" fontAlgn="auto">
                        <a:lnSpc>
                          <a:spcPct val="107000"/>
                        </a:lnSpc>
                        <a:buClrTx/>
                        <a:buSzTx/>
                        <a:buFontTx/>
                      </a:pPr>
                      <a:r>
                        <a:rPr lang="zh-CN" altLang="en-US" sz="1200" b="1" dirty="0">
                          <a:solidFill>
                            <a:schemeClr val="tx1"/>
                          </a:solidFill>
                        </a:rPr>
                        <a:t>33</a:t>
                      </a:r>
                    </a:p>
                  </a:txBody>
                  <a:tcPr marL="78105" marR="78105" marT="0" marB="0" anchor="ctr">
                    <a:solidFill>
                      <a:srgbClr val="CBDEEC"/>
                    </a:solidFill>
                  </a:tcPr>
                </a:tc>
                <a:tc>
                  <a:txBody>
                    <a:bodyPr/>
                    <a:lstStyle/>
                    <a:p>
                      <a:pPr marL="14605" algn="just" fontAlgn="auto">
                        <a:lnSpc>
                          <a:spcPct val="107000"/>
                        </a:lnSpc>
                        <a:buClrTx/>
                        <a:buSzTx/>
                        <a:buFontTx/>
                      </a:pPr>
                      <a:r>
                        <a:rPr lang="zh-CN" altLang="en-US" sz="1200" b="1" dirty="0">
                          <a:solidFill>
                            <a:schemeClr val="tx1"/>
                          </a:solidFill>
                        </a:rPr>
                        <a:t>高级技师</a:t>
                      </a:r>
                    </a:p>
                  </a:txBody>
                  <a:tcPr marL="78105" marR="78105" marT="0" marB="0" anchor="ctr">
                    <a:solidFill>
                      <a:srgbClr val="CBDEEC"/>
                    </a:solidFill>
                  </a:tcPr>
                </a:tc>
                <a:tc>
                  <a:txBody>
                    <a:bodyPr/>
                    <a:lstStyle/>
                    <a:p>
                      <a:pPr marL="14605" algn="just">
                        <a:lnSpc>
                          <a:spcPct val="107000"/>
                        </a:lnSpc>
                        <a:buClrTx/>
                        <a:buSzTx/>
                        <a:buFontTx/>
                      </a:pPr>
                      <a:r>
                        <a:rPr lang="zh-CN" altLang="en-US" sz="1200" b="1" dirty="0">
                          <a:solidFill>
                            <a:schemeClr val="tx1"/>
                          </a:solidFill>
                        </a:rPr>
                        <a:t>能够熟练运用专门技能和特殊技能在本职业的各个领域完成复杂的、非常规性工作，熟练掌握本职业的关键技术技能，能够独立处理和解决高难度的技术问题或工艺难题；在技术攻关和工艺革新方面有创新；能够组织开展技术改造、技术革新活动；能够组织开展系统的专业技术培训；具有技术管理能力。</a:t>
                      </a:r>
                    </a:p>
                  </a:txBody>
                  <a:tcPr marL="78105" marR="78105" marT="0" marB="0" anchor="ctr">
                    <a:solidFill>
                      <a:srgbClr val="CBDEEC"/>
                    </a:solidFill>
                  </a:tcPr>
                </a:tc>
                <a:extLst>
                  <a:ext uri="{0D108BD9-81ED-4DB2-BD59-A6C34878D82A}">
                    <a16:rowId xmlns:a16="http://schemas.microsoft.com/office/drawing/2014/main" val="10003"/>
                  </a:ext>
                </a:extLst>
              </a:tr>
              <a:tr h="465455">
                <a:tc>
                  <a:txBody>
                    <a:bodyPr/>
                    <a:lstStyle/>
                    <a:p>
                      <a:pPr marL="14605" algn="just" fontAlgn="auto">
                        <a:lnSpc>
                          <a:spcPct val="107000"/>
                        </a:lnSpc>
                        <a:buClrTx/>
                        <a:buSzTx/>
                        <a:buFontTx/>
                      </a:pPr>
                      <a:r>
                        <a:rPr lang="zh-CN" altLang="en-US" sz="1200" b="1" dirty="0">
                          <a:solidFill>
                            <a:schemeClr val="tx1"/>
                          </a:solidFill>
                        </a:rPr>
                        <a:t>34</a:t>
                      </a:r>
                    </a:p>
                  </a:txBody>
                  <a:tcPr marL="78105" marR="78105" marT="0" marB="0" anchor="ctr"/>
                </a:tc>
                <a:tc>
                  <a:txBody>
                    <a:bodyPr/>
                    <a:lstStyle/>
                    <a:p>
                      <a:pPr marL="14605" algn="just" fontAlgn="auto">
                        <a:lnSpc>
                          <a:spcPct val="107000"/>
                        </a:lnSpc>
                        <a:buClrTx/>
                        <a:buSzTx/>
                        <a:buFontTx/>
                      </a:pPr>
                      <a:r>
                        <a:rPr lang="zh-CN" altLang="en-US" sz="1200" b="1" dirty="0">
                          <a:solidFill>
                            <a:schemeClr val="tx1"/>
                          </a:solidFill>
                        </a:rPr>
                        <a:t>技师</a:t>
                      </a:r>
                    </a:p>
                  </a:txBody>
                  <a:tcPr marL="78105" marR="78105" marT="0" marB="0" anchor="ctr"/>
                </a:tc>
                <a:tc>
                  <a:txBody>
                    <a:bodyPr/>
                    <a:lstStyle/>
                    <a:p>
                      <a:pPr marL="14605" algn="just">
                        <a:lnSpc>
                          <a:spcPct val="107000"/>
                        </a:lnSpc>
                        <a:buClrTx/>
                        <a:buSzTx/>
                        <a:buFontTx/>
                      </a:pPr>
                      <a:r>
                        <a:rPr lang="zh-CN" altLang="en-US" sz="1200" b="1" dirty="0">
                          <a:solidFill>
                            <a:schemeClr val="tx1"/>
                          </a:solidFill>
                        </a:rPr>
                        <a:t>能够熟练运用专门技能和特殊技能完成本职业复杂的、非常规性的工作；掌握本职业的关键技术技能，能够独立处理和解决技术或工艺难题；在技术技能方面有创新；能够指导和培训初、中、高级工；具有一定的技术管理能力。</a:t>
                      </a:r>
                    </a:p>
                  </a:txBody>
                  <a:tcPr marL="78105" marR="78105" marT="0" marB="0" anchor="ctr"/>
                </a:tc>
                <a:extLst>
                  <a:ext uri="{0D108BD9-81ED-4DB2-BD59-A6C34878D82A}">
                    <a16:rowId xmlns:a16="http://schemas.microsoft.com/office/drawing/2014/main" val="10004"/>
                  </a:ext>
                </a:extLst>
              </a:tr>
              <a:tr h="398780">
                <a:tc>
                  <a:txBody>
                    <a:bodyPr/>
                    <a:lstStyle/>
                    <a:p>
                      <a:pPr marL="14605" algn="just" fontAlgn="auto">
                        <a:lnSpc>
                          <a:spcPct val="107000"/>
                        </a:lnSpc>
                        <a:buClrTx/>
                        <a:buSzTx/>
                        <a:buFontTx/>
                      </a:pPr>
                      <a:r>
                        <a:rPr lang="zh-CN" altLang="en-US" sz="1200" b="1" dirty="0">
                          <a:solidFill>
                            <a:schemeClr val="tx1"/>
                          </a:solidFill>
                        </a:rPr>
                        <a:t>35</a:t>
                      </a:r>
                    </a:p>
                  </a:txBody>
                  <a:tcPr marL="78105" marR="78105" marT="0" marB="0" anchor="ctr">
                    <a:solidFill>
                      <a:srgbClr val="CBDEEC"/>
                    </a:solidFill>
                  </a:tcPr>
                </a:tc>
                <a:tc>
                  <a:txBody>
                    <a:bodyPr/>
                    <a:lstStyle/>
                    <a:p>
                      <a:pPr marL="14605" algn="just" fontAlgn="auto">
                        <a:lnSpc>
                          <a:spcPct val="107000"/>
                        </a:lnSpc>
                        <a:buClrTx/>
                        <a:buSzTx/>
                        <a:buFontTx/>
                      </a:pPr>
                      <a:r>
                        <a:rPr lang="zh-CN" altLang="en-US" sz="1200" b="1" dirty="0">
                          <a:solidFill>
                            <a:schemeClr val="tx1"/>
                          </a:solidFill>
                        </a:rPr>
                        <a:t>高级技能（高级工）</a:t>
                      </a:r>
                    </a:p>
                  </a:txBody>
                  <a:tcPr marL="78105" marR="78105" marT="0" marB="0" anchor="ctr">
                    <a:solidFill>
                      <a:srgbClr val="CBDEEC"/>
                    </a:solidFill>
                  </a:tcPr>
                </a:tc>
                <a:tc>
                  <a:txBody>
                    <a:bodyPr/>
                    <a:lstStyle/>
                    <a:p>
                      <a:pPr marL="14605" algn="just">
                        <a:lnSpc>
                          <a:spcPct val="107000"/>
                        </a:lnSpc>
                        <a:buClrTx/>
                        <a:buSzTx/>
                        <a:buFontTx/>
                      </a:pPr>
                      <a:r>
                        <a:rPr lang="zh-CN" altLang="en-US" sz="1200" b="1" dirty="0">
                          <a:solidFill>
                            <a:schemeClr val="tx1"/>
                          </a:solidFill>
                        </a:rPr>
                        <a:t>能够熟练运用基本技能和专门技能完成本职业较为复杂的工作，包括完成部分非常规性的工作；能够独立处理工作中出现的问题；能够指导和培训初、中级工。</a:t>
                      </a:r>
                    </a:p>
                  </a:txBody>
                  <a:tcPr marL="78105" marR="78105" marT="0" marB="0" anchor="ctr">
                    <a:solidFill>
                      <a:srgbClr val="CBDEEC"/>
                    </a:solidFill>
                  </a:tcPr>
                </a:tc>
                <a:extLst>
                  <a:ext uri="{0D108BD9-81ED-4DB2-BD59-A6C34878D82A}">
                    <a16:rowId xmlns:a16="http://schemas.microsoft.com/office/drawing/2014/main" val="10005"/>
                  </a:ext>
                </a:extLst>
              </a:tr>
              <a:tr h="292100">
                <a:tc>
                  <a:txBody>
                    <a:bodyPr/>
                    <a:lstStyle/>
                    <a:p>
                      <a:pPr marL="14605" algn="just" fontAlgn="auto">
                        <a:lnSpc>
                          <a:spcPct val="107000"/>
                        </a:lnSpc>
                        <a:buClrTx/>
                        <a:buSzTx/>
                        <a:buFontTx/>
                      </a:pPr>
                      <a:r>
                        <a:rPr lang="zh-CN" altLang="en-US" sz="1200" b="1" dirty="0">
                          <a:solidFill>
                            <a:schemeClr val="tx1"/>
                          </a:solidFill>
                        </a:rPr>
                        <a:t>36</a:t>
                      </a:r>
                    </a:p>
                  </a:txBody>
                  <a:tcPr marL="78105" marR="78105" marT="0" marB="0" anchor="ctr"/>
                </a:tc>
                <a:tc>
                  <a:txBody>
                    <a:bodyPr/>
                    <a:lstStyle/>
                    <a:p>
                      <a:pPr marL="14605" algn="just" fontAlgn="auto">
                        <a:lnSpc>
                          <a:spcPct val="107000"/>
                        </a:lnSpc>
                        <a:buClrTx/>
                        <a:buSzTx/>
                        <a:buFontTx/>
                      </a:pPr>
                      <a:r>
                        <a:rPr lang="zh-CN" altLang="en-US" sz="1200" b="1" dirty="0">
                          <a:solidFill>
                            <a:schemeClr val="tx1"/>
                          </a:solidFill>
                        </a:rPr>
                        <a:t>中级技能（中级工）</a:t>
                      </a:r>
                    </a:p>
                  </a:txBody>
                  <a:tcPr marL="78105" marR="78105" marT="0" marB="0" anchor="ctr"/>
                </a:tc>
                <a:tc>
                  <a:txBody>
                    <a:bodyPr/>
                    <a:lstStyle/>
                    <a:p>
                      <a:pPr marL="14605" algn="just">
                        <a:lnSpc>
                          <a:spcPct val="107000"/>
                        </a:lnSpc>
                        <a:buClrTx/>
                        <a:buSzTx/>
                        <a:buFontTx/>
                      </a:pPr>
                      <a:r>
                        <a:rPr lang="zh-CN" altLang="en-US" sz="1200" b="1" dirty="0">
                          <a:solidFill>
                            <a:schemeClr val="tx1"/>
                          </a:solidFill>
                        </a:rPr>
                        <a:t>能够熟练运用基本技能独立完成本职业的常规工作;在特定情况下，能够运用专门技能完成技术较为复杂的工作；能够与他人合作。</a:t>
                      </a:r>
                    </a:p>
                  </a:txBody>
                  <a:tcPr marL="78105" marR="78105" marT="0" marB="0" anchor="ctr"/>
                </a:tc>
                <a:extLst>
                  <a:ext uri="{0D108BD9-81ED-4DB2-BD59-A6C34878D82A}">
                    <a16:rowId xmlns:a16="http://schemas.microsoft.com/office/drawing/2014/main" val="10006"/>
                  </a:ext>
                </a:extLst>
              </a:tr>
              <a:tr h="290830">
                <a:tc>
                  <a:txBody>
                    <a:bodyPr/>
                    <a:lstStyle/>
                    <a:p>
                      <a:pPr marL="14605" algn="just" fontAlgn="auto">
                        <a:lnSpc>
                          <a:spcPct val="107000"/>
                        </a:lnSpc>
                        <a:buClrTx/>
                        <a:buSzTx/>
                        <a:buFontTx/>
                      </a:pPr>
                      <a:r>
                        <a:rPr lang="zh-CN" altLang="en-US" sz="1200" b="1" dirty="0">
                          <a:solidFill>
                            <a:schemeClr val="tx1"/>
                          </a:solidFill>
                        </a:rPr>
                        <a:t>37</a:t>
                      </a:r>
                    </a:p>
                  </a:txBody>
                  <a:tcPr marL="78105" marR="78105" marT="0" marB="0" anchor="ctr">
                    <a:solidFill>
                      <a:srgbClr val="CBDEEC"/>
                    </a:solidFill>
                  </a:tcPr>
                </a:tc>
                <a:tc>
                  <a:txBody>
                    <a:bodyPr/>
                    <a:lstStyle/>
                    <a:p>
                      <a:pPr marL="14605" algn="just" fontAlgn="auto">
                        <a:lnSpc>
                          <a:spcPct val="107000"/>
                        </a:lnSpc>
                        <a:buClrTx/>
                        <a:buSzTx/>
                        <a:buFontTx/>
                      </a:pPr>
                      <a:r>
                        <a:rPr lang="zh-CN" altLang="en-US" sz="1200" b="1" dirty="0">
                          <a:solidFill>
                            <a:schemeClr val="tx1"/>
                          </a:solidFill>
                        </a:rPr>
                        <a:t>初级技能（初级工）</a:t>
                      </a:r>
                    </a:p>
                  </a:txBody>
                  <a:tcPr marL="78105" marR="78105" marT="0" marB="0" anchor="ctr">
                    <a:solidFill>
                      <a:srgbClr val="CBDEEC"/>
                    </a:solidFill>
                  </a:tcPr>
                </a:tc>
                <a:tc>
                  <a:txBody>
                    <a:bodyPr/>
                    <a:lstStyle/>
                    <a:p>
                      <a:pPr marL="14605" algn="just">
                        <a:lnSpc>
                          <a:spcPct val="107000"/>
                        </a:lnSpc>
                        <a:buClrTx/>
                        <a:buSzTx/>
                        <a:buFontTx/>
                      </a:pPr>
                      <a:r>
                        <a:rPr lang="zh-CN" altLang="en-US" sz="1200" b="1" dirty="0">
                          <a:solidFill>
                            <a:schemeClr val="tx1"/>
                          </a:solidFill>
                        </a:rPr>
                        <a:t>能够运用基本技能独立完成本职业的常规工作。</a:t>
                      </a:r>
                    </a:p>
                  </a:txBody>
                  <a:tcPr marL="78105" marR="78105" marT="0" marB="0" anchor="ctr">
                    <a:solidFill>
                      <a:srgbClr val="CBDEEC"/>
                    </a:solidFill>
                  </a:tcPr>
                </a:tc>
                <a:extLst>
                  <a:ext uri="{0D108BD9-81ED-4DB2-BD59-A6C34878D82A}">
                    <a16:rowId xmlns:a16="http://schemas.microsoft.com/office/drawing/2014/main" val="10007"/>
                  </a:ext>
                </a:extLst>
              </a:tr>
              <a:tr h="292100">
                <a:tc>
                  <a:txBody>
                    <a:bodyPr/>
                    <a:lstStyle/>
                    <a:p>
                      <a:pPr marL="14605" algn="just" fontAlgn="auto">
                        <a:lnSpc>
                          <a:spcPct val="107000"/>
                        </a:lnSpc>
                        <a:buClrTx/>
                        <a:buSzTx/>
                        <a:buFontTx/>
                      </a:pPr>
                      <a:r>
                        <a:rPr lang="zh-CN" altLang="en-US" sz="1200" b="1" dirty="0">
                          <a:solidFill>
                            <a:schemeClr val="tx1"/>
                          </a:solidFill>
                        </a:rPr>
                        <a:t>38</a:t>
                      </a:r>
                    </a:p>
                  </a:txBody>
                  <a:tcPr marL="78105" marR="78105" marT="0" marB="0" anchor="ctr"/>
                </a:tc>
                <a:tc>
                  <a:txBody>
                    <a:bodyPr/>
                    <a:lstStyle/>
                    <a:p>
                      <a:pPr marL="14605" algn="just" fontAlgn="auto">
                        <a:lnSpc>
                          <a:spcPct val="107000"/>
                        </a:lnSpc>
                        <a:buClrTx/>
                        <a:buSzTx/>
                        <a:buFontTx/>
                      </a:pPr>
                      <a:r>
                        <a:rPr lang="zh-CN" altLang="en-US" sz="1200" b="1" dirty="0">
                          <a:solidFill>
                            <a:schemeClr val="tx1"/>
                          </a:solidFill>
                        </a:rPr>
                        <a:t>学徒工</a:t>
                      </a:r>
                    </a:p>
                  </a:txBody>
                  <a:tcPr marL="78105" marR="78105" marT="0" marB="0" anchor="ctr"/>
                </a:tc>
                <a:tc>
                  <a:txBody>
                    <a:bodyPr/>
                    <a:lstStyle/>
                    <a:p>
                      <a:pPr marL="14605" algn="just">
                        <a:lnSpc>
                          <a:spcPct val="107000"/>
                        </a:lnSpc>
                        <a:buClrTx/>
                        <a:buSzTx/>
                        <a:buFontTx/>
                      </a:pPr>
                      <a:r>
                        <a:rPr lang="zh-CN" altLang="en-US" sz="1200" b="1" dirty="0">
                          <a:solidFill>
                            <a:schemeClr val="tx1"/>
                          </a:solidFill>
                        </a:rPr>
                        <a:t>能够基本完成本职业某一方面的主要工作。</a:t>
                      </a:r>
                    </a:p>
                  </a:txBody>
                  <a:tcPr marL="78105" marR="78105" marT="0" marB="0" anchor="ctr"/>
                </a:tc>
                <a:extLst>
                  <a:ext uri="{0D108BD9-81ED-4DB2-BD59-A6C34878D82A}">
                    <a16:rowId xmlns:a16="http://schemas.microsoft.com/office/drawing/2014/main" val="10008"/>
                  </a:ext>
                </a:extLst>
              </a:tr>
              <a:tr h="291465">
                <a:tc>
                  <a:txBody>
                    <a:bodyPr/>
                    <a:lstStyle/>
                    <a:p>
                      <a:pPr marL="14605" algn="just" fontAlgn="auto">
                        <a:lnSpc>
                          <a:spcPct val="107000"/>
                        </a:lnSpc>
                        <a:buClrTx/>
                        <a:buSzTx/>
                        <a:buFontTx/>
                      </a:pPr>
                      <a:r>
                        <a:rPr lang="zh-CN" altLang="en-US" sz="1200" b="1" dirty="0">
                          <a:solidFill>
                            <a:schemeClr val="tx1"/>
                          </a:solidFill>
                        </a:rPr>
                        <a:t>39</a:t>
                      </a:r>
                    </a:p>
                  </a:txBody>
                  <a:tcPr marL="78105" marR="78105" marT="0" marB="0" anchor="ctr">
                    <a:solidFill>
                      <a:srgbClr val="CBDEEC"/>
                    </a:solidFill>
                  </a:tcPr>
                </a:tc>
                <a:tc>
                  <a:txBody>
                    <a:bodyPr/>
                    <a:lstStyle/>
                    <a:p>
                      <a:pPr marL="14605" algn="just">
                        <a:lnSpc>
                          <a:spcPct val="107000"/>
                        </a:lnSpc>
                        <a:buClrTx/>
                        <a:buSzTx/>
                        <a:buFontTx/>
                      </a:pPr>
                      <a:r>
                        <a:rPr lang="zh-CN" altLang="en-US" sz="1200" b="1" dirty="0">
                          <a:solidFill>
                            <a:schemeClr val="tx1"/>
                          </a:solidFill>
                        </a:rPr>
                        <a:t>没有取得技能等级证书</a:t>
                      </a:r>
                    </a:p>
                  </a:txBody>
                  <a:tcPr marL="78105" marR="78105" marT="0" marB="0" anchor="ctr">
                    <a:solidFill>
                      <a:srgbClr val="CBDEEC"/>
                    </a:solidFill>
                  </a:tcPr>
                </a:tc>
                <a:tc>
                  <a:txBody>
                    <a:bodyPr/>
                    <a:lstStyle/>
                    <a:p>
                      <a:pPr marL="14605" algn="just">
                        <a:lnSpc>
                          <a:spcPct val="107000"/>
                        </a:lnSpc>
                        <a:buClrTx/>
                        <a:buSzTx/>
                        <a:buFontTx/>
                      </a:pPr>
                      <a:r>
                        <a:rPr lang="zh-CN" altLang="en-US" sz="1200" b="1" dirty="0">
                          <a:solidFill>
                            <a:schemeClr val="tx1"/>
                          </a:solidFill>
                        </a:rPr>
                        <a:t>指没有取得上述八个级别的技能等级证书。</a:t>
                      </a:r>
                    </a:p>
                  </a:txBody>
                  <a:tcPr marL="78105" marR="78105" marT="0" marB="0" anchor="ctr">
                    <a:solidFill>
                      <a:srgbClr val="CBDEEC"/>
                    </a:solidFill>
                  </a:tcPr>
                </a:tc>
                <a:extLst>
                  <a:ext uri="{0D108BD9-81ED-4DB2-BD59-A6C34878D82A}">
                    <a16:rowId xmlns:a16="http://schemas.microsoft.com/office/drawing/2014/main" val="10009"/>
                  </a:ext>
                </a:extLst>
              </a:tr>
            </a:tbl>
          </a:graphicData>
        </a:graphic>
      </p:graphicFrame>
      <p:sp>
        <p:nvSpPr>
          <p:cNvPr id="5" name="文本框 4"/>
          <p:cNvSpPr txBox="1"/>
          <p:nvPr>
            <p:custDataLst>
              <p:tags r:id="rId4"/>
            </p:custDataLst>
          </p:nvPr>
        </p:nvSpPr>
        <p:spPr>
          <a:xfrm>
            <a:off x="233045" y="257810"/>
            <a:ext cx="11416665" cy="475615"/>
          </a:xfrm>
          <a:prstGeom prst="rect">
            <a:avLst/>
          </a:prstGeom>
          <a:noFill/>
          <a:effectLst/>
        </p:spPr>
        <p:txBody>
          <a:bodyPr wrap="square" rtlCol="0">
            <a:spAutoFit/>
          </a:bodyPr>
          <a:lstStyle/>
          <a:p>
            <a:pPr algn="l"/>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人社部最新要求</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企业从业人员</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新毕业生</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劳务派遣</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家政服务人员工资报酬情况</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a:xfrm>
          <a:off x="0" y="0"/>
          <a:ext cx="0" cy="0"/>
          <a:chOff x="0" y="0"/>
          <a:chExt cx="0" cy="0"/>
        </a:xfrm>
      </p:grpSpPr>
      <p:cxnSp>
        <p:nvCxnSpPr>
          <p:cNvPr id="13" name="直接连接符 12"/>
          <p:cNvCxnSpPr/>
          <p:nvPr>
            <p:custDataLst>
              <p:tags r:id="rId1"/>
            </p:custDataLst>
          </p:nvPr>
        </p:nvCxnSpPr>
        <p:spPr>
          <a:xfrm>
            <a:off x="318331" y="827040"/>
            <a:ext cx="6019800" cy="4445"/>
          </a:xfrm>
          <a:prstGeom prst="line">
            <a:avLst/>
          </a:prstGeom>
          <a:ln w="38100">
            <a:solidFill>
              <a:srgbClr val="2A448C"/>
            </a:solidFill>
          </a:ln>
        </p:spPr>
        <p:style>
          <a:lnRef idx="1">
            <a:schemeClr val="accent1"/>
          </a:lnRef>
          <a:fillRef idx="0">
            <a:schemeClr val="accent1"/>
          </a:fillRef>
          <a:effectRef idx="0">
            <a:schemeClr val="accent1"/>
          </a:effectRef>
          <a:fontRef idx="minor">
            <a:schemeClr val="tx1"/>
          </a:fontRef>
        </p:style>
      </p:cxnSp>
      <p:sp>
        <p:nvSpPr>
          <p:cNvPr id="2" name="Text Box 15"/>
          <p:cNvSpPr txBox="1"/>
          <p:nvPr>
            <p:custDataLst>
              <p:tags r:id="rId2"/>
            </p:custDataLst>
          </p:nvPr>
        </p:nvSpPr>
        <p:spPr>
          <a:xfrm>
            <a:off x="904240" y="1491615"/>
            <a:ext cx="10384155" cy="3989705"/>
          </a:xfrm>
          <a:prstGeom prst="rect">
            <a:avLst/>
          </a:prstGeom>
          <a:noFill/>
          <a:ln w="9525">
            <a:noFill/>
          </a:ln>
        </p:spPr>
        <p:txBody>
          <a:bodyPr wrap="square" anchor="t" anchorCtr="0">
            <a:noAutofit/>
          </a:bodyPr>
          <a:lstStyle/>
          <a:p>
            <a:pPr marL="342900" indent="19050" fontAlgn="base">
              <a:lnSpc>
                <a:spcPct val="130000"/>
              </a:lnSpc>
              <a:spcBef>
                <a:spcPts val="1200"/>
              </a:spcBef>
              <a:spcAft>
                <a:spcPts val="600"/>
              </a:spcAft>
              <a:buClr>
                <a:schemeClr val="hlink"/>
              </a:buClr>
              <a:buSzPct val="70000"/>
              <a:defRPr/>
            </a:pPr>
            <a:r>
              <a:rPr lang="zh-CN" altLang="en-US" sz="2400" b="1" kern="0" dirty="0">
                <a:solidFill>
                  <a:srgbClr val="FFA117"/>
                </a:solidFill>
                <a:latin typeface="+mn-ea"/>
                <a:cs typeface="+mn-ea"/>
              </a:rPr>
              <a:t>在</a:t>
            </a:r>
            <a:r>
              <a:rPr lang="en-US" altLang="zh-CN" sz="2400" b="1" kern="0" dirty="0">
                <a:solidFill>
                  <a:srgbClr val="FFA117"/>
                </a:solidFill>
                <a:latin typeface="+mn-ea"/>
                <a:cs typeface="+mn-ea"/>
              </a:rPr>
              <a:t>“</a:t>
            </a:r>
            <a:r>
              <a:rPr lang="zh-CN" altLang="en-US" sz="2400" b="1" kern="0" dirty="0">
                <a:solidFill>
                  <a:srgbClr val="FFA117"/>
                </a:solidFill>
                <a:latin typeface="+mn-ea"/>
                <a:cs typeface="+mn-ea"/>
              </a:rPr>
              <a:t>用工形式</a:t>
            </a:r>
            <a:r>
              <a:rPr lang="en-US" altLang="zh-CN" sz="2400" b="1" kern="0" dirty="0">
                <a:solidFill>
                  <a:srgbClr val="FFA117"/>
                </a:solidFill>
                <a:latin typeface="+mn-ea"/>
                <a:cs typeface="+mn-ea"/>
              </a:rPr>
              <a:t>”</a:t>
            </a:r>
            <a:r>
              <a:rPr lang="zh-CN" altLang="en-US" sz="2400" b="1" kern="0" dirty="0">
                <a:solidFill>
                  <a:srgbClr val="FFA117"/>
                </a:solidFill>
                <a:latin typeface="+mn-ea"/>
                <a:cs typeface="+mn-ea"/>
              </a:rPr>
              <a:t>前新增同级</a:t>
            </a:r>
            <a:r>
              <a:rPr lang="en-US" altLang="zh-CN" sz="2400" b="1" kern="0" dirty="0">
                <a:solidFill>
                  <a:srgbClr val="FFA117"/>
                </a:solidFill>
                <a:latin typeface="+mn-ea"/>
                <a:cs typeface="+mn-ea"/>
              </a:rPr>
              <a:t>“</a:t>
            </a:r>
            <a:r>
              <a:rPr lang="zh-CN" altLang="en-US" sz="2400" b="1" kern="0" dirty="0">
                <a:solidFill>
                  <a:srgbClr val="FFA117"/>
                </a:solidFill>
                <a:latin typeface="+mn-ea"/>
                <a:cs typeface="+mn-ea"/>
              </a:rPr>
              <a:t>是否不定时工时、不定工时人员类型</a:t>
            </a:r>
            <a:r>
              <a:rPr lang="en-US" altLang="zh-CN" sz="2400" b="1" kern="0" dirty="0">
                <a:solidFill>
                  <a:srgbClr val="FFA117"/>
                </a:solidFill>
                <a:latin typeface="+mn-ea"/>
                <a:cs typeface="+mn-ea"/>
              </a:rPr>
              <a:t>”</a:t>
            </a:r>
          </a:p>
          <a:p>
            <a:pPr indent="609600" fontAlgn="base">
              <a:lnSpc>
                <a:spcPct val="130000"/>
              </a:lnSpc>
              <a:spcBef>
                <a:spcPts val="1200"/>
              </a:spcBef>
              <a:spcAft>
                <a:spcPts val="600"/>
              </a:spcAft>
              <a:buClr>
                <a:schemeClr val="hlink"/>
              </a:buClr>
              <a:buSzPct val="70000"/>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在“用工形式”前新增两个同级字段“是否不定时工时、不定工时人员类型”，【是否不定时工时】下拉选择“是、否”；【不定时人员类型】下拉选择“即时配送、网约货车、网约客车、网约家政”，当【是否不定时工时】选择“是”时，【不定工时人员类型】为必填。</a:t>
            </a:r>
          </a:p>
          <a:p>
            <a:pPr indent="609600" fontAlgn="base">
              <a:lnSpc>
                <a:spcPct val="130000"/>
              </a:lnSpc>
              <a:spcBef>
                <a:spcPts val="1200"/>
              </a:spcBef>
              <a:spcAft>
                <a:spcPts val="600"/>
              </a:spcAft>
              <a:buClr>
                <a:schemeClr val="hlink"/>
              </a:buClr>
              <a:buSzPct val="70000"/>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特殊要求：企业人工成本情况表当中-【不定工时涉及人数】不为0时，企业从业人员工资报酬情况中【是否不定工时】为必填</a:t>
            </a:r>
            <a:r>
              <a:rPr lang="zh-CN" altLang="en-US" sz="2000" b="1" kern="0" dirty="0">
                <a:solidFill>
                  <a:srgbClr val="3657B4"/>
                </a:solidFill>
                <a:latin typeface="+mn-ea"/>
                <a:cs typeface="+mn-ea"/>
                <a:sym typeface="+mn-ea"/>
              </a:rPr>
              <a:t>。</a:t>
            </a:r>
          </a:p>
        </p:txBody>
      </p:sp>
      <p:sp>
        <p:nvSpPr>
          <p:cNvPr id="3" name="文本框 2"/>
          <p:cNvSpPr txBox="1"/>
          <p:nvPr>
            <p:custDataLst>
              <p:tags r:id="rId3"/>
            </p:custDataLst>
          </p:nvPr>
        </p:nvSpPr>
        <p:spPr>
          <a:xfrm>
            <a:off x="233045" y="257810"/>
            <a:ext cx="11416665" cy="475615"/>
          </a:xfrm>
          <a:prstGeom prst="rect">
            <a:avLst/>
          </a:prstGeom>
          <a:noFill/>
          <a:effectLst/>
        </p:spPr>
        <p:txBody>
          <a:bodyPr wrap="square" rtlCol="0">
            <a:spAutoFit/>
          </a:bodyPr>
          <a:lstStyle/>
          <a:p>
            <a:pPr algn="l"/>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人社部最新要求</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企业从业人员</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新毕业生</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劳务派遣</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家政服务人员工资报酬情况</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a:xfrm>
          <a:off x="0" y="0"/>
          <a:ext cx="0" cy="0"/>
          <a:chOff x="0" y="0"/>
          <a:chExt cx="0" cy="0"/>
        </a:xfrm>
      </p:grpSpPr>
      <p:cxnSp>
        <p:nvCxnSpPr>
          <p:cNvPr id="13" name="直接连接符 12"/>
          <p:cNvCxnSpPr/>
          <p:nvPr>
            <p:custDataLst>
              <p:tags r:id="rId1"/>
            </p:custDataLst>
          </p:nvPr>
        </p:nvCxnSpPr>
        <p:spPr>
          <a:xfrm>
            <a:off x="318331" y="827040"/>
            <a:ext cx="6019800" cy="4445"/>
          </a:xfrm>
          <a:prstGeom prst="line">
            <a:avLst/>
          </a:prstGeom>
          <a:ln w="38100">
            <a:solidFill>
              <a:srgbClr val="2A448C"/>
            </a:solidFill>
          </a:ln>
        </p:spPr>
        <p:style>
          <a:lnRef idx="1">
            <a:schemeClr val="accent1"/>
          </a:lnRef>
          <a:fillRef idx="0">
            <a:schemeClr val="accent1"/>
          </a:fillRef>
          <a:effectRef idx="0">
            <a:schemeClr val="accent1"/>
          </a:effectRef>
          <a:fontRef idx="minor">
            <a:schemeClr val="tx1"/>
          </a:fontRef>
        </p:style>
      </p:cxnSp>
      <p:sp>
        <p:nvSpPr>
          <p:cNvPr id="2" name="Text Box 15"/>
          <p:cNvSpPr txBox="1"/>
          <p:nvPr>
            <p:custDataLst>
              <p:tags r:id="rId2"/>
            </p:custDataLst>
          </p:nvPr>
        </p:nvSpPr>
        <p:spPr>
          <a:xfrm>
            <a:off x="650240" y="1807210"/>
            <a:ext cx="10581640" cy="3681730"/>
          </a:xfrm>
          <a:prstGeom prst="rect">
            <a:avLst/>
          </a:prstGeom>
          <a:noFill/>
          <a:ln w="9525">
            <a:noFill/>
          </a:ln>
        </p:spPr>
        <p:txBody>
          <a:bodyPr wrap="square" anchor="t" anchorCtr="0">
            <a:noAutofit/>
          </a:bodyPr>
          <a:lstStyle/>
          <a:p>
            <a:pPr marL="342900" indent="19050" fontAlgn="base">
              <a:spcBef>
                <a:spcPct val="20000"/>
              </a:spcBef>
              <a:spcAft>
                <a:spcPct val="0"/>
              </a:spcAft>
              <a:buClr>
                <a:schemeClr val="hlink"/>
              </a:buClr>
              <a:buSzPct val="70000"/>
              <a:defRPr/>
            </a:pPr>
            <a:r>
              <a:rPr lang="zh-CN" altLang="en-US" sz="2400" b="1" kern="0" dirty="0">
                <a:solidFill>
                  <a:srgbClr val="FFA117"/>
                </a:solidFill>
                <a:latin typeface="+mn-ea"/>
                <a:cs typeface="+mn-ea"/>
              </a:rPr>
              <a:t>在</a:t>
            </a:r>
            <a:r>
              <a:rPr lang="en-US" altLang="zh-CN" sz="2400" b="1" kern="0" dirty="0">
                <a:solidFill>
                  <a:srgbClr val="FFA117"/>
                </a:solidFill>
                <a:latin typeface="+mn-ea"/>
                <a:cs typeface="+mn-ea"/>
              </a:rPr>
              <a:t>“</a:t>
            </a:r>
            <a:r>
              <a:rPr lang="zh-CN" altLang="en-US" sz="2400" b="1" kern="0" dirty="0">
                <a:solidFill>
                  <a:srgbClr val="FFA117"/>
                </a:solidFill>
                <a:latin typeface="+mn-ea"/>
                <a:cs typeface="+mn-ea"/>
              </a:rPr>
              <a:t>津补贴（类）</a:t>
            </a:r>
            <a:r>
              <a:rPr lang="en-US" altLang="zh-CN" sz="2400" b="1" kern="0" dirty="0">
                <a:solidFill>
                  <a:srgbClr val="FFA117"/>
                </a:solidFill>
                <a:latin typeface="+mn-ea"/>
                <a:cs typeface="+mn-ea"/>
              </a:rPr>
              <a:t>”</a:t>
            </a:r>
            <a:r>
              <a:rPr lang="zh-CN" altLang="en-US" sz="2400" b="1" kern="0" dirty="0">
                <a:solidFill>
                  <a:srgbClr val="FFA117"/>
                </a:solidFill>
                <a:latin typeface="+mn-ea"/>
                <a:cs typeface="+mn-ea"/>
              </a:rPr>
              <a:t>后添加子级字段</a:t>
            </a:r>
          </a:p>
          <a:p>
            <a:pPr marL="342900" marR="0" lvl="0" indent="609600" algn="l" defTabSz="914400" rtl="0" fontAlgn="base">
              <a:lnSpc>
                <a:spcPct val="150000"/>
              </a:lnSpc>
              <a:spcBef>
                <a:spcPts val="0"/>
              </a:spcBef>
              <a:spcAft>
                <a:spcPct val="0"/>
              </a:spcAft>
              <a:buClr>
                <a:schemeClr val="tx2"/>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在“津补贴（类）”后添加十二个子级字段“艰苦环境作业津贴、技能津贴、班组长津贴、师带徒津贴、交通津贴、通讯津贴、膳食津贴、住房津贴、过节费、高温补贴、取暖费、其他”</a:t>
            </a:r>
          </a:p>
          <a:p>
            <a:pPr marL="342900" marR="0" lvl="0" indent="609600" algn="l" defTabSz="914400" rtl="0" fontAlgn="base">
              <a:lnSpc>
                <a:spcPct val="150000"/>
              </a:lnSpc>
              <a:spcBef>
                <a:spcPts val="0"/>
              </a:spcBef>
              <a:spcAft>
                <a:spcPct val="0"/>
              </a:spcAft>
              <a:buClr>
                <a:schemeClr val="tx2"/>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津补贴（类）=艰苦环境作业津贴+技能津贴+班组长津贴+师带徒津贴+交通津贴+通讯津贴+膳食津贴+住房津贴+过节费+高温补贴+取暖费+其他</a:t>
            </a:r>
          </a:p>
        </p:txBody>
      </p:sp>
      <p:sp>
        <p:nvSpPr>
          <p:cNvPr id="3" name="文本框 2"/>
          <p:cNvSpPr txBox="1"/>
          <p:nvPr>
            <p:custDataLst>
              <p:tags r:id="rId3"/>
            </p:custDataLst>
          </p:nvPr>
        </p:nvSpPr>
        <p:spPr>
          <a:xfrm>
            <a:off x="233045" y="257810"/>
            <a:ext cx="11416665" cy="475615"/>
          </a:xfrm>
          <a:prstGeom prst="rect">
            <a:avLst/>
          </a:prstGeom>
          <a:noFill/>
          <a:effectLst/>
        </p:spPr>
        <p:txBody>
          <a:bodyPr wrap="square" rtlCol="0">
            <a:spAutoFit/>
          </a:bodyPr>
          <a:lstStyle/>
          <a:p>
            <a:pPr algn="l"/>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人社部最新要求</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企业从业人员</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新毕业生</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劳务派遣</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家政服务人员工资报酬情况</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a:xfrm>
          <a:off x="0" y="0"/>
          <a:ext cx="0" cy="0"/>
          <a:chOff x="0" y="0"/>
          <a:chExt cx="0" cy="0"/>
        </a:xfrm>
      </p:grpSpPr>
      <p:cxnSp>
        <p:nvCxnSpPr>
          <p:cNvPr id="13" name="直接连接符 12"/>
          <p:cNvCxnSpPr/>
          <p:nvPr>
            <p:custDataLst>
              <p:tags r:id="rId1"/>
            </p:custDataLst>
          </p:nvPr>
        </p:nvCxnSpPr>
        <p:spPr>
          <a:xfrm>
            <a:off x="318331" y="827040"/>
            <a:ext cx="6019800" cy="4445"/>
          </a:xfrm>
          <a:prstGeom prst="line">
            <a:avLst/>
          </a:prstGeom>
          <a:ln w="38100">
            <a:solidFill>
              <a:srgbClr val="2A448C"/>
            </a:solidFill>
          </a:ln>
        </p:spPr>
        <p:style>
          <a:lnRef idx="1">
            <a:schemeClr val="accent1"/>
          </a:lnRef>
          <a:fillRef idx="0">
            <a:schemeClr val="accent1"/>
          </a:fillRef>
          <a:effectRef idx="0">
            <a:schemeClr val="accent1"/>
          </a:effectRef>
          <a:fontRef idx="minor">
            <a:schemeClr val="tx1"/>
          </a:fontRef>
        </p:style>
      </p:cxnSp>
      <p:sp>
        <p:nvSpPr>
          <p:cNvPr id="2" name="Text Box 15"/>
          <p:cNvSpPr txBox="1"/>
          <p:nvPr>
            <p:custDataLst>
              <p:tags r:id="rId2"/>
            </p:custDataLst>
          </p:nvPr>
        </p:nvSpPr>
        <p:spPr>
          <a:xfrm>
            <a:off x="642620" y="1091565"/>
            <a:ext cx="10598150" cy="5290185"/>
          </a:xfrm>
          <a:prstGeom prst="rect">
            <a:avLst/>
          </a:prstGeom>
          <a:noFill/>
          <a:ln w="9525">
            <a:noFill/>
          </a:ln>
        </p:spPr>
        <p:txBody>
          <a:bodyPr wrap="square" anchor="t" anchorCtr="0">
            <a:noAutofit/>
          </a:bodyPr>
          <a:lstStyle/>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FFA117"/>
                </a:solidFill>
                <a:latin typeface="+mn-ea"/>
                <a:cs typeface="+mn-ea"/>
                <a:sym typeface="+mn-ea"/>
              </a:rPr>
              <a:t>新增职业信息</a:t>
            </a:r>
            <a:endParaRPr lang="zh-CN" altLang="en-US" sz="2000" b="1" kern="0" dirty="0">
              <a:solidFill>
                <a:srgbClr val="3657B4"/>
              </a:solidFill>
              <a:latin typeface="+mn-ea"/>
              <a:cs typeface="+mn-ea"/>
              <a:sym typeface="+mn-ea"/>
            </a:endParaRP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3657B4"/>
                </a:solidFill>
                <a:latin typeface="+mn-ea"/>
                <a:cs typeface="+mn-ea"/>
                <a:sym typeface="+mn-ea"/>
              </a:rPr>
              <a:t>（一）</a:t>
            </a:r>
            <a:r>
              <a:rPr lang="en-US" altLang="zh-CN" sz="2400" b="1" kern="0" dirty="0">
                <a:solidFill>
                  <a:srgbClr val="3657B4"/>
                </a:solidFill>
                <a:latin typeface="+mn-ea"/>
                <a:cs typeface="+mn-ea"/>
                <a:sym typeface="+mn-ea"/>
              </a:rPr>
              <a:t>2-02-32-02 </a:t>
            </a:r>
            <a:r>
              <a:rPr lang="zh-CN" altLang="en-US" sz="2400" b="1" kern="0" dirty="0">
                <a:solidFill>
                  <a:srgbClr val="3657B4"/>
                </a:solidFill>
                <a:latin typeface="+mn-ea"/>
                <a:cs typeface="+mn-ea"/>
                <a:sym typeface="+mn-ea"/>
              </a:rPr>
              <a:t>生物工程技术人员</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3657B4"/>
                </a:solidFill>
                <a:latin typeface="+mn-ea"/>
                <a:cs typeface="+mn-ea"/>
                <a:sym typeface="+mn-ea"/>
              </a:rPr>
              <a:t>定义：从事生物工程技术研究、工艺过程和工程设计、产品技术研究开发、质量检测、相关技术指导及其产业化与科学成果转化的工程技术人员。</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3657B4"/>
                </a:solidFill>
                <a:latin typeface="+mn-ea"/>
                <a:cs typeface="+mn-ea"/>
                <a:sym typeface="+mn-ea"/>
              </a:rPr>
              <a:t>（二）</a:t>
            </a:r>
            <a:r>
              <a:rPr lang="en-US" altLang="zh-CN" sz="2400" b="1" kern="0" dirty="0">
                <a:solidFill>
                  <a:srgbClr val="3657B4"/>
                </a:solidFill>
                <a:latin typeface="+mn-ea"/>
                <a:cs typeface="+mn-ea"/>
                <a:sym typeface="+mn-ea"/>
              </a:rPr>
              <a:t>2-05-07-17 </a:t>
            </a:r>
            <a:r>
              <a:rPr lang="zh-CN" altLang="en-US" sz="2400" b="1" kern="0" dirty="0">
                <a:solidFill>
                  <a:srgbClr val="3657B4"/>
                </a:solidFill>
                <a:latin typeface="+mn-ea"/>
                <a:cs typeface="+mn-ea"/>
                <a:sym typeface="+mn-ea"/>
              </a:rPr>
              <a:t>口腔卫生技师</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3657B4"/>
                </a:solidFill>
                <a:latin typeface="+mn-ea"/>
                <a:cs typeface="+mn-ea"/>
                <a:sym typeface="+mn-ea"/>
              </a:rPr>
              <a:t>定义：从事口腔疾病预防、卫生保健、疾病辅助诊疗等口腔卫生服务工作的专业人员。</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3657B4"/>
                </a:solidFill>
                <a:latin typeface="+mn-ea"/>
                <a:cs typeface="+mn-ea"/>
                <a:sym typeface="+mn-ea"/>
              </a:rPr>
              <a:t>（三）</a:t>
            </a:r>
            <a:r>
              <a:rPr lang="en-US" altLang="zh-CN" sz="2400" b="1" kern="0" dirty="0">
                <a:solidFill>
                  <a:srgbClr val="3657B4"/>
                </a:solidFill>
                <a:latin typeface="+mn-ea"/>
                <a:cs typeface="+mn-ea"/>
                <a:sym typeface="+mn-ea"/>
              </a:rPr>
              <a:t>4-04-04-07 </a:t>
            </a:r>
            <a:r>
              <a:rPr lang="zh-CN" altLang="en-US" sz="2400" b="1" kern="0" dirty="0">
                <a:solidFill>
                  <a:srgbClr val="3657B4"/>
                </a:solidFill>
                <a:latin typeface="+mn-ea"/>
                <a:cs typeface="+mn-ea"/>
                <a:sym typeface="+mn-ea"/>
              </a:rPr>
              <a:t>网络安全等级保护测评师</a:t>
            </a:r>
            <a:r>
              <a:rPr lang="en-US" altLang="zh-CN" sz="2400" b="1" kern="0" dirty="0">
                <a:solidFill>
                  <a:srgbClr val="3657B4"/>
                </a:solidFill>
                <a:latin typeface="+mn-ea"/>
                <a:cs typeface="+mn-ea"/>
                <a:sym typeface="+mn-ea"/>
              </a:rPr>
              <a:t> S</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3657B4"/>
                </a:solidFill>
                <a:latin typeface="+mn-ea"/>
                <a:cs typeface="+mn-ea"/>
                <a:sym typeface="+mn-ea"/>
              </a:rPr>
              <a:t>定义：使用相关技术、方法和工具，依据国家网络安全等级保护相关法律法规和技术标准，对网络系统和数据开展安全技术和安全管理测评的人员。</a:t>
            </a:r>
          </a:p>
        </p:txBody>
      </p:sp>
      <p:sp>
        <p:nvSpPr>
          <p:cNvPr id="3" name="文本框 2"/>
          <p:cNvSpPr txBox="1"/>
          <p:nvPr>
            <p:custDataLst>
              <p:tags r:id="rId3"/>
            </p:custDataLst>
          </p:nvPr>
        </p:nvSpPr>
        <p:spPr>
          <a:xfrm>
            <a:off x="233045" y="257810"/>
            <a:ext cx="11416665" cy="475615"/>
          </a:xfrm>
          <a:prstGeom prst="rect">
            <a:avLst/>
          </a:prstGeom>
          <a:noFill/>
          <a:effectLst/>
        </p:spPr>
        <p:txBody>
          <a:bodyPr wrap="square" rtlCol="0">
            <a:spAutoFit/>
          </a:bodyPr>
          <a:lstStyle/>
          <a:p>
            <a:pPr algn="l"/>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人社部最新要求</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企业从业人员</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新毕业生</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劳务派遣</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家政服务人员工资报酬情况</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a:xfrm>
          <a:off x="0" y="0"/>
          <a:ext cx="0" cy="0"/>
          <a:chOff x="0" y="0"/>
          <a:chExt cx="0" cy="0"/>
        </a:xfrm>
      </p:grpSpPr>
      <p:cxnSp>
        <p:nvCxnSpPr>
          <p:cNvPr id="13" name="直接连接符 12"/>
          <p:cNvCxnSpPr/>
          <p:nvPr>
            <p:custDataLst>
              <p:tags r:id="rId1"/>
            </p:custDataLst>
          </p:nvPr>
        </p:nvCxnSpPr>
        <p:spPr>
          <a:xfrm>
            <a:off x="318331" y="827040"/>
            <a:ext cx="6019800" cy="4445"/>
          </a:xfrm>
          <a:prstGeom prst="line">
            <a:avLst/>
          </a:prstGeom>
          <a:ln w="38100">
            <a:solidFill>
              <a:srgbClr val="2A448C"/>
            </a:solidFill>
          </a:ln>
        </p:spPr>
        <p:style>
          <a:lnRef idx="1">
            <a:schemeClr val="accent1"/>
          </a:lnRef>
          <a:fillRef idx="0">
            <a:schemeClr val="accent1"/>
          </a:fillRef>
          <a:effectRef idx="0">
            <a:schemeClr val="accent1"/>
          </a:effectRef>
          <a:fontRef idx="minor">
            <a:schemeClr val="tx1"/>
          </a:fontRef>
        </p:style>
      </p:cxnSp>
      <p:sp>
        <p:nvSpPr>
          <p:cNvPr id="2" name="Text Box 15"/>
          <p:cNvSpPr txBox="1"/>
          <p:nvPr>
            <p:custDataLst>
              <p:tags r:id="rId2"/>
            </p:custDataLst>
          </p:nvPr>
        </p:nvSpPr>
        <p:spPr>
          <a:xfrm>
            <a:off x="796925" y="1108710"/>
            <a:ext cx="10598150" cy="5060950"/>
          </a:xfrm>
          <a:prstGeom prst="rect">
            <a:avLst/>
          </a:prstGeom>
          <a:noFill/>
          <a:ln w="9525">
            <a:noFill/>
          </a:ln>
        </p:spPr>
        <p:txBody>
          <a:bodyPr wrap="square" anchor="t" anchorCtr="0">
            <a:noAutofit/>
          </a:bodyPr>
          <a:lstStyle/>
          <a:p>
            <a:pPr marR="0" lvl="0" indent="0" algn="l" defTabSz="914400" rtl="0" fontAlgn="base">
              <a:lnSpc>
                <a:spcPct val="15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FFA117"/>
                </a:solidFill>
                <a:latin typeface="+mn-ea"/>
                <a:cs typeface="+mn-ea"/>
                <a:sym typeface="+mn-ea"/>
              </a:rPr>
              <a:t>新增职业信息</a:t>
            </a:r>
            <a:endParaRPr lang="zh-CN" altLang="en-US" sz="2400" b="1" kern="0" dirty="0">
              <a:solidFill>
                <a:srgbClr val="3657B4"/>
              </a:solidFill>
              <a:latin typeface="+mn-ea"/>
              <a:cs typeface="+mn-ea"/>
              <a:sym typeface="+mn-ea"/>
            </a:endParaRPr>
          </a:p>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3657B4"/>
                </a:solidFill>
                <a:latin typeface="+mn-ea"/>
                <a:cs typeface="+mn-ea"/>
                <a:sym typeface="+mn-ea"/>
              </a:rPr>
              <a:t>（四）</a:t>
            </a:r>
            <a:r>
              <a:rPr lang="en-US" altLang="zh-CN" sz="2400" b="1" kern="0" dirty="0">
                <a:solidFill>
                  <a:srgbClr val="3657B4"/>
                </a:solidFill>
                <a:latin typeface="+mn-ea"/>
                <a:cs typeface="+mn-ea"/>
                <a:sym typeface="+mn-ea"/>
              </a:rPr>
              <a:t>4-04-05-12 </a:t>
            </a:r>
            <a:r>
              <a:rPr lang="zh-CN" altLang="en-US" sz="2400" b="1" kern="0" dirty="0">
                <a:solidFill>
                  <a:srgbClr val="3657B4"/>
                </a:solidFill>
                <a:latin typeface="+mn-ea"/>
                <a:cs typeface="+mn-ea"/>
                <a:sym typeface="+mn-ea"/>
              </a:rPr>
              <a:t>云网智能运维员</a:t>
            </a:r>
            <a:r>
              <a:rPr lang="en-US" altLang="zh-CN" sz="2400" b="1" kern="0" dirty="0">
                <a:solidFill>
                  <a:srgbClr val="3657B4"/>
                </a:solidFill>
                <a:latin typeface="+mn-ea"/>
                <a:cs typeface="+mn-ea"/>
                <a:sym typeface="+mn-ea"/>
              </a:rPr>
              <a:t> S</a:t>
            </a:r>
          </a:p>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3657B4"/>
                </a:solidFill>
                <a:latin typeface="+mn-ea"/>
                <a:cs typeface="+mn-ea"/>
                <a:sym typeface="+mn-ea"/>
              </a:rPr>
              <a:t>定义：从事云网相关服务系统运维，运用云计算和智能网络技术及工具，实现云网日常管理、运行维护、性能调优、故障排除、应急处置等工作的人员。</a:t>
            </a:r>
          </a:p>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3657B4"/>
                </a:solidFill>
                <a:latin typeface="+mn-ea"/>
                <a:cs typeface="+mn-ea"/>
                <a:sym typeface="+mn-ea"/>
              </a:rPr>
              <a:t>（五）</a:t>
            </a:r>
            <a:r>
              <a:rPr lang="en-US" altLang="zh-CN" sz="2400" b="1" kern="0" dirty="0">
                <a:solidFill>
                  <a:srgbClr val="3657B4"/>
                </a:solidFill>
                <a:latin typeface="+mn-ea"/>
                <a:cs typeface="+mn-ea"/>
                <a:sym typeface="+mn-ea"/>
              </a:rPr>
              <a:t>4-04-05-13 </a:t>
            </a:r>
            <a:r>
              <a:rPr lang="zh-CN" altLang="en-US" sz="2400" b="1" kern="0" dirty="0">
                <a:solidFill>
                  <a:srgbClr val="3657B4"/>
                </a:solidFill>
                <a:latin typeface="+mn-ea"/>
                <a:cs typeface="+mn-ea"/>
                <a:sym typeface="+mn-ea"/>
              </a:rPr>
              <a:t>生成式人工智能系统应用员</a:t>
            </a:r>
            <a:r>
              <a:rPr lang="en-US" altLang="zh-CN" sz="2400" b="1" kern="0" dirty="0">
                <a:solidFill>
                  <a:srgbClr val="3657B4"/>
                </a:solidFill>
                <a:latin typeface="+mn-ea"/>
                <a:cs typeface="+mn-ea"/>
                <a:sym typeface="+mn-ea"/>
              </a:rPr>
              <a:t> S</a:t>
            </a:r>
          </a:p>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3657B4"/>
                </a:solidFill>
                <a:latin typeface="+mn-ea"/>
                <a:cs typeface="+mn-ea"/>
                <a:sym typeface="+mn-ea"/>
              </a:rPr>
              <a:t>定义：运用生成式人工智能技术及工具，从事生成式人工智能系统设计、调用、训练、优化、维护管理等工作的人员。</a:t>
            </a:r>
          </a:p>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3657B4"/>
                </a:solidFill>
                <a:latin typeface="+mn-ea"/>
                <a:cs typeface="+mn-ea"/>
                <a:sym typeface="+mn-ea"/>
              </a:rPr>
              <a:t>（六）</a:t>
            </a:r>
            <a:r>
              <a:rPr lang="en-US" altLang="zh-CN" sz="2400" b="1" kern="0" dirty="0">
                <a:solidFill>
                  <a:srgbClr val="3657B4"/>
                </a:solidFill>
                <a:latin typeface="+mn-ea"/>
                <a:cs typeface="+mn-ea"/>
                <a:sym typeface="+mn-ea"/>
              </a:rPr>
              <a:t>4-04-05-14 </a:t>
            </a:r>
            <a:r>
              <a:rPr lang="zh-CN" altLang="en-US" sz="2400" b="1" kern="0" dirty="0">
                <a:solidFill>
                  <a:srgbClr val="3657B4"/>
                </a:solidFill>
                <a:latin typeface="+mn-ea"/>
                <a:cs typeface="+mn-ea"/>
                <a:sym typeface="+mn-ea"/>
              </a:rPr>
              <a:t>工业互联网运维员</a:t>
            </a:r>
            <a:r>
              <a:rPr lang="en-US" altLang="zh-CN" sz="2400" b="1" kern="0" dirty="0">
                <a:solidFill>
                  <a:srgbClr val="3657B4"/>
                </a:solidFill>
                <a:latin typeface="+mn-ea"/>
                <a:cs typeface="+mn-ea"/>
                <a:sym typeface="+mn-ea"/>
              </a:rPr>
              <a:t> S</a:t>
            </a:r>
          </a:p>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3657B4"/>
                </a:solidFill>
                <a:latin typeface="+mn-ea"/>
                <a:cs typeface="+mn-ea"/>
                <a:sym typeface="+mn-ea"/>
              </a:rPr>
              <a:t>定义：使用软件、专用设备、检测仪器及工具，对工业互联网系统进行网络互联互通、数据采集处理、标识解析应用、平台应用优化、系统安全维护的人员。</a:t>
            </a:r>
          </a:p>
        </p:txBody>
      </p:sp>
      <p:sp>
        <p:nvSpPr>
          <p:cNvPr id="3" name="文本框 2"/>
          <p:cNvSpPr txBox="1"/>
          <p:nvPr>
            <p:custDataLst>
              <p:tags r:id="rId3"/>
            </p:custDataLst>
          </p:nvPr>
        </p:nvSpPr>
        <p:spPr>
          <a:xfrm>
            <a:off x="233045" y="257810"/>
            <a:ext cx="11416665" cy="475615"/>
          </a:xfrm>
          <a:prstGeom prst="rect">
            <a:avLst/>
          </a:prstGeom>
          <a:noFill/>
          <a:effectLst/>
        </p:spPr>
        <p:txBody>
          <a:bodyPr wrap="square" rtlCol="0">
            <a:spAutoFit/>
          </a:bodyPr>
          <a:lstStyle/>
          <a:p>
            <a:pPr algn="l"/>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人社部最新要求</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企业从业人员</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新毕业生</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劳务派遣</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家政服务人员工资报酬情况</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a:xfrm>
          <a:off x="0" y="0"/>
          <a:ext cx="0" cy="0"/>
          <a:chOff x="0" y="0"/>
          <a:chExt cx="0" cy="0"/>
        </a:xfrm>
      </p:grpSpPr>
      <p:cxnSp>
        <p:nvCxnSpPr>
          <p:cNvPr id="13" name="直接连接符 12"/>
          <p:cNvCxnSpPr/>
          <p:nvPr>
            <p:custDataLst>
              <p:tags r:id="rId1"/>
            </p:custDataLst>
          </p:nvPr>
        </p:nvCxnSpPr>
        <p:spPr>
          <a:xfrm>
            <a:off x="318331" y="827040"/>
            <a:ext cx="6019800" cy="4445"/>
          </a:xfrm>
          <a:prstGeom prst="line">
            <a:avLst/>
          </a:prstGeom>
          <a:ln w="38100">
            <a:solidFill>
              <a:srgbClr val="2A448C"/>
            </a:solidFill>
          </a:ln>
        </p:spPr>
        <p:style>
          <a:lnRef idx="1">
            <a:schemeClr val="accent1"/>
          </a:lnRef>
          <a:fillRef idx="0">
            <a:schemeClr val="accent1"/>
          </a:fillRef>
          <a:effectRef idx="0">
            <a:schemeClr val="accent1"/>
          </a:effectRef>
          <a:fontRef idx="minor">
            <a:schemeClr val="tx1"/>
          </a:fontRef>
        </p:style>
      </p:cxnSp>
      <p:sp>
        <p:nvSpPr>
          <p:cNvPr id="2" name="Text Box 15"/>
          <p:cNvSpPr txBox="1"/>
          <p:nvPr>
            <p:custDataLst>
              <p:tags r:id="rId2"/>
            </p:custDataLst>
          </p:nvPr>
        </p:nvSpPr>
        <p:spPr>
          <a:xfrm>
            <a:off x="796925" y="1231900"/>
            <a:ext cx="10598150" cy="4458970"/>
          </a:xfrm>
          <a:prstGeom prst="rect">
            <a:avLst/>
          </a:prstGeom>
          <a:noFill/>
          <a:ln w="9525">
            <a:noFill/>
          </a:ln>
        </p:spPr>
        <p:txBody>
          <a:bodyPr wrap="square" anchor="t" anchorCtr="0">
            <a:noAutofit/>
          </a:bodyPr>
          <a:lstStyle/>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FFA117"/>
                </a:solidFill>
                <a:latin typeface="+mn-ea"/>
                <a:cs typeface="+mn-ea"/>
                <a:sym typeface="+mn-ea"/>
              </a:rPr>
              <a:t>新增职业信息</a:t>
            </a:r>
            <a:endParaRPr lang="zh-CN" altLang="en-US" sz="2400" b="1" kern="0" dirty="0">
              <a:solidFill>
                <a:srgbClr val="3657B4"/>
              </a:solidFill>
              <a:latin typeface="+mn-ea"/>
              <a:cs typeface="+mn-ea"/>
              <a:sym typeface="+mn-ea"/>
            </a:endParaRPr>
          </a:p>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3657B4"/>
                </a:solidFill>
                <a:latin typeface="+mn-ea"/>
                <a:cs typeface="+mn-ea"/>
                <a:sym typeface="+mn-ea"/>
              </a:rPr>
              <a:t>（七）</a:t>
            </a:r>
            <a:r>
              <a:rPr lang="en-US" altLang="zh-CN" sz="2400" b="1" kern="0" dirty="0">
                <a:solidFill>
                  <a:srgbClr val="3657B4"/>
                </a:solidFill>
                <a:latin typeface="+mn-ea"/>
                <a:cs typeface="+mn-ea"/>
                <a:sym typeface="+mn-ea"/>
              </a:rPr>
              <a:t>4-04-05-15 </a:t>
            </a:r>
            <a:r>
              <a:rPr lang="zh-CN" altLang="en-US" sz="2400" b="1" kern="0" dirty="0">
                <a:solidFill>
                  <a:srgbClr val="3657B4"/>
                </a:solidFill>
                <a:latin typeface="+mn-ea"/>
                <a:cs typeface="+mn-ea"/>
                <a:sym typeface="+mn-ea"/>
              </a:rPr>
              <a:t>智能网联汽车测试员</a:t>
            </a:r>
            <a:r>
              <a:rPr lang="en-US" altLang="zh-CN" sz="2400" b="1" kern="0" dirty="0">
                <a:solidFill>
                  <a:srgbClr val="3657B4"/>
                </a:solidFill>
                <a:latin typeface="+mn-ea"/>
                <a:cs typeface="+mn-ea"/>
                <a:sym typeface="+mn-ea"/>
              </a:rPr>
              <a:t> S</a:t>
            </a:r>
          </a:p>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3657B4"/>
                </a:solidFill>
                <a:latin typeface="+mn-ea"/>
                <a:cs typeface="+mn-ea"/>
                <a:sym typeface="+mn-ea"/>
              </a:rPr>
              <a:t>定义：使用工具、量具、检测仪器及设备，对智能网联汽车及其相关零部件进行功能验证和测试的人员。</a:t>
            </a:r>
          </a:p>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3657B4"/>
                </a:solidFill>
                <a:latin typeface="+mn-ea"/>
                <a:cs typeface="+mn-ea"/>
                <a:sym typeface="+mn-ea"/>
              </a:rPr>
              <a:t>（八）</a:t>
            </a:r>
            <a:r>
              <a:rPr lang="en-US" altLang="zh-CN" sz="2400" b="1" kern="0" dirty="0">
                <a:solidFill>
                  <a:srgbClr val="3657B4"/>
                </a:solidFill>
                <a:latin typeface="+mn-ea"/>
                <a:cs typeface="+mn-ea"/>
                <a:sym typeface="+mn-ea"/>
              </a:rPr>
              <a:t>4-05-02-02 </a:t>
            </a:r>
            <a:r>
              <a:rPr lang="zh-CN" altLang="en-US" sz="2400" b="1" kern="0" dirty="0">
                <a:solidFill>
                  <a:srgbClr val="3657B4"/>
                </a:solidFill>
                <a:latin typeface="+mn-ea"/>
                <a:cs typeface="+mn-ea"/>
                <a:sym typeface="+mn-ea"/>
              </a:rPr>
              <a:t>有色金属现货交易员</a:t>
            </a:r>
          </a:p>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3657B4"/>
                </a:solidFill>
                <a:latin typeface="+mn-ea"/>
                <a:cs typeface="+mn-ea"/>
                <a:sym typeface="+mn-ea"/>
              </a:rPr>
              <a:t>定义：从事有色金属现货调研、收购、销售、保值、风控、储运、交割等交易活动，提供对应的业务操作、贸易咨询服务的人员。</a:t>
            </a:r>
          </a:p>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3657B4"/>
                </a:solidFill>
                <a:latin typeface="+mn-ea"/>
                <a:cs typeface="+mn-ea"/>
                <a:sym typeface="+mn-ea"/>
              </a:rPr>
              <a:t>（九）</a:t>
            </a:r>
            <a:r>
              <a:rPr lang="en-US" altLang="zh-CN" sz="2400" b="1" kern="0" dirty="0">
                <a:solidFill>
                  <a:srgbClr val="3657B4"/>
                </a:solidFill>
                <a:latin typeface="+mn-ea"/>
                <a:cs typeface="+mn-ea"/>
                <a:sym typeface="+mn-ea"/>
              </a:rPr>
              <a:t>4-07-02-06 </a:t>
            </a:r>
            <a:r>
              <a:rPr lang="zh-CN" altLang="en-US" sz="2400" b="1" kern="0" dirty="0">
                <a:solidFill>
                  <a:srgbClr val="3657B4"/>
                </a:solidFill>
                <a:latin typeface="+mn-ea"/>
                <a:cs typeface="+mn-ea"/>
                <a:sym typeface="+mn-ea"/>
              </a:rPr>
              <a:t>用户增长运营师</a:t>
            </a:r>
            <a:r>
              <a:rPr lang="en-US" altLang="zh-CN" sz="2400" b="1" kern="0" dirty="0">
                <a:solidFill>
                  <a:srgbClr val="3657B4"/>
                </a:solidFill>
                <a:latin typeface="+mn-ea"/>
                <a:cs typeface="+mn-ea"/>
                <a:sym typeface="+mn-ea"/>
              </a:rPr>
              <a:t> S</a:t>
            </a:r>
          </a:p>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3657B4"/>
                </a:solidFill>
                <a:latin typeface="+mn-ea"/>
                <a:cs typeface="+mn-ea"/>
                <a:sym typeface="+mn-ea"/>
              </a:rPr>
              <a:t>定义：运用数字化工具，从事企业或机构用户增长、管理及运营等工作的人员。</a:t>
            </a:r>
          </a:p>
        </p:txBody>
      </p:sp>
      <p:sp>
        <p:nvSpPr>
          <p:cNvPr id="3" name="文本框 2"/>
          <p:cNvSpPr txBox="1"/>
          <p:nvPr>
            <p:custDataLst>
              <p:tags r:id="rId3"/>
            </p:custDataLst>
          </p:nvPr>
        </p:nvSpPr>
        <p:spPr>
          <a:xfrm>
            <a:off x="233045" y="257810"/>
            <a:ext cx="11416665" cy="475615"/>
          </a:xfrm>
          <a:prstGeom prst="rect">
            <a:avLst/>
          </a:prstGeom>
          <a:noFill/>
          <a:effectLst/>
        </p:spPr>
        <p:txBody>
          <a:bodyPr wrap="square" rtlCol="0">
            <a:spAutoFit/>
          </a:bodyPr>
          <a:lstStyle/>
          <a:p>
            <a:pPr algn="l"/>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人社部最新要求</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企业从业人员</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新毕业生</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劳务派遣</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家政服务人员工资报酬情况</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a:xfrm>
          <a:off x="0" y="0"/>
          <a:ext cx="0" cy="0"/>
          <a:chOff x="0" y="0"/>
          <a:chExt cx="0" cy="0"/>
        </a:xfrm>
      </p:grpSpPr>
      <p:cxnSp>
        <p:nvCxnSpPr>
          <p:cNvPr id="13" name="直接连接符 12"/>
          <p:cNvCxnSpPr/>
          <p:nvPr>
            <p:custDataLst>
              <p:tags r:id="rId1"/>
            </p:custDataLst>
          </p:nvPr>
        </p:nvCxnSpPr>
        <p:spPr>
          <a:xfrm>
            <a:off x="318331" y="827040"/>
            <a:ext cx="6019800" cy="4445"/>
          </a:xfrm>
          <a:prstGeom prst="line">
            <a:avLst/>
          </a:prstGeom>
          <a:ln w="38100">
            <a:solidFill>
              <a:srgbClr val="2A448C"/>
            </a:solidFill>
          </a:ln>
        </p:spPr>
        <p:style>
          <a:lnRef idx="1">
            <a:schemeClr val="accent1"/>
          </a:lnRef>
          <a:fillRef idx="0">
            <a:schemeClr val="accent1"/>
          </a:fillRef>
          <a:effectRef idx="0">
            <a:schemeClr val="accent1"/>
          </a:effectRef>
          <a:fontRef idx="minor">
            <a:schemeClr val="tx1"/>
          </a:fontRef>
        </p:style>
      </p:cxnSp>
      <p:sp>
        <p:nvSpPr>
          <p:cNvPr id="2" name="Text Box 15"/>
          <p:cNvSpPr txBox="1"/>
          <p:nvPr>
            <p:custDataLst>
              <p:tags r:id="rId2"/>
            </p:custDataLst>
          </p:nvPr>
        </p:nvSpPr>
        <p:spPr>
          <a:xfrm>
            <a:off x="796925" y="1197610"/>
            <a:ext cx="10598150" cy="4852035"/>
          </a:xfrm>
          <a:prstGeom prst="rect">
            <a:avLst/>
          </a:prstGeom>
          <a:noFill/>
          <a:ln w="9525">
            <a:noFill/>
          </a:ln>
        </p:spPr>
        <p:txBody>
          <a:bodyPr wrap="square" anchor="t" anchorCtr="0">
            <a:noAutofit/>
          </a:bodyPr>
          <a:lstStyle/>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FFA117"/>
                </a:solidFill>
                <a:latin typeface="+mn-ea"/>
                <a:cs typeface="+mn-ea"/>
                <a:sym typeface="+mn-ea"/>
              </a:rPr>
              <a:t>新增职业信息</a:t>
            </a:r>
            <a:endParaRPr lang="zh-CN" altLang="en-US" sz="2400" b="1" kern="0" dirty="0">
              <a:solidFill>
                <a:srgbClr val="3657B4"/>
              </a:solidFill>
              <a:latin typeface="+mn-ea"/>
              <a:cs typeface="+mn-ea"/>
              <a:sym typeface="+mn-ea"/>
            </a:endParaRPr>
          </a:p>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3657B4"/>
                </a:solidFill>
                <a:latin typeface="+mn-ea"/>
                <a:cs typeface="+mn-ea"/>
                <a:sym typeface="+mn-ea"/>
              </a:rPr>
              <a:t>（十）</a:t>
            </a:r>
            <a:r>
              <a:rPr lang="en-US" altLang="zh-CN" sz="2400" b="1" kern="0" dirty="0">
                <a:solidFill>
                  <a:srgbClr val="3657B4"/>
                </a:solidFill>
                <a:latin typeface="+mn-ea"/>
                <a:cs typeface="+mn-ea"/>
                <a:sym typeface="+mn-ea"/>
              </a:rPr>
              <a:t>4-07-07-04 </a:t>
            </a:r>
            <a:r>
              <a:rPr lang="zh-CN" altLang="en-US" sz="2400" b="1" kern="0" dirty="0">
                <a:solidFill>
                  <a:srgbClr val="3657B4"/>
                </a:solidFill>
                <a:latin typeface="+mn-ea"/>
                <a:cs typeface="+mn-ea"/>
                <a:sym typeface="+mn-ea"/>
              </a:rPr>
              <a:t>会展搭建师</a:t>
            </a:r>
          </a:p>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3657B4"/>
                </a:solidFill>
                <a:latin typeface="+mn-ea"/>
                <a:cs typeface="+mn-ea"/>
                <a:sym typeface="+mn-ea"/>
              </a:rPr>
              <a:t>定义：从事会展活动场地的搭建和布置，以及负责会展活动结束后的拆除和清理工作的人员。</a:t>
            </a:r>
          </a:p>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3657B4"/>
                </a:solidFill>
                <a:latin typeface="+mn-ea"/>
                <a:cs typeface="+mn-ea"/>
                <a:sym typeface="+mn-ea"/>
              </a:rPr>
              <a:t>（十一）</a:t>
            </a:r>
            <a:r>
              <a:rPr lang="en-US" altLang="zh-CN" sz="2400" b="1" kern="0" dirty="0">
                <a:solidFill>
                  <a:srgbClr val="3657B4"/>
                </a:solidFill>
                <a:latin typeface="+mn-ea"/>
                <a:cs typeface="+mn-ea"/>
                <a:sym typeface="+mn-ea"/>
              </a:rPr>
              <a:t>4-08-08-30 </a:t>
            </a:r>
            <a:r>
              <a:rPr lang="zh-CN" altLang="en-US" sz="2400" b="1" kern="0" dirty="0">
                <a:solidFill>
                  <a:srgbClr val="3657B4"/>
                </a:solidFill>
                <a:latin typeface="+mn-ea"/>
                <a:cs typeface="+mn-ea"/>
                <a:sym typeface="+mn-ea"/>
              </a:rPr>
              <a:t>文创产品策划运营师</a:t>
            </a:r>
          </a:p>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3657B4"/>
                </a:solidFill>
                <a:latin typeface="+mn-ea"/>
                <a:cs typeface="+mn-ea"/>
                <a:sym typeface="+mn-ea"/>
              </a:rPr>
              <a:t>定义：从事文化创意产品的策划，结合市场需求设计具有文化元素的产品，对文创产品进行营销运营的人员。</a:t>
            </a:r>
          </a:p>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3657B4"/>
                </a:solidFill>
                <a:latin typeface="+mn-ea"/>
                <a:cs typeface="+mn-ea"/>
                <a:sym typeface="+mn-ea"/>
              </a:rPr>
              <a:t>（十二）</a:t>
            </a:r>
            <a:r>
              <a:rPr lang="en-US" altLang="zh-CN" sz="2400" b="1" kern="0" dirty="0">
                <a:solidFill>
                  <a:srgbClr val="3657B4"/>
                </a:solidFill>
                <a:latin typeface="+mn-ea"/>
                <a:cs typeface="+mn-ea"/>
                <a:sym typeface="+mn-ea"/>
              </a:rPr>
              <a:t>4-11-01-04 </a:t>
            </a:r>
            <a:r>
              <a:rPr lang="zh-CN" altLang="en-US" sz="2400" b="1" kern="0" dirty="0">
                <a:solidFill>
                  <a:srgbClr val="3657B4"/>
                </a:solidFill>
                <a:latin typeface="+mn-ea"/>
                <a:cs typeface="+mn-ea"/>
                <a:sym typeface="+mn-ea"/>
              </a:rPr>
              <a:t>储能电站运维管理员</a:t>
            </a:r>
            <a:r>
              <a:rPr lang="en-US" altLang="zh-CN" sz="2400" b="1" kern="0" dirty="0">
                <a:solidFill>
                  <a:srgbClr val="3657B4"/>
                </a:solidFill>
                <a:latin typeface="+mn-ea"/>
                <a:cs typeface="+mn-ea"/>
                <a:sym typeface="+mn-ea"/>
              </a:rPr>
              <a:t> L</a:t>
            </a:r>
          </a:p>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3657B4"/>
                </a:solidFill>
                <a:latin typeface="+mn-ea"/>
                <a:cs typeface="+mn-ea"/>
                <a:sym typeface="+mn-ea"/>
              </a:rPr>
              <a:t>定义：使用工具、量具、检测仪器及设备</a:t>
            </a:r>
            <a:r>
              <a:rPr lang="en-US" altLang="zh-CN" sz="2400" b="1" kern="0" dirty="0">
                <a:solidFill>
                  <a:srgbClr val="3657B4"/>
                </a:solidFill>
                <a:latin typeface="+mn-ea"/>
                <a:cs typeface="+mn-ea"/>
                <a:sym typeface="+mn-ea"/>
              </a:rPr>
              <a:t>, </a:t>
            </a:r>
            <a:r>
              <a:rPr lang="zh-CN" altLang="en-US" sz="2400" b="1" kern="0" dirty="0">
                <a:solidFill>
                  <a:srgbClr val="3657B4"/>
                </a:solidFill>
                <a:latin typeface="+mn-ea"/>
                <a:cs typeface="+mn-ea"/>
                <a:sym typeface="+mn-ea"/>
              </a:rPr>
              <a:t>进行电化学、压缩空气、飞轮等储能单元或系统的数据采集、状态监测、运行维护及设备资料管理的人员。</a:t>
            </a:r>
          </a:p>
        </p:txBody>
      </p:sp>
      <p:sp>
        <p:nvSpPr>
          <p:cNvPr id="3" name="文本框 2"/>
          <p:cNvSpPr txBox="1"/>
          <p:nvPr>
            <p:custDataLst>
              <p:tags r:id="rId3"/>
            </p:custDataLst>
          </p:nvPr>
        </p:nvSpPr>
        <p:spPr>
          <a:xfrm>
            <a:off x="233045" y="257810"/>
            <a:ext cx="11416665" cy="475615"/>
          </a:xfrm>
          <a:prstGeom prst="rect">
            <a:avLst/>
          </a:prstGeom>
          <a:noFill/>
          <a:effectLst/>
        </p:spPr>
        <p:txBody>
          <a:bodyPr wrap="square" rtlCol="0">
            <a:spAutoFit/>
          </a:bodyPr>
          <a:lstStyle/>
          <a:p>
            <a:pPr algn="l"/>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人社部最新要求</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企业从业人员</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新毕业生</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劳务派遣</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家政服务人员工资报酬情况</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a:xfrm>
          <a:off x="0" y="0"/>
          <a:ext cx="0" cy="0"/>
          <a:chOff x="0" y="0"/>
          <a:chExt cx="0" cy="0"/>
        </a:xfrm>
      </p:grpSpPr>
      <p:cxnSp>
        <p:nvCxnSpPr>
          <p:cNvPr id="13" name="直接连接符 12"/>
          <p:cNvCxnSpPr/>
          <p:nvPr>
            <p:custDataLst>
              <p:tags r:id="rId1"/>
            </p:custDataLst>
          </p:nvPr>
        </p:nvCxnSpPr>
        <p:spPr>
          <a:xfrm>
            <a:off x="318331" y="827040"/>
            <a:ext cx="6019800" cy="4445"/>
          </a:xfrm>
          <a:prstGeom prst="line">
            <a:avLst/>
          </a:prstGeom>
          <a:ln w="38100">
            <a:solidFill>
              <a:srgbClr val="2A448C"/>
            </a:solidFill>
          </a:ln>
        </p:spPr>
        <p:style>
          <a:lnRef idx="1">
            <a:schemeClr val="accent1"/>
          </a:lnRef>
          <a:fillRef idx="0">
            <a:schemeClr val="accent1"/>
          </a:fillRef>
          <a:effectRef idx="0">
            <a:schemeClr val="accent1"/>
          </a:effectRef>
          <a:fontRef idx="minor">
            <a:schemeClr val="tx1"/>
          </a:fontRef>
        </p:style>
      </p:cxnSp>
      <p:sp>
        <p:nvSpPr>
          <p:cNvPr id="2" name="Text Box 15"/>
          <p:cNvSpPr txBox="1"/>
          <p:nvPr>
            <p:custDataLst>
              <p:tags r:id="rId2"/>
            </p:custDataLst>
          </p:nvPr>
        </p:nvSpPr>
        <p:spPr>
          <a:xfrm>
            <a:off x="796925" y="1292860"/>
            <a:ext cx="10598150" cy="4852035"/>
          </a:xfrm>
          <a:prstGeom prst="rect">
            <a:avLst/>
          </a:prstGeom>
          <a:noFill/>
          <a:ln w="9525">
            <a:noFill/>
          </a:ln>
        </p:spPr>
        <p:txBody>
          <a:bodyPr wrap="square" anchor="t" anchorCtr="0">
            <a:noAutofit/>
          </a:bodyPr>
          <a:lstStyle/>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FFA117"/>
                </a:solidFill>
                <a:latin typeface="+mn-ea"/>
                <a:cs typeface="+mn-ea"/>
                <a:sym typeface="+mn-ea"/>
              </a:rPr>
              <a:t>新增职业信息</a:t>
            </a:r>
            <a:endParaRPr lang="zh-CN" altLang="en-US" sz="2400" b="1" kern="0" dirty="0">
              <a:solidFill>
                <a:srgbClr val="3657B4"/>
              </a:solidFill>
              <a:latin typeface="+mn-ea"/>
              <a:cs typeface="+mn-ea"/>
              <a:sym typeface="+mn-ea"/>
            </a:endParaRPr>
          </a:p>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3657B4"/>
                </a:solidFill>
                <a:latin typeface="+mn-ea"/>
                <a:cs typeface="+mn-ea"/>
                <a:sym typeface="+mn-ea"/>
              </a:rPr>
              <a:t>（十三）</a:t>
            </a:r>
            <a:r>
              <a:rPr lang="en-US" altLang="zh-CN" sz="2400" b="1" kern="0" dirty="0">
                <a:solidFill>
                  <a:srgbClr val="3657B4"/>
                </a:solidFill>
                <a:latin typeface="+mn-ea"/>
                <a:cs typeface="+mn-ea"/>
                <a:sym typeface="+mn-ea"/>
              </a:rPr>
              <a:t>4-11-01-05 </a:t>
            </a:r>
            <a:r>
              <a:rPr lang="zh-CN" altLang="en-US" sz="2400" b="1" kern="0" dirty="0">
                <a:solidFill>
                  <a:srgbClr val="3657B4"/>
                </a:solidFill>
                <a:latin typeface="+mn-ea"/>
                <a:cs typeface="+mn-ea"/>
                <a:sym typeface="+mn-ea"/>
              </a:rPr>
              <a:t>电能质量管理员</a:t>
            </a:r>
            <a:r>
              <a:rPr lang="en-US" altLang="zh-CN" sz="2400" b="1" kern="0" dirty="0">
                <a:solidFill>
                  <a:srgbClr val="3657B4"/>
                </a:solidFill>
                <a:latin typeface="+mn-ea"/>
                <a:cs typeface="+mn-ea"/>
                <a:sym typeface="+mn-ea"/>
              </a:rPr>
              <a:t> L</a:t>
            </a:r>
          </a:p>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3657B4"/>
                </a:solidFill>
                <a:latin typeface="+mn-ea"/>
                <a:cs typeface="+mn-ea"/>
                <a:sym typeface="+mn-ea"/>
              </a:rPr>
              <a:t>定义：从事电力系统电能质量测试、监测、评估、治理以及管理电能质量设备，进行调试、维修、改造的人员。</a:t>
            </a:r>
          </a:p>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3657B4"/>
                </a:solidFill>
                <a:latin typeface="+mn-ea"/>
                <a:cs typeface="+mn-ea"/>
                <a:sym typeface="+mn-ea"/>
              </a:rPr>
              <a:t>（十四）</a:t>
            </a:r>
            <a:r>
              <a:rPr lang="en-US" altLang="zh-CN" sz="2400" b="1" kern="0" dirty="0">
                <a:solidFill>
                  <a:srgbClr val="3657B4"/>
                </a:solidFill>
                <a:latin typeface="+mn-ea"/>
                <a:cs typeface="+mn-ea"/>
                <a:sym typeface="+mn-ea"/>
              </a:rPr>
              <a:t>4-13-01-09 </a:t>
            </a:r>
            <a:r>
              <a:rPr lang="zh-CN" altLang="en-US" sz="2400" b="1" kern="0" dirty="0">
                <a:solidFill>
                  <a:srgbClr val="3657B4"/>
                </a:solidFill>
                <a:latin typeface="+mn-ea"/>
                <a:cs typeface="+mn-ea"/>
                <a:sym typeface="+mn-ea"/>
              </a:rPr>
              <a:t>版权经纪人</a:t>
            </a:r>
          </a:p>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3657B4"/>
                </a:solidFill>
                <a:latin typeface="+mn-ea"/>
                <a:cs typeface="+mn-ea"/>
                <a:sym typeface="+mn-ea"/>
              </a:rPr>
              <a:t>定义：从事版权交易、版权登记代理、版权贸易、版权价值评价等相关服务的人员。</a:t>
            </a:r>
          </a:p>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3657B4"/>
                </a:solidFill>
                <a:latin typeface="+mn-ea"/>
                <a:cs typeface="+mn-ea"/>
                <a:sym typeface="+mn-ea"/>
              </a:rPr>
              <a:t>（十五）</a:t>
            </a:r>
            <a:r>
              <a:rPr lang="en-US" altLang="zh-CN" sz="2400" b="1" kern="0" dirty="0">
                <a:solidFill>
                  <a:srgbClr val="3657B4"/>
                </a:solidFill>
                <a:latin typeface="+mn-ea"/>
                <a:cs typeface="+mn-ea"/>
                <a:sym typeface="+mn-ea"/>
              </a:rPr>
              <a:t>4-13-01-10 </a:t>
            </a:r>
            <a:r>
              <a:rPr lang="zh-CN" altLang="en-US" sz="2400" b="1" kern="0" dirty="0">
                <a:solidFill>
                  <a:srgbClr val="3657B4"/>
                </a:solidFill>
                <a:latin typeface="+mn-ea"/>
                <a:cs typeface="+mn-ea"/>
                <a:sym typeface="+mn-ea"/>
              </a:rPr>
              <a:t>网络主播</a:t>
            </a:r>
            <a:r>
              <a:rPr lang="en-US" altLang="zh-CN" sz="2400" b="1" kern="0" dirty="0">
                <a:solidFill>
                  <a:srgbClr val="3657B4"/>
                </a:solidFill>
                <a:latin typeface="+mn-ea"/>
                <a:cs typeface="+mn-ea"/>
                <a:sym typeface="+mn-ea"/>
              </a:rPr>
              <a:t> S</a:t>
            </a:r>
          </a:p>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3657B4"/>
                </a:solidFill>
                <a:latin typeface="+mn-ea"/>
                <a:cs typeface="+mn-ea"/>
                <a:sym typeface="+mn-ea"/>
              </a:rPr>
              <a:t>定义：基于互联网，以直播、实时交流互动、上传音视频节目等形式发声、出镜，提供网络表演、视听信息服务的人员。</a:t>
            </a:r>
          </a:p>
        </p:txBody>
      </p:sp>
      <p:sp>
        <p:nvSpPr>
          <p:cNvPr id="3" name="文本框 2"/>
          <p:cNvSpPr txBox="1"/>
          <p:nvPr>
            <p:custDataLst>
              <p:tags r:id="rId3"/>
            </p:custDataLst>
          </p:nvPr>
        </p:nvSpPr>
        <p:spPr>
          <a:xfrm>
            <a:off x="233045" y="257810"/>
            <a:ext cx="11416665" cy="475615"/>
          </a:xfrm>
          <a:prstGeom prst="rect">
            <a:avLst/>
          </a:prstGeom>
          <a:noFill/>
          <a:effectLst/>
        </p:spPr>
        <p:txBody>
          <a:bodyPr wrap="square" rtlCol="0">
            <a:spAutoFit/>
          </a:bodyPr>
          <a:lstStyle/>
          <a:p>
            <a:pPr algn="l"/>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人社部最新要求</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企业从业人员</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新毕业生</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劳务派遣</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家政服务人员工资报酬情况</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a:xfrm>
          <a:off x="0" y="0"/>
          <a:ext cx="0" cy="0"/>
          <a:chOff x="0" y="0"/>
          <a:chExt cx="0" cy="0"/>
        </a:xfrm>
      </p:grpSpPr>
      <p:cxnSp>
        <p:nvCxnSpPr>
          <p:cNvPr id="13" name="直接连接符 12"/>
          <p:cNvCxnSpPr/>
          <p:nvPr>
            <p:custDataLst>
              <p:tags r:id="rId1"/>
            </p:custDataLst>
          </p:nvPr>
        </p:nvCxnSpPr>
        <p:spPr>
          <a:xfrm>
            <a:off x="318331" y="827040"/>
            <a:ext cx="6019800" cy="4445"/>
          </a:xfrm>
          <a:prstGeom prst="line">
            <a:avLst/>
          </a:prstGeom>
          <a:ln w="38100">
            <a:solidFill>
              <a:srgbClr val="2A448C"/>
            </a:solidFill>
          </a:ln>
        </p:spPr>
        <p:style>
          <a:lnRef idx="1">
            <a:schemeClr val="accent1"/>
          </a:lnRef>
          <a:fillRef idx="0">
            <a:schemeClr val="accent1"/>
          </a:fillRef>
          <a:effectRef idx="0">
            <a:schemeClr val="accent1"/>
          </a:effectRef>
          <a:fontRef idx="minor">
            <a:schemeClr val="tx1"/>
          </a:fontRef>
        </p:style>
      </p:cxnSp>
      <p:sp>
        <p:nvSpPr>
          <p:cNvPr id="2" name="Text Box 15"/>
          <p:cNvSpPr txBox="1"/>
          <p:nvPr>
            <p:custDataLst>
              <p:tags r:id="rId2"/>
            </p:custDataLst>
          </p:nvPr>
        </p:nvSpPr>
        <p:spPr>
          <a:xfrm>
            <a:off x="796925" y="1083310"/>
            <a:ext cx="10598150" cy="5393690"/>
          </a:xfrm>
          <a:prstGeom prst="rect">
            <a:avLst/>
          </a:prstGeom>
          <a:noFill/>
          <a:ln w="9525">
            <a:noFill/>
          </a:ln>
        </p:spPr>
        <p:txBody>
          <a:bodyPr wrap="square" anchor="t" anchorCtr="0">
            <a:noAutofit/>
          </a:bodyPr>
          <a:lstStyle/>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FFA117"/>
                </a:solidFill>
                <a:latin typeface="+mn-ea"/>
                <a:cs typeface="+mn-ea"/>
                <a:sym typeface="+mn-ea"/>
              </a:rPr>
              <a:t>新增职业信息</a:t>
            </a:r>
            <a:endParaRPr lang="zh-CN" altLang="en-US" sz="2400" b="1" kern="0" dirty="0">
              <a:solidFill>
                <a:srgbClr val="3657B4"/>
              </a:solidFill>
              <a:latin typeface="+mn-ea"/>
              <a:cs typeface="+mn-ea"/>
              <a:sym typeface="+mn-ea"/>
            </a:endParaRPr>
          </a:p>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（十六）</a:t>
            </a:r>
            <a:r>
              <a:rPr lang="en-US" altLang="zh-CN" sz="2000" b="1" kern="0" dirty="0">
                <a:solidFill>
                  <a:srgbClr val="3657B4"/>
                </a:solidFill>
                <a:latin typeface="+mn-ea"/>
                <a:cs typeface="+mn-ea"/>
                <a:sym typeface="+mn-ea"/>
              </a:rPr>
              <a:t>4-14-05-08 </a:t>
            </a:r>
            <a:r>
              <a:rPr lang="zh-CN" altLang="en-US" sz="2000" b="1" kern="0" dirty="0">
                <a:solidFill>
                  <a:srgbClr val="3657B4"/>
                </a:solidFill>
                <a:latin typeface="+mn-ea"/>
                <a:cs typeface="+mn-ea"/>
                <a:sym typeface="+mn-ea"/>
              </a:rPr>
              <a:t>滑雪巡救员</a:t>
            </a:r>
          </a:p>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定义：在滑雪场所，对滑雪者及设施设备进行安全巡查，并对伤者在医疗救治前实施救助的人员。</a:t>
            </a:r>
          </a:p>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（十七）</a:t>
            </a:r>
            <a:r>
              <a:rPr lang="en-US" altLang="zh-CN" sz="2000" b="1" kern="0" dirty="0">
                <a:solidFill>
                  <a:srgbClr val="3657B4"/>
                </a:solidFill>
                <a:latin typeface="+mn-ea"/>
                <a:cs typeface="+mn-ea"/>
                <a:sym typeface="+mn-ea"/>
              </a:rPr>
              <a:t>6-17-01-08 </a:t>
            </a:r>
            <a:r>
              <a:rPr lang="zh-CN" altLang="en-US" sz="2000" b="1" kern="0" dirty="0">
                <a:solidFill>
                  <a:srgbClr val="3657B4"/>
                </a:solidFill>
                <a:latin typeface="+mn-ea"/>
                <a:cs typeface="+mn-ea"/>
                <a:sym typeface="+mn-ea"/>
              </a:rPr>
              <a:t>氢基直接还原炼铁工</a:t>
            </a:r>
            <a:r>
              <a:rPr lang="en-US" altLang="zh-CN" sz="2000" b="1" kern="0" dirty="0">
                <a:solidFill>
                  <a:srgbClr val="3657B4"/>
                </a:solidFill>
                <a:latin typeface="+mn-ea"/>
                <a:cs typeface="+mn-ea"/>
                <a:sym typeface="+mn-ea"/>
              </a:rPr>
              <a:t> L</a:t>
            </a:r>
          </a:p>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定义：操作反应竖炉、加热器、工艺回路系统、二氧化碳脱除系统、装排料系统、涂覆系统、筒仓系统等设备，生产符合质量标准的氢基直接还原铁的人员。</a:t>
            </a:r>
          </a:p>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（十八）</a:t>
            </a:r>
            <a:r>
              <a:rPr lang="en-US" altLang="zh-CN" sz="2000" b="1" kern="0" dirty="0">
                <a:solidFill>
                  <a:srgbClr val="3657B4"/>
                </a:solidFill>
                <a:latin typeface="+mn-ea"/>
                <a:cs typeface="+mn-ea"/>
                <a:sym typeface="+mn-ea"/>
              </a:rPr>
              <a:t>6-31-07-04 </a:t>
            </a:r>
            <a:r>
              <a:rPr lang="zh-CN" altLang="en-US" sz="2000" b="1" kern="0" dirty="0">
                <a:solidFill>
                  <a:srgbClr val="3657B4"/>
                </a:solidFill>
                <a:latin typeface="+mn-ea"/>
                <a:cs typeface="+mn-ea"/>
                <a:sym typeface="+mn-ea"/>
              </a:rPr>
              <a:t>智能制造系统运维员</a:t>
            </a:r>
            <a:r>
              <a:rPr lang="en-US" altLang="zh-CN" sz="2000" b="1" kern="0" dirty="0">
                <a:solidFill>
                  <a:srgbClr val="3657B4"/>
                </a:solidFill>
                <a:latin typeface="+mn-ea"/>
                <a:cs typeface="+mn-ea"/>
                <a:sym typeface="+mn-ea"/>
              </a:rPr>
              <a:t> S</a:t>
            </a:r>
          </a:p>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定义：从事智能制造系统数据采集、状态监测、故障分析与诊断、预防性维护、保养作业和优化生产的人员。</a:t>
            </a:r>
          </a:p>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（十九）</a:t>
            </a:r>
            <a:r>
              <a:rPr lang="en-US" altLang="zh-CN" sz="2000" b="1" kern="0" dirty="0">
                <a:solidFill>
                  <a:srgbClr val="3657B4"/>
                </a:solidFill>
                <a:latin typeface="+mn-ea"/>
                <a:cs typeface="+mn-ea"/>
                <a:sym typeface="+mn-ea"/>
              </a:rPr>
              <a:t>6-31-07-05 </a:t>
            </a:r>
            <a:r>
              <a:rPr lang="zh-CN" altLang="en-US" sz="2000" b="1" kern="0" dirty="0">
                <a:solidFill>
                  <a:srgbClr val="3657B4"/>
                </a:solidFill>
                <a:latin typeface="+mn-ea"/>
                <a:cs typeface="+mn-ea"/>
                <a:sym typeface="+mn-ea"/>
              </a:rPr>
              <a:t>智能网联汽车装调运维员</a:t>
            </a:r>
            <a:r>
              <a:rPr lang="en-US" altLang="zh-CN" sz="2000" b="1" kern="0" dirty="0">
                <a:solidFill>
                  <a:srgbClr val="3657B4"/>
                </a:solidFill>
                <a:latin typeface="+mn-ea"/>
                <a:cs typeface="+mn-ea"/>
                <a:sym typeface="+mn-ea"/>
              </a:rPr>
              <a:t> S</a:t>
            </a:r>
          </a:p>
          <a:p>
            <a:pPr marR="0" lvl="0" indent="0" algn="l" defTabSz="914400" rtl="0" fontAlgn="base">
              <a:lnSpc>
                <a:spcPct val="13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定义：使用专用设备、工具、仪器仪表，对智能网联汽车和路侧设备进行装配、调试、检测、联调、状态监测、运维等工作的人员。</a:t>
            </a:r>
          </a:p>
        </p:txBody>
      </p:sp>
      <p:sp>
        <p:nvSpPr>
          <p:cNvPr id="3" name="文本框 2"/>
          <p:cNvSpPr txBox="1"/>
          <p:nvPr>
            <p:custDataLst>
              <p:tags r:id="rId3"/>
            </p:custDataLst>
          </p:nvPr>
        </p:nvSpPr>
        <p:spPr>
          <a:xfrm>
            <a:off x="233045" y="257810"/>
            <a:ext cx="11416665" cy="475615"/>
          </a:xfrm>
          <a:prstGeom prst="rect">
            <a:avLst/>
          </a:prstGeom>
          <a:noFill/>
          <a:effectLst/>
        </p:spPr>
        <p:txBody>
          <a:bodyPr wrap="square" rtlCol="0">
            <a:spAutoFit/>
          </a:bodyPr>
          <a:lstStyle/>
          <a:p>
            <a:pPr algn="l"/>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人社部最新要求</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企业从业人员</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新毕业生</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劳务派遣</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家政服务人员工资报酬情况</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a:xfrm>
          <a:off x="0" y="0"/>
          <a:ext cx="0" cy="0"/>
          <a:chOff x="0" y="0"/>
          <a:chExt cx="0" cy="0"/>
        </a:xfrm>
      </p:grpSpPr>
      <p:cxnSp>
        <p:nvCxnSpPr>
          <p:cNvPr id="13" name="直接连接符 12"/>
          <p:cNvCxnSpPr/>
          <p:nvPr>
            <p:custDataLst>
              <p:tags r:id="rId1"/>
            </p:custDataLst>
          </p:nvPr>
        </p:nvCxnSpPr>
        <p:spPr>
          <a:xfrm>
            <a:off x="318331" y="827040"/>
            <a:ext cx="6019800" cy="4445"/>
          </a:xfrm>
          <a:prstGeom prst="line">
            <a:avLst/>
          </a:prstGeom>
          <a:ln w="38100">
            <a:solidFill>
              <a:srgbClr val="2A448C"/>
            </a:solidFill>
          </a:ln>
        </p:spPr>
        <p:style>
          <a:lnRef idx="1">
            <a:schemeClr val="accent1"/>
          </a:lnRef>
          <a:fillRef idx="0">
            <a:schemeClr val="accent1"/>
          </a:fillRef>
          <a:effectRef idx="0">
            <a:schemeClr val="accent1"/>
          </a:effectRef>
          <a:fontRef idx="minor">
            <a:schemeClr val="tx1"/>
          </a:fontRef>
        </p:style>
      </p:cxnSp>
      <p:sp>
        <p:nvSpPr>
          <p:cNvPr id="2" name="Text Box 15"/>
          <p:cNvSpPr txBox="1"/>
          <p:nvPr>
            <p:custDataLst>
              <p:tags r:id="rId2"/>
            </p:custDataLst>
          </p:nvPr>
        </p:nvSpPr>
        <p:spPr>
          <a:xfrm>
            <a:off x="307340" y="1026160"/>
            <a:ext cx="11590655" cy="5288280"/>
          </a:xfrm>
          <a:prstGeom prst="rect">
            <a:avLst/>
          </a:prstGeom>
          <a:noFill/>
          <a:ln w="9525">
            <a:noFill/>
          </a:ln>
        </p:spPr>
        <p:txBody>
          <a:bodyPr wrap="square" anchor="t" anchorCtr="0">
            <a:noAutofit/>
          </a:bodyPr>
          <a:lstStyle/>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FFA117"/>
                </a:solidFill>
                <a:latin typeface="+mn-ea"/>
                <a:cs typeface="+mn-ea"/>
                <a:sym typeface="+mn-ea"/>
              </a:rPr>
              <a:t>新增工种信息</a:t>
            </a:r>
            <a:endParaRPr lang="zh-CN" altLang="en-US" sz="2000" b="1" kern="0" dirty="0">
              <a:solidFill>
                <a:srgbClr val="3657B4"/>
              </a:solidFill>
              <a:latin typeface="+mn-ea"/>
              <a:cs typeface="+mn-ea"/>
              <a:sym typeface="+mn-ea"/>
            </a:endParaRP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（一）在</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营销员（</a:t>
            </a:r>
            <a:r>
              <a:rPr lang="en-US" altLang="zh-CN" sz="2000" b="1" kern="0" dirty="0">
                <a:solidFill>
                  <a:srgbClr val="3657B4"/>
                </a:solidFill>
                <a:latin typeface="+mn-ea"/>
                <a:cs typeface="+mn-ea"/>
                <a:sym typeface="+mn-ea"/>
              </a:rPr>
              <a:t>4-01-02-01</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职业下增设</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汽配销售经理人</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售后服务管理员</a:t>
            </a:r>
            <a:r>
              <a:rPr lang="en-US" altLang="zh-CN" sz="2000" b="1" kern="0" dirty="0">
                <a:solidFill>
                  <a:srgbClr val="3657B4"/>
                </a:solidFill>
                <a:latin typeface="+mn-ea"/>
                <a:cs typeface="+mn-ea"/>
                <a:sym typeface="+mn-ea"/>
              </a:rPr>
              <a:t>”2 </a:t>
            </a:r>
            <a:r>
              <a:rPr lang="zh-CN" altLang="en-US" sz="2000" b="1" kern="0" dirty="0">
                <a:solidFill>
                  <a:srgbClr val="3657B4"/>
                </a:solidFill>
                <a:latin typeface="+mn-ea"/>
                <a:cs typeface="+mn-ea"/>
                <a:sym typeface="+mn-ea"/>
              </a:rPr>
              <a:t>个工种。</a:t>
            </a:r>
            <a:endParaRPr lang="en-US" altLang="zh-CN" sz="2000" b="1" kern="0" dirty="0">
              <a:solidFill>
                <a:srgbClr val="3657B4"/>
              </a:solidFill>
              <a:latin typeface="+mn-ea"/>
              <a:cs typeface="+mn-ea"/>
              <a:sym typeface="+mn-ea"/>
            </a:endParaRP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（二）在</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农产品经纪人（</a:t>
            </a:r>
            <a:r>
              <a:rPr lang="en-US" altLang="zh-CN" sz="2000" b="1" kern="0" dirty="0">
                <a:solidFill>
                  <a:srgbClr val="3657B4"/>
                </a:solidFill>
                <a:latin typeface="+mn-ea"/>
                <a:cs typeface="+mn-ea"/>
                <a:sym typeface="+mn-ea"/>
              </a:rPr>
              <a:t>4-01-03-01</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职业下增设</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花卉经纪人</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工种。</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（三）在</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互联网营销师（</a:t>
            </a:r>
            <a:r>
              <a:rPr lang="en-US" altLang="zh-CN" sz="2000" b="1" kern="0" dirty="0">
                <a:solidFill>
                  <a:srgbClr val="3657B4"/>
                </a:solidFill>
                <a:latin typeface="+mn-ea"/>
                <a:cs typeface="+mn-ea"/>
                <a:sym typeface="+mn-ea"/>
              </a:rPr>
              <a:t>4-01-06-02</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职业下增设</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生活服务体验员</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工种。</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（四）在</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物流服务师（</a:t>
            </a:r>
            <a:r>
              <a:rPr lang="en-US" altLang="zh-CN" sz="2000" b="1" kern="0" dirty="0">
                <a:solidFill>
                  <a:srgbClr val="3657B4"/>
                </a:solidFill>
                <a:latin typeface="+mn-ea"/>
                <a:cs typeface="+mn-ea"/>
                <a:sym typeface="+mn-ea"/>
              </a:rPr>
              <a:t>4-02-06-03</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职业下增设</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大件物流员</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工种。</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（五）在</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食品安全管理师（</a:t>
            </a:r>
            <a:r>
              <a:rPr lang="en-US" altLang="zh-CN" sz="2000" b="1" kern="0" dirty="0">
                <a:solidFill>
                  <a:srgbClr val="3657B4"/>
                </a:solidFill>
                <a:latin typeface="+mn-ea"/>
                <a:cs typeface="+mn-ea"/>
                <a:sym typeface="+mn-ea"/>
              </a:rPr>
              <a:t>4-03-02-11</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职业下增设</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食品安全快检员</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工种。</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（六）在</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计算机程序设计员（</a:t>
            </a:r>
            <a:r>
              <a:rPr lang="en-US" altLang="zh-CN" sz="2000" b="1" kern="0" dirty="0">
                <a:solidFill>
                  <a:srgbClr val="3657B4"/>
                </a:solidFill>
                <a:latin typeface="+mn-ea"/>
                <a:cs typeface="+mn-ea"/>
                <a:sym typeface="+mn-ea"/>
              </a:rPr>
              <a:t>4-04-05-01</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职业下增设</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低代码开发员</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移动操作系统应用设计员</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工业软件设计员</a:t>
            </a:r>
            <a:r>
              <a:rPr lang="en-US" altLang="zh-CN" sz="2000" b="1" kern="0" dirty="0">
                <a:solidFill>
                  <a:srgbClr val="3657B4"/>
                </a:solidFill>
                <a:latin typeface="+mn-ea"/>
                <a:cs typeface="+mn-ea"/>
                <a:sym typeface="+mn-ea"/>
              </a:rPr>
              <a:t>”3 </a:t>
            </a:r>
            <a:r>
              <a:rPr lang="zh-CN" altLang="en-US" sz="2000" b="1" kern="0" dirty="0">
                <a:solidFill>
                  <a:srgbClr val="3657B4"/>
                </a:solidFill>
                <a:latin typeface="+mn-ea"/>
                <a:cs typeface="+mn-ea"/>
                <a:sym typeface="+mn-ea"/>
              </a:rPr>
              <a:t>个工种。</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（七）在</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人工智能训练师（</a:t>
            </a:r>
            <a:r>
              <a:rPr lang="en-US" altLang="zh-CN" sz="2000" b="1" kern="0" dirty="0">
                <a:solidFill>
                  <a:srgbClr val="3657B4"/>
                </a:solidFill>
                <a:latin typeface="+mn-ea"/>
                <a:cs typeface="+mn-ea"/>
                <a:sym typeface="+mn-ea"/>
              </a:rPr>
              <a:t>4-04-05-05</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职业下增设</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人工智能数字人训练师</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工种。</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（八）在</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信息系统适配验证师（</a:t>
            </a:r>
            <a:r>
              <a:rPr lang="en-US" altLang="zh-CN" sz="2000" b="1" kern="0" dirty="0">
                <a:solidFill>
                  <a:srgbClr val="3657B4"/>
                </a:solidFill>
                <a:latin typeface="+mn-ea"/>
                <a:cs typeface="+mn-ea"/>
                <a:sym typeface="+mn-ea"/>
              </a:rPr>
              <a:t>4-04-05-09</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职业下增设</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信息系统适配运维师</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工种。</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（九）在</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房地产经纪人（</a:t>
            </a:r>
            <a:r>
              <a:rPr lang="en-US" altLang="zh-CN" sz="2000" b="1" kern="0" dirty="0">
                <a:solidFill>
                  <a:srgbClr val="3657B4"/>
                </a:solidFill>
                <a:latin typeface="+mn-ea"/>
                <a:cs typeface="+mn-ea"/>
                <a:sym typeface="+mn-ea"/>
              </a:rPr>
              <a:t>4-06-02-01</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职业下增设</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住房租赁员</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工种。</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（十）在</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风险管理师（</a:t>
            </a:r>
            <a:r>
              <a:rPr lang="en-US" altLang="zh-CN" sz="2000" b="1" kern="0" dirty="0">
                <a:solidFill>
                  <a:srgbClr val="3657B4"/>
                </a:solidFill>
                <a:latin typeface="+mn-ea"/>
                <a:cs typeface="+mn-ea"/>
                <a:sym typeface="+mn-ea"/>
              </a:rPr>
              <a:t>4-07-02-01</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职业下增设</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风险评估师</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工种。</a:t>
            </a:r>
          </a:p>
        </p:txBody>
      </p:sp>
      <p:sp>
        <p:nvSpPr>
          <p:cNvPr id="3" name="文本框 2"/>
          <p:cNvSpPr txBox="1"/>
          <p:nvPr>
            <p:custDataLst>
              <p:tags r:id="rId3"/>
            </p:custDataLst>
          </p:nvPr>
        </p:nvSpPr>
        <p:spPr>
          <a:xfrm>
            <a:off x="233045" y="257810"/>
            <a:ext cx="11416665" cy="475615"/>
          </a:xfrm>
          <a:prstGeom prst="rect">
            <a:avLst/>
          </a:prstGeom>
          <a:noFill/>
          <a:effectLst/>
        </p:spPr>
        <p:txBody>
          <a:bodyPr wrap="square" rtlCol="0">
            <a:spAutoFit/>
          </a:bodyPr>
          <a:lstStyle/>
          <a:p>
            <a:pPr algn="l"/>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人社部最新要求</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企业从业人员</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新毕业生</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劳务派遣</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家政服务人员工资报酬情况</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232754" y="146084"/>
            <a:ext cx="2739046" cy="521970"/>
          </a:xfrm>
          <a:prstGeom prst="rect">
            <a:avLst/>
          </a:prstGeom>
          <a:noFill/>
          <a:effectLst/>
        </p:spPr>
        <p:txBody>
          <a:bodyPr wrap="square" rtlCol="0">
            <a:spAutoFit/>
          </a:bodyPr>
          <a:lstStyle/>
          <a:p>
            <a:pPr algn="l"/>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调查专用网址</a:t>
            </a:r>
          </a:p>
        </p:txBody>
      </p:sp>
      <p:cxnSp>
        <p:nvCxnSpPr>
          <p:cNvPr id="8" name="直接连接符 7"/>
          <p:cNvCxnSpPr/>
          <p:nvPr>
            <p:custDataLst>
              <p:tags r:id="rId2"/>
            </p:custDataLst>
          </p:nvPr>
        </p:nvCxnSpPr>
        <p:spPr>
          <a:xfrm>
            <a:off x="318331" y="695578"/>
            <a:ext cx="2086610" cy="0"/>
          </a:xfrm>
          <a:prstGeom prst="line">
            <a:avLst/>
          </a:prstGeom>
          <a:ln w="12700">
            <a:solidFill>
              <a:srgbClr val="2A448C"/>
            </a:solidFill>
          </a:ln>
        </p:spPr>
        <p:style>
          <a:lnRef idx="1">
            <a:schemeClr val="accent1"/>
          </a:lnRef>
          <a:fillRef idx="0">
            <a:schemeClr val="accent1"/>
          </a:fillRef>
          <a:effectRef idx="0">
            <a:schemeClr val="accent1"/>
          </a:effectRef>
          <a:fontRef idx="minor">
            <a:schemeClr val="tx1"/>
          </a:fontRef>
        </p:style>
      </p:cxnSp>
      <p:sp>
        <p:nvSpPr>
          <p:cNvPr id="16388" name="矩形 4"/>
          <p:cNvSpPr>
            <a:spLocks noChangeArrowheads="1"/>
          </p:cNvSpPr>
          <p:nvPr>
            <p:custDataLst>
              <p:tags r:id="rId3"/>
            </p:custDataLst>
          </p:nvPr>
        </p:nvSpPr>
        <p:spPr bwMode="auto">
          <a:xfrm>
            <a:off x="2052955" y="850900"/>
            <a:ext cx="8467725" cy="966470"/>
          </a:xfrm>
          <a:prstGeom prst="rect">
            <a:avLst/>
          </a:prstGeom>
          <a:noFill/>
          <a:ln>
            <a:noFill/>
          </a:ln>
        </p:spPr>
        <p:txBody>
          <a:bodyPr>
            <a:noAutofit/>
          </a:bodyPr>
          <a:lstStyle>
            <a:lvl1pPr>
              <a:spcBef>
                <a:spcPct val="20000"/>
              </a:spcBef>
              <a:buClr>
                <a:schemeClr val="hlink"/>
              </a:buClr>
              <a:buSzPct val="70000"/>
              <a:buFont typeface="Wingdings" panose="05000000000000000000" pitchFamily="2" charset="2"/>
              <a:buChar char="n"/>
              <a:defRPr sz="32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buChar char="n"/>
              <a:defRPr sz="28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buChar char="n"/>
              <a:defRPr sz="24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buChar char="n"/>
              <a:defRPr sz="2000">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buChar char="n"/>
              <a:defRPr sz="2000">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latin typeface="Garamond" panose="02020404030301010803" pitchFamily="18" charset="0"/>
                <a:ea typeface="宋体" panose="02010600030101010101" pitchFamily="2" charset="-122"/>
              </a:defRPr>
            </a:lvl9pPr>
          </a:lstStyle>
          <a:p>
            <a:pPr marR="0" lvl="0" indent="0" algn="l" defTabSz="914400" rtl="0" eaLnBrk="0" fontAlgn="base" hangingPunct="0">
              <a:lnSpc>
                <a:spcPct val="130000"/>
              </a:lnSpc>
              <a:spcBef>
                <a:spcPct val="0"/>
              </a:spcBef>
              <a:spcAft>
                <a:spcPct val="0"/>
              </a:spcAft>
              <a:buClrTx/>
              <a:buSzTx/>
              <a:buFontTx/>
              <a:buNone/>
              <a:defRPr/>
            </a:pPr>
            <a:r>
              <a:rPr kumimoji="0" sz="1600" b="0" i="0" u="none" strike="noStrike" kern="1200" cap="none" spc="0" normalizeH="0" baseline="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cs"/>
              </a:rPr>
              <a:t>下载软件网址：http://rsj.beijing.gov.cn/fuwu/bmxz/gz/</a:t>
            </a:r>
          </a:p>
          <a:p>
            <a:pPr marR="0" lvl="0" indent="0" algn="l" defTabSz="914400" rtl="0" eaLnBrk="0" fontAlgn="base" hangingPunct="0">
              <a:lnSpc>
                <a:spcPct val="130000"/>
              </a:lnSpc>
              <a:spcBef>
                <a:spcPct val="0"/>
              </a:spcBef>
              <a:spcAft>
                <a:spcPct val="0"/>
              </a:spcAft>
              <a:buClrTx/>
              <a:buSzTx/>
              <a:buFontTx/>
              <a:buNone/>
              <a:defRPr/>
            </a:pPr>
            <a:r>
              <a:rPr kumimoji="0" sz="1600" i="0" u="none" strike="noStrike" kern="1200" cap="none" spc="0" normalizeH="0" baseline="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cs"/>
              </a:rPr>
              <a:t>下载路径：北京市人力资源</a:t>
            </a:r>
            <a:r>
              <a:rPr kumimoji="0" lang="zh-CN" sz="1600" i="0" u="none" strike="noStrike" kern="1200" cap="none" spc="0" normalizeH="0" baseline="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cs"/>
              </a:rPr>
              <a:t>和</a:t>
            </a:r>
            <a:r>
              <a:rPr kumimoji="0" sz="1600" i="0" u="none" strike="noStrike" kern="1200" cap="none" spc="0" normalizeH="0" baseline="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cs"/>
              </a:rPr>
              <a:t>社会保障局官网首页-便民服务-网上下载-劳动关系与工资，</a:t>
            </a:r>
          </a:p>
          <a:p>
            <a:pPr marR="0" lvl="0" indent="0" algn="l" defTabSz="914400" rtl="0" eaLnBrk="0" fontAlgn="base" hangingPunct="0">
              <a:lnSpc>
                <a:spcPct val="130000"/>
              </a:lnSpc>
              <a:spcBef>
                <a:spcPct val="0"/>
              </a:spcBef>
              <a:spcAft>
                <a:spcPct val="0"/>
              </a:spcAft>
              <a:buClrTx/>
              <a:buSzTx/>
              <a:buFontTx/>
              <a:buNone/>
              <a:defRPr/>
            </a:pPr>
            <a:r>
              <a:rPr kumimoji="0" sz="1600" i="0" u="none" strike="noStrike" kern="1200" cap="none" spc="0" normalizeH="0" baseline="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cs"/>
                <a:sym typeface="Arial" panose="020B0604020202020204" pitchFamily="34" charset="0"/>
              </a:rPr>
              <a:t>下载“202</a:t>
            </a:r>
            <a:r>
              <a:rPr kumimoji="0" lang="en-US" sz="1600" i="0" u="none" strike="noStrike" kern="1200" cap="none" spc="0" normalizeH="0" baseline="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cs"/>
                <a:sym typeface="Arial" panose="020B0604020202020204" pitchFamily="34" charset="0"/>
              </a:rPr>
              <a:t>5</a:t>
            </a:r>
            <a:r>
              <a:rPr sz="16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sym typeface="Arial" panose="020B0604020202020204" pitchFamily="34" charset="0"/>
              </a:rPr>
              <a:t>年</a:t>
            </a:r>
            <a:r>
              <a:rPr kumimoji="0" lang="zh-CN" sz="1600" i="0" u="none" strike="noStrike" kern="1200" cap="none" spc="0" normalizeH="0" baseline="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cs"/>
                <a:sym typeface="Arial" panose="020B0604020202020204" pitchFamily="34" charset="0"/>
              </a:rPr>
              <a:t>（</a:t>
            </a:r>
            <a:r>
              <a:rPr kumimoji="0" lang="en-US" altLang="zh-CN" sz="1600" i="0" u="none" strike="noStrike" kern="1200" cap="none" spc="0" normalizeH="0" baseline="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cs"/>
                <a:sym typeface="Arial" panose="020B0604020202020204" pitchFamily="34" charset="0"/>
              </a:rPr>
              <a:t>2024</a:t>
            </a:r>
            <a:r>
              <a:rPr kumimoji="0" lang="zh-CN" altLang="zh-CN" sz="1600" i="0" u="none" strike="noStrike" kern="1200" cap="none" spc="0" normalizeH="0" baseline="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cs"/>
                <a:sym typeface="Arial" panose="020B0604020202020204" pitchFamily="34" charset="0"/>
              </a:rPr>
              <a:t>年度）</a:t>
            </a:r>
            <a:r>
              <a:rPr kumimoji="0" sz="1600" i="0" u="none" strike="noStrike" kern="1200" cap="none" spc="0" normalizeH="0" baseline="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cs"/>
                <a:sym typeface="Arial" panose="020B0604020202020204" pitchFamily="34" charset="0"/>
              </a:rPr>
              <a:t>企业薪酬调查材料</a:t>
            </a:r>
            <a:r>
              <a:rPr kumimoji="0" lang="en-US" sz="1600" i="0" u="none" strike="noStrike" kern="1200" cap="none" spc="0" normalizeH="0" baseline="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cs"/>
                <a:sym typeface="Arial" panose="020B0604020202020204" pitchFamily="34" charset="0"/>
              </a:rPr>
              <a:t>”</a:t>
            </a:r>
            <a:r>
              <a:rPr kumimoji="0" sz="1600" i="0" u="none" strike="noStrike" kern="1200" cap="none" spc="0" normalizeH="0" baseline="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cs"/>
                <a:sym typeface="Arial" panose="020B0604020202020204" pitchFamily="34" charset="0"/>
              </a:rPr>
              <a:t>。</a:t>
            </a:r>
          </a:p>
          <a:p>
            <a:pPr marL="0" marR="0" lvl="0" indent="0" algn="l" defTabSz="914400" rtl="0" eaLnBrk="0" fontAlgn="base" latinLnBrk="0" hangingPunct="0">
              <a:lnSpc>
                <a:spcPct val="13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rgbClr val="FF0000"/>
              </a:solidFill>
              <a:effectLst/>
              <a:uLnTx/>
              <a:uFillTx/>
              <a:latin typeface="Garamond" panose="02020404030301010803" pitchFamily="18" charset="0"/>
              <a:ea typeface="宋体" panose="02010600030101010101" pitchFamily="2" charset="-122"/>
              <a:cs typeface="+mn-cs"/>
            </a:endParaRPr>
          </a:p>
        </p:txBody>
      </p:sp>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81175" y="1904137"/>
            <a:ext cx="8143875" cy="4613758"/>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a:xfrm>
          <a:off x="0" y="0"/>
          <a:ext cx="0" cy="0"/>
          <a:chOff x="0" y="0"/>
          <a:chExt cx="0" cy="0"/>
        </a:xfrm>
      </p:grpSpPr>
      <p:cxnSp>
        <p:nvCxnSpPr>
          <p:cNvPr id="13" name="直接连接符 12"/>
          <p:cNvCxnSpPr/>
          <p:nvPr>
            <p:custDataLst>
              <p:tags r:id="rId1"/>
            </p:custDataLst>
          </p:nvPr>
        </p:nvCxnSpPr>
        <p:spPr>
          <a:xfrm>
            <a:off x="318331" y="827040"/>
            <a:ext cx="6019800" cy="4445"/>
          </a:xfrm>
          <a:prstGeom prst="line">
            <a:avLst/>
          </a:prstGeom>
          <a:ln w="38100">
            <a:solidFill>
              <a:srgbClr val="2A448C"/>
            </a:solidFill>
          </a:ln>
        </p:spPr>
        <p:style>
          <a:lnRef idx="1">
            <a:schemeClr val="accent1"/>
          </a:lnRef>
          <a:fillRef idx="0">
            <a:schemeClr val="accent1"/>
          </a:fillRef>
          <a:effectRef idx="0">
            <a:schemeClr val="accent1"/>
          </a:effectRef>
          <a:fontRef idx="minor">
            <a:schemeClr val="tx1"/>
          </a:fontRef>
        </p:style>
      </p:cxnSp>
      <p:sp>
        <p:nvSpPr>
          <p:cNvPr id="2" name="Text Box 15"/>
          <p:cNvSpPr txBox="1"/>
          <p:nvPr>
            <p:custDataLst>
              <p:tags r:id="rId2"/>
            </p:custDataLst>
          </p:nvPr>
        </p:nvSpPr>
        <p:spPr>
          <a:xfrm>
            <a:off x="440055" y="1016000"/>
            <a:ext cx="11311255" cy="4949190"/>
          </a:xfrm>
          <a:prstGeom prst="rect">
            <a:avLst/>
          </a:prstGeom>
          <a:noFill/>
          <a:ln w="9525">
            <a:noFill/>
          </a:ln>
        </p:spPr>
        <p:txBody>
          <a:bodyPr wrap="square" anchor="t" anchorCtr="0">
            <a:noAutofit/>
          </a:bodyPr>
          <a:lstStyle/>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FFA117"/>
                </a:solidFill>
                <a:latin typeface="+mn-ea"/>
                <a:cs typeface="+mn-ea"/>
                <a:sym typeface="+mn-ea"/>
              </a:rPr>
              <a:t>新增工种信息</a:t>
            </a:r>
            <a:endParaRPr lang="zh-CN" altLang="en-US" sz="2000" b="1" kern="0" dirty="0">
              <a:solidFill>
                <a:srgbClr val="3657B4"/>
              </a:solidFill>
              <a:latin typeface="+mn-ea"/>
              <a:cs typeface="+mn-ea"/>
              <a:sym typeface="+mn-ea"/>
            </a:endParaRP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（十一）在</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招聘师（</a:t>
            </a:r>
            <a:r>
              <a:rPr lang="en-US" altLang="zh-CN" sz="2000" b="1" kern="0" dirty="0">
                <a:solidFill>
                  <a:srgbClr val="3657B4"/>
                </a:solidFill>
                <a:latin typeface="+mn-ea"/>
                <a:cs typeface="+mn-ea"/>
                <a:sym typeface="+mn-ea"/>
              </a:rPr>
              <a:t>4-07-03-08</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职业下增设</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直播招聘师</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工种。</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（十二）在</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养老护理员（</a:t>
            </a:r>
            <a:r>
              <a:rPr lang="en-US" altLang="zh-CN" sz="2000" b="1" kern="0" dirty="0">
                <a:solidFill>
                  <a:srgbClr val="3657B4"/>
                </a:solidFill>
                <a:latin typeface="+mn-ea"/>
                <a:cs typeface="+mn-ea"/>
                <a:sym typeface="+mn-ea"/>
              </a:rPr>
              <a:t>4-10-01-05</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职业下增设</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社区助老员</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老年助浴员</a:t>
            </a:r>
            <a:r>
              <a:rPr lang="en-US" altLang="zh-CN" sz="2000" b="1" kern="0" dirty="0">
                <a:solidFill>
                  <a:srgbClr val="3657B4"/>
                </a:solidFill>
                <a:latin typeface="+mn-ea"/>
                <a:cs typeface="+mn-ea"/>
                <a:sym typeface="+mn-ea"/>
              </a:rPr>
              <a:t>”2 </a:t>
            </a:r>
            <a:r>
              <a:rPr lang="zh-CN" altLang="en-US" sz="2000" b="1" kern="0" dirty="0">
                <a:solidFill>
                  <a:srgbClr val="3657B4"/>
                </a:solidFill>
                <a:latin typeface="+mn-ea"/>
                <a:cs typeface="+mn-ea"/>
                <a:sym typeface="+mn-ea"/>
              </a:rPr>
              <a:t>个工种。</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（十三）在</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汽车维修工（</a:t>
            </a:r>
            <a:r>
              <a:rPr lang="en-US" altLang="zh-CN" sz="2000" b="1" kern="0" dirty="0">
                <a:solidFill>
                  <a:srgbClr val="3657B4"/>
                </a:solidFill>
                <a:latin typeface="+mn-ea"/>
                <a:cs typeface="+mn-ea"/>
                <a:sym typeface="+mn-ea"/>
              </a:rPr>
              <a:t>4-12-01-01</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职业下增设</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商用车维修工</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工种。</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（十四）在</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体育场馆管理员（</a:t>
            </a:r>
            <a:r>
              <a:rPr lang="en-US" altLang="zh-CN" sz="2000" b="1" kern="0" dirty="0">
                <a:solidFill>
                  <a:srgbClr val="3657B4"/>
                </a:solidFill>
                <a:latin typeface="+mn-ea"/>
                <a:cs typeface="+mn-ea"/>
                <a:sym typeface="+mn-ea"/>
              </a:rPr>
              <a:t>4-14-05-02</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职业下增设</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冰鞋维修师</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雪板维护师</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雪鞋维修师</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雪道规划师</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冰刀维护师</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造雪师</a:t>
            </a:r>
            <a:r>
              <a:rPr lang="en-US" altLang="zh-CN" sz="2000" b="1" kern="0" dirty="0">
                <a:solidFill>
                  <a:srgbClr val="3657B4"/>
                </a:solidFill>
                <a:latin typeface="+mn-ea"/>
                <a:cs typeface="+mn-ea"/>
                <a:sym typeface="+mn-ea"/>
              </a:rPr>
              <a:t>”6 </a:t>
            </a:r>
            <a:r>
              <a:rPr lang="zh-CN" altLang="en-US" sz="2000" b="1" kern="0" dirty="0">
                <a:solidFill>
                  <a:srgbClr val="3657B4"/>
                </a:solidFill>
                <a:latin typeface="+mn-ea"/>
                <a:cs typeface="+mn-ea"/>
                <a:sym typeface="+mn-ea"/>
              </a:rPr>
              <a:t>个工种。</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（十五）在</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民宿管家（</a:t>
            </a:r>
            <a:r>
              <a:rPr lang="en-US" altLang="zh-CN" sz="2000" b="1" kern="0" dirty="0">
                <a:solidFill>
                  <a:srgbClr val="3657B4"/>
                </a:solidFill>
                <a:latin typeface="+mn-ea"/>
                <a:cs typeface="+mn-ea"/>
                <a:sym typeface="+mn-ea"/>
              </a:rPr>
              <a:t>4-14-06-02</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职业下增设</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休闲露营地管家</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工种。</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（十六）在</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印刷操作员（</a:t>
            </a:r>
            <a:r>
              <a:rPr lang="en-US" altLang="zh-CN" sz="2000" b="1" kern="0" dirty="0">
                <a:solidFill>
                  <a:srgbClr val="3657B4"/>
                </a:solidFill>
                <a:latin typeface="+mn-ea"/>
                <a:cs typeface="+mn-ea"/>
                <a:sym typeface="+mn-ea"/>
              </a:rPr>
              <a:t>6-08-01-02</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职业下增设</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印刷工艺员</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工种。</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（十七）在</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汽车装调工（</a:t>
            </a:r>
            <a:r>
              <a:rPr lang="en-US" altLang="zh-CN" sz="2000" b="1" kern="0" dirty="0">
                <a:solidFill>
                  <a:srgbClr val="3657B4"/>
                </a:solidFill>
                <a:latin typeface="+mn-ea"/>
                <a:cs typeface="+mn-ea"/>
                <a:sym typeface="+mn-ea"/>
              </a:rPr>
              <a:t>6-22-02-01</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职业下增设</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商用车装调工</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工种。</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（十八）在</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混凝土工（</a:t>
            </a:r>
            <a:r>
              <a:rPr lang="en-US" altLang="zh-CN" sz="2000" b="1" kern="0" dirty="0">
                <a:solidFill>
                  <a:srgbClr val="3657B4"/>
                </a:solidFill>
                <a:latin typeface="+mn-ea"/>
                <a:cs typeface="+mn-ea"/>
                <a:sym typeface="+mn-ea"/>
              </a:rPr>
              <a:t>6-29-01-03</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职业下增设</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喷射混凝土员</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工种。</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（十九）在</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装饰装修工（</a:t>
            </a:r>
            <a:r>
              <a:rPr lang="en-US" altLang="zh-CN" sz="2000" b="1" kern="0" dirty="0">
                <a:solidFill>
                  <a:srgbClr val="3657B4"/>
                </a:solidFill>
                <a:latin typeface="+mn-ea"/>
                <a:cs typeface="+mn-ea"/>
                <a:sym typeface="+mn-ea"/>
              </a:rPr>
              <a:t>6-29-04-01</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职业下增设</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装配式装修安装工</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工种。</a:t>
            </a:r>
          </a:p>
        </p:txBody>
      </p:sp>
      <p:sp>
        <p:nvSpPr>
          <p:cNvPr id="3" name="文本框 2"/>
          <p:cNvSpPr txBox="1"/>
          <p:nvPr>
            <p:custDataLst>
              <p:tags r:id="rId3"/>
            </p:custDataLst>
          </p:nvPr>
        </p:nvSpPr>
        <p:spPr>
          <a:xfrm>
            <a:off x="233045" y="257810"/>
            <a:ext cx="11416665" cy="475615"/>
          </a:xfrm>
          <a:prstGeom prst="rect">
            <a:avLst/>
          </a:prstGeom>
          <a:noFill/>
          <a:effectLst/>
        </p:spPr>
        <p:txBody>
          <a:bodyPr wrap="square" rtlCol="0">
            <a:spAutoFit/>
          </a:bodyPr>
          <a:lstStyle/>
          <a:p>
            <a:pPr algn="l"/>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人社部最新要求</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企业从业人员</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新毕业生</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劳务派遣</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家政服务人员工资报酬情况</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a:xfrm>
          <a:off x="0" y="0"/>
          <a:ext cx="0" cy="0"/>
          <a:chOff x="0" y="0"/>
          <a:chExt cx="0" cy="0"/>
        </a:xfrm>
      </p:grpSpPr>
      <p:cxnSp>
        <p:nvCxnSpPr>
          <p:cNvPr id="13" name="直接连接符 12"/>
          <p:cNvCxnSpPr/>
          <p:nvPr>
            <p:custDataLst>
              <p:tags r:id="rId1"/>
            </p:custDataLst>
          </p:nvPr>
        </p:nvCxnSpPr>
        <p:spPr>
          <a:xfrm>
            <a:off x="318331" y="827040"/>
            <a:ext cx="6019800" cy="4445"/>
          </a:xfrm>
          <a:prstGeom prst="line">
            <a:avLst/>
          </a:prstGeom>
          <a:ln w="38100">
            <a:solidFill>
              <a:srgbClr val="2A448C"/>
            </a:solidFill>
          </a:ln>
        </p:spPr>
        <p:style>
          <a:lnRef idx="1">
            <a:schemeClr val="accent1"/>
          </a:lnRef>
          <a:fillRef idx="0">
            <a:schemeClr val="accent1"/>
          </a:fillRef>
          <a:effectRef idx="0">
            <a:schemeClr val="accent1"/>
          </a:effectRef>
          <a:fontRef idx="minor">
            <a:schemeClr val="tx1"/>
          </a:fontRef>
        </p:style>
      </p:cxnSp>
      <p:sp>
        <p:nvSpPr>
          <p:cNvPr id="2" name="Text Box 15"/>
          <p:cNvSpPr txBox="1"/>
          <p:nvPr>
            <p:custDataLst>
              <p:tags r:id="rId2"/>
            </p:custDataLst>
          </p:nvPr>
        </p:nvSpPr>
        <p:spPr>
          <a:xfrm>
            <a:off x="440055" y="1061085"/>
            <a:ext cx="11311255" cy="5314950"/>
          </a:xfrm>
          <a:prstGeom prst="rect">
            <a:avLst/>
          </a:prstGeom>
          <a:noFill/>
          <a:ln w="9525">
            <a:noFill/>
          </a:ln>
        </p:spPr>
        <p:txBody>
          <a:bodyPr wrap="square" anchor="t" anchorCtr="0">
            <a:noAutofit/>
          </a:bodyPr>
          <a:lstStyle/>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FFA117"/>
                </a:solidFill>
                <a:latin typeface="+mn-ea"/>
                <a:cs typeface="+mn-ea"/>
                <a:sym typeface="+mn-ea"/>
              </a:rPr>
              <a:t>调整变更职业（工种）信息</a:t>
            </a:r>
            <a:endParaRPr lang="zh-CN" altLang="en-US" sz="2000" b="1" kern="0" dirty="0">
              <a:solidFill>
                <a:srgbClr val="FFA117"/>
              </a:solidFill>
              <a:latin typeface="+mn-ea"/>
              <a:cs typeface="+mn-ea"/>
              <a:sym typeface="+mn-ea"/>
            </a:endParaRP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（一）将</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制药工程技术人员（</a:t>
            </a:r>
            <a:r>
              <a:rPr lang="en-US" altLang="zh-CN" sz="2000" b="1" kern="0" dirty="0">
                <a:solidFill>
                  <a:srgbClr val="3657B4"/>
                </a:solidFill>
                <a:latin typeface="+mn-ea"/>
                <a:cs typeface="+mn-ea"/>
                <a:sym typeface="+mn-ea"/>
              </a:rPr>
              <a:t>2-02-32-00</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职业编码变更为</a:t>
            </a:r>
            <a:r>
              <a:rPr lang="en-US" altLang="zh-CN" sz="2000" b="1" kern="0" dirty="0">
                <a:solidFill>
                  <a:srgbClr val="3657B4"/>
                </a:solidFill>
                <a:latin typeface="+mn-ea"/>
                <a:cs typeface="+mn-ea"/>
                <a:sym typeface="+mn-ea"/>
              </a:rPr>
              <a:t>“2-02-32-01”</a:t>
            </a:r>
            <a:r>
              <a:rPr lang="zh-CN" altLang="en-US" sz="2000" b="1" kern="0" dirty="0">
                <a:solidFill>
                  <a:srgbClr val="3657B4"/>
                </a:solidFill>
                <a:latin typeface="+mn-ea"/>
                <a:cs typeface="+mn-ea"/>
                <a:sym typeface="+mn-ea"/>
              </a:rPr>
              <a:t>。</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（二）将</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物联网工程技术人员（</a:t>
            </a:r>
            <a:r>
              <a:rPr lang="en-US" altLang="zh-CN" sz="2000" b="1" kern="0" dirty="0">
                <a:solidFill>
                  <a:srgbClr val="3657B4"/>
                </a:solidFill>
                <a:latin typeface="+mn-ea"/>
                <a:cs typeface="+mn-ea"/>
                <a:sym typeface="+mn-ea"/>
              </a:rPr>
              <a:t>2-02-38-02</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职业定义变更为</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从事包括智能网联汽车等物联网架构、平台、芯片、传感器、智能标签等技术的研究和开发，以及物联网工程的设计、测试、维护、管理和服务的工程技术人员</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（三）将</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口腔医学技师（</a:t>
            </a:r>
            <a:r>
              <a:rPr lang="en-US" altLang="zh-CN" sz="2000" b="1" kern="0" dirty="0">
                <a:solidFill>
                  <a:srgbClr val="3657B4"/>
                </a:solidFill>
                <a:latin typeface="+mn-ea"/>
                <a:cs typeface="+mn-ea"/>
                <a:sym typeface="+mn-ea"/>
              </a:rPr>
              <a:t>2-05-07-02</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职业名称变更为</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口腔修复技师</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（四）将</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应急救援员（</a:t>
            </a:r>
            <a:r>
              <a:rPr lang="en-US" altLang="zh-CN" sz="2000" b="1" kern="0" dirty="0">
                <a:solidFill>
                  <a:srgbClr val="3657B4"/>
                </a:solidFill>
                <a:latin typeface="+mn-ea"/>
                <a:cs typeface="+mn-ea"/>
                <a:sym typeface="+mn-ea"/>
              </a:rPr>
              <a:t>3-02-03-08</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职业下</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直升机紧急救护员</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工种名称变更为</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直升机紧急救援员</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（五）将</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证券期货服务师（</a:t>
            </a:r>
            <a:r>
              <a:rPr lang="en-US" altLang="zh-CN" sz="2000" b="1" kern="0" dirty="0">
                <a:solidFill>
                  <a:srgbClr val="3657B4"/>
                </a:solidFill>
                <a:latin typeface="+mn-ea"/>
                <a:cs typeface="+mn-ea"/>
                <a:sym typeface="+mn-ea"/>
              </a:rPr>
              <a:t>4-05-02-00</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职业编码变更为</a:t>
            </a:r>
            <a:r>
              <a:rPr lang="en-US" altLang="zh-CN" sz="2000" b="1" kern="0" dirty="0">
                <a:solidFill>
                  <a:srgbClr val="3657B4"/>
                </a:solidFill>
                <a:latin typeface="+mn-ea"/>
                <a:cs typeface="+mn-ea"/>
                <a:sym typeface="+mn-ea"/>
              </a:rPr>
              <a:t>“4-05-02-01”</a:t>
            </a:r>
            <a:r>
              <a:rPr lang="zh-CN" altLang="en-US" sz="2000" b="1" kern="0" dirty="0">
                <a:solidFill>
                  <a:srgbClr val="3657B4"/>
                </a:solidFill>
                <a:latin typeface="+mn-ea"/>
                <a:cs typeface="+mn-ea"/>
                <a:sym typeface="+mn-ea"/>
              </a:rPr>
              <a:t>。</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（六）将</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养老护理员（</a:t>
            </a:r>
            <a:r>
              <a:rPr lang="en-US" altLang="zh-CN" sz="2000" b="1" kern="0" dirty="0">
                <a:solidFill>
                  <a:srgbClr val="3657B4"/>
                </a:solidFill>
                <a:latin typeface="+mn-ea"/>
                <a:cs typeface="+mn-ea"/>
                <a:sym typeface="+mn-ea"/>
              </a:rPr>
              <a:t>4-10-01-05</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职业下</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失智老年人照护员</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工种名称变更为</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认知障碍照护员</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（七）将</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婚姻家庭咨询师（</a:t>
            </a:r>
            <a:r>
              <a:rPr lang="en-US" altLang="zh-CN" sz="2000" b="1" kern="0" dirty="0">
                <a:solidFill>
                  <a:srgbClr val="3657B4"/>
                </a:solidFill>
                <a:latin typeface="+mn-ea"/>
                <a:cs typeface="+mn-ea"/>
                <a:sym typeface="+mn-ea"/>
              </a:rPr>
              <a:t>4-10-05-03</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职业名称变更为</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婚姻家庭辅导师</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a:t>
            </a:r>
          </a:p>
        </p:txBody>
      </p:sp>
      <p:sp>
        <p:nvSpPr>
          <p:cNvPr id="3" name="文本框 2"/>
          <p:cNvSpPr txBox="1"/>
          <p:nvPr>
            <p:custDataLst>
              <p:tags r:id="rId3"/>
            </p:custDataLst>
          </p:nvPr>
        </p:nvSpPr>
        <p:spPr>
          <a:xfrm>
            <a:off x="233045" y="257810"/>
            <a:ext cx="11416665" cy="475615"/>
          </a:xfrm>
          <a:prstGeom prst="rect">
            <a:avLst/>
          </a:prstGeom>
          <a:noFill/>
          <a:effectLst/>
        </p:spPr>
        <p:txBody>
          <a:bodyPr wrap="square" rtlCol="0">
            <a:spAutoFit/>
          </a:bodyPr>
          <a:lstStyle/>
          <a:p>
            <a:pPr algn="l"/>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人社部最新要求</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企业从业人员</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新毕业生</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劳务派遣</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家政服务人员工资报酬情况</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a:xfrm>
          <a:off x="0" y="0"/>
          <a:ext cx="0" cy="0"/>
          <a:chOff x="0" y="0"/>
          <a:chExt cx="0" cy="0"/>
        </a:xfrm>
      </p:grpSpPr>
      <p:cxnSp>
        <p:nvCxnSpPr>
          <p:cNvPr id="13" name="直接连接符 12"/>
          <p:cNvCxnSpPr/>
          <p:nvPr>
            <p:custDataLst>
              <p:tags r:id="rId1"/>
            </p:custDataLst>
          </p:nvPr>
        </p:nvCxnSpPr>
        <p:spPr>
          <a:xfrm>
            <a:off x="318331" y="827040"/>
            <a:ext cx="6019800" cy="4445"/>
          </a:xfrm>
          <a:prstGeom prst="line">
            <a:avLst/>
          </a:prstGeom>
          <a:ln w="38100">
            <a:solidFill>
              <a:srgbClr val="2A448C"/>
            </a:solidFill>
          </a:ln>
        </p:spPr>
        <p:style>
          <a:lnRef idx="1">
            <a:schemeClr val="accent1"/>
          </a:lnRef>
          <a:fillRef idx="0">
            <a:schemeClr val="accent1"/>
          </a:fillRef>
          <a:effectRef idx="0">
            <a:schemeClr val="accent1"/>
          </a:effectRef>
          <a:fontRef idx="minor">
            <a:schemeClr val="tx1"/>
          </a:fontRef>
        </p:style>
      </p:cxnSp>
      <p:sp>
        <p:nvSpPr>
          <p:cNvPr id="2" name="Text Box 15"/>
          <p:cNvSpPr txBox="1"/>
          <p:nvPr>
            <p:custDataLst>
              <p:tags r:id="rId2"/>
            </p:custDataLst>
          </p:nvPr>
        </p:nvSpPr>
        <p:spPr>
          <a:xfrm>
            <a:off x="491490" y="1288415"/>
            <a:ext cx="11209655" cy="3602990"/>
          </a:xfrm>
          <a:prstGeom prst="rect">
            <a:avLst/>
          </a:prstGeom>
          <a:noFill/>
          <a:ln w="9525">
            <a:noFill/>
          </a:ln>
        </p:spPr>
        <p:txBody>
          <a:bodyPr wrap="square" anchor="t" anchorCtr="0">
            <a:noAutofit/>
          </a:bodyPr>
          <a:lstStyle/>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FFA117"/>
                </a:solidFill>
                <a:latin typeface="+mn-ea"/>
                <a:cs typeface="+mn-ea"/>
                <a:sym typeface="+mn-ea"/>
              </a:rPr>
              <a:t>调整变更职业（工种）信息</a:t>
            </a:r>
            <a:endParaRPr lang="zh-CN" altLang="en-US" sz="2000" b="1" kern="0" dirty="0">
              <a:solidFill>
                <a:srgbClr val="FFA117"/>
              </a:solidFill>
              <a:latin typeface="+mn-ea"/>
              <a:cs typeface="+mn-ea"/>
              <a:sym typeface="+mn-ea"/>
            </a:endParaRP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（八）将</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研学旅行指导师（</a:t>
            </a:r>
            <a:r>
              <a:rPr lang="en-US" altLang="zh-CN" sz="2000" b="1" kern="0" dirty="0">
                <a:solidFill>
                  <a:srgbClr val="3657B4"/>
                </a:solidFill>
                <a:latin typeface="+mn-ea"/>
                <a:cs typeface="+mn-ea"/>
                <a:sym typeface="+mn-ea"/>
              </a:rPr>
              <a:t>4-13-04-04</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职业名称变更为</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研学旅游指导师</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。同时，将职业定义变更为</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策划、制定、实施研学旅游方案，组织、指导开展研学体验活动的人员</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（九）将</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化妆品配方师（</a:t>
            </a:r>
            <a:r>
              <a:rPr lang="en-US" altLang="zh-CN" sz="2000" b="1" kern="0" dirty="0">
                <a:solidFill>
                  <a:srgbClr val="3657B4"/>
                </a:solidFill>
                <a:latin typeface="+mn-ea"/>
                <a:cs typeface="+mn-ea"/>
                <a:sym typeface="+mn-ea"/>
              </a:rPr>
              <a:t>6-11-10-03</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职业定义变更为</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使用化妆品原料，研究设计化妆品配方及制定生产工艺的人员</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（十）将</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化妆品制造工（</a:t>
            </a:r>
            <a:r>
              <a:rPr lang="en-US" altLang="zh-CN" sz="2000" b="1" kern="0" dirty="0">
                <a:solidFill>
                  <a:srgbClr val="3657B4"/>
                </a:solidFill>
                <a:latin typeface="+mn-ea"/>
                <a:cs typeface="+mn-ea"/>
                <a:sym typeface="+mn-ea"/>
              </a:rPr>
              <a:t>6-11-10-04</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职业下所列工种取消。</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000" b="1" kern="0" dirty="0">
                <a:solidFill>
                  <a:srgbClr val="3657B4"/>
                </a:solidFill>
                <a:latin typeface="+mn-ea"/>
                <a:cs typeface="+mn-ea"/>
                <a:sym typeface="+mn-ea"/>
              </a:rPr>
              <a:t>（十一）将</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电力电气设备安装工（</a:t>
            </a:r>
            <a:r>
              <a:rPr lang="en-US" altLang="zh-CN" sz="2000" b="1" kern="0" dirty="0">
                <a:solidFill>
                  <a:srgbClr val="3657B4"/>
                </a:solidFill>
                <a:latin typeface="+mn-ea"/>
                <a:cs typeface="+mn-ea"/>
                <a:sym typeface="+mn-ea"/>
              </a:rPr>
              <a:t>6-29-03-08</a:t>
            </a:r>
            <a:r>
              <a:rPr lang="zh-CN" altLang="en-US" sz="2000" b="1" kern="0" dirty="0">
                <a:solidFill>
                  <a:srgbClr val="3657B4"/>
                </a:solidFill>
                <a:latin typeface="+mn-ea"/>
                <a:cs typeface="+mn-ea"/>
                <a:sym typeface="+mn-ea"/>
              </a:rPr>
              <a:t>）</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职业下</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电动汽车充电桩安装检修工</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工种名称变更为</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新能源汽车充电桩安装检修工</a:t>
            </a:r>
            <a:r>
              <a:rPr lang="en-US" altLang="zh-CN" sz="2000" b="1" kern="0" dirty="0">
                <a:solidFill>
                  <a:srgbClr val="3657B4"/>
                </a:solidFill>
                <a:latin typeface="+mn-ea"/>
                <a:cs typeface="+mn-ea"/>
                <a:sym typeface="+mn-ea"/>
              </a:rPr>
              <a:t>”</a:t>
            </a:r>
            <a:r>
              <a:rPr lang="zh-CN" altLang="en-US" sz="2000" b="1" kern="0" dirty="0">
                <a:solidFill>
                  <a:srgbClr val="3657B4"/>
                </a:solidFill>
                <a:latin typeface="+mn-ea"/>
                <a:cs typeface="+mn-ea"/>
                <a:sym typeface="+mn-ea"/>
              </a:rPr>
              <a:t>。</a:t>
            </a:r>
          </a:p>
        </p:txBody>
      </p:sp>
      <p:sp>
        <p:nvSpPr>
          <p:cNvPr id="3" name="文本框 2"/>
          <p:cNvSpPr txBox="1"/>
          <p:nvPr>
            <p:custDataLst>
              <p:tags r:id="rId3"/>
            </p:custDataLst>
          </p:nvPr>
        </p:nvSpPr>
        <p:spPr>
          <a:xfrm>
            <a:off x="233045" y="257810"/>
            <a:ext cx="11416665" cy="475615"/>
          </a:xfrm>
          <a:prstGeom prst="rect">
            <a:avLst/>
          </a:prstGeom>
          <a:noFill/>
          <a:effectLst/>
        </p:spPr>
        <p:txBody>
          <a:bodyPr wrap="square" rtlCol="0">
            <a:spAutoFit/>
          </a:bodyPr>
          <a:lstStyle/>
          <a:p>
            <a:pPr algn="l"/>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人社部最新要求</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企业从业人员</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新毕业生</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劳务派遣</a:t>
            </a:r>
            <a:r>
              <a:rPr lang="en-US" altLang="zh-CN"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5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家政服务人员工资报酬情况</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a:xfrm>
          <a:off x="0" y="0"/>
          <a:ext cx="0" cy="0"/>
          <a:chOff x="0" y="0"/>
          <a:chExt cx="0" cy="0"/>
        </a:xfrm>
      </p:grpSpPr>
      <p:cxnSp>
        <p:nvCxnSpPr>
          <p:cNvPr id="13" name="直接连接符 12"/>
          <p:cNvCxnSpPr/>
          <p:nvPr>
            <p:custDataLst>
              <p:tags r:id="rId1"/>
            </p:custDataLst>
          </p:nvPr>
        </p:nvCxnSpPr>
        <p:spPr>
          <a:xfrm>
            <a:off x="318331" y="827040"/>
            <a:ext cx="6019800" cy="4445"/>
          </a:xfrm>
          <a:prstGeom prst="line">
            <a:avLst/>
          </a:prstGeom>
          <a:ln w="38100">
            <a:solidFill>
              <a:srgbClr val="2A448C"/>
            </a:solidFill>
          </a:ln>
        </p:spPr>
        <p:style>
          <a:lnRef idx="1">
            <a:schemeClr val="accent1"/>
          </a:lnRef>
          <a:fillRef idx="0">
            <a:schemeClr val="accent1"/>
          </a:fillRef>
          <a:effectRef idx="0">
            <a:schemeClr val="accent1"/>
          </a:effectRef>
          <a:fontRef idx="minor">
            <a:schemeClr val="tx1"/>
          </a:fontRef>
        </p:style>
      </p:cxnSp>
      <p:sp>
        <p:nvSpPr>
          <p:cNvPr id="2" name="Text Box 15"/>
          <p:cNvSpPr txBox="1"/>
          <p:nvPr>
            <p:custDataLst>
              <p:tags r:id="rId2"/>
            </p:custDataLst>
          </p:nvPr>
        </p:nvSpPr>
        <p:spPr>
          <a:xfrm>
            <a:off x="1221105" y="1288415"/>
            <a:ext cx="9811385" cy="3602990"/>
          </a:xfrm>
          <a:prstGeom prst="rect">
            <a:avLst/>
          </a:prstGeom>
          <a:noFill/>
          <a:ln w="9525">
            <a:noFill/>
          </a:ln>
        </p:spPr>
        <p:txBody>
          <a:bodyPr wrap="square" anchor="t" anchorCtr="0">
            <a:noAutofit/>
          </a:bodyPr>
          <a:lstStyle/>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FFA117"/>
                </a:solidFill>
                <a:latin typeface="+mn-ea"/>
                <a:cs typeface="+mn-ea"/>
                <a:sym typeface="+mn-ea"/>
              </a:rPr>
              <a:t>统一社会信用代码</a:t>
            </a:r>
          </a:p>
          <a:p>
            <a:pPr marR="0" lvl="0" indent="0" algn="l" defTabSz="914400" rtl="0" fontAlgn="base">
              <a:lnSpc>
                <a:spcPct val="140000"/>
              </a:lnSpc>
              <a:spcBef>
                <a:spcPts val="0"/>
              </a:spcBef>
              <a:spcAft>
                <a:spcPct val="0"/>
              </a:spcAft>
              <a:buClr>
                <a:schemeClr val="tx2"/>
              </a:buClr>
              <a:buSzPct val="70000"/>
              <a:buFont typeface="Wingdings" panose="05000000000000000000" pitchFamily="2" charset="2"/>
              <a:buNone/>
              <a:defRPr/>
            </a:pPr>
            <a:r>
              <a:rPr lang="zh-CN" altLang="en-US" sz="2400" b="1" kern="0" dirty="0">
                <a:solidFill>
                  <a:srgbClr val="3657B4"/>
                </a:solidFill>
                <a:latin typeface="+mn-ea"/>
                <a:cs typeface="+mn-ea"/>
                <a:sym typeface="+mn-ea"/>
              </a:rPr>
              <a:t>根据市统计局要求五证合一工作已经全部完成，企业只能填写统一社会信用代码，如因境外企业或未获取统一社会信用代码或其他原因导致只能以组织机构代码号填报，请邮件至</a:t>
            </a:r>
            <a:r>
              <a:rPr lang="en-US" altLang="zh-CN" sz="2400" b="1" kern="0" dirty="0">
                <a:solidFill>
                  <a:srgbClr val="3657B4"/>
                </a:solidFill>
                <a:latin typeface="+mn-ea"/>
                <a:cs typeface="+mn-ea"/>
                <a:sym typeface="+mn-ea"/>
              </a:rPr>
              <a:t>xinchou@rsj.beijing.gov.cn</a:t>
            </a:r>
            <a:r>
              <a:rPr lang="zh-CN" altLang="en-US" sz="2400" b="1" kern="0" dirty="0">
                <a:solidFill>
                  <a:srgbClr val="3657B4"/>
                </a:solidFill>
                <a:latin typeface="+mn-ea"/>
                <a:cs typeface="+mn-ea"/>
                <a:sym typeface="+mn-ea"/>
              </a:rPr>
              <a:t>或拨打技术支持电话。</a:t>
            </a:r>
          </a:p>
        </p:txBody>
      </p:sp>
      <p:sp>
        <p:nvSpPr>
          <p:cNvPr id="4" name="文本框 3"/>
          <p:cNvSpPr txBox="1"/>
          <p:nvPr>
            <p:custDataLst>
              <p:tags r:id="rId3"/>
            </p:custDataLst>
          </p:nvPr>
        </p:nvSpPr>
        <p:spPr>
          <a:xfrm>
            <a:off x="233045" y="257810"/>
            <a:ext cx="11416665" cy="521970"/>
          </a:xfrm>
          <a:prstGeom prst="rect">
            <a:avLst/>
          </a:prstGeom>
          <a:noFill/>
          <a:effectLst/>
        </p:spPr>
        <p:txBody>
          <a:bodyPr wrap="square" rtlCol="0">
            <a:spAutoFit/>
          </a:bodyPr>
          <a:lstStyle/>
          <a:p>
            <a:pPr algn="l"/>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市统计局最新要求</a:t>
            </a:r>
            <a:r>
              <a:rPr lang="en-US" altLang="zh-CN"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a:t>
            </a:r>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统一社会信用代码</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34"/>
          <a:stretch>
            <a:fillRect/>
          </a:stretch>
        </a:blip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idx="4294967295"/>
            <p:custDataLst>
              <p:tags r:id="rId1"/>
            </p:custDataLst>
          </p:nvPr>
        </p:nvSpPr>
        <p:spPr>
          <a:xfrm>
            <a:off x="661670" y="326390"/>
            <a:ext cx="10609580" cy="888365"/>
          </a:xfrm>
          <a:ln>
            <a:miter/>
          </a:ln>
        </p:spPr>
        <p:txBody>
          <a:bodyPr vert="horz" wrap="square" lIns="92075" tIns="46038" rIns="92075" bIns="46038" numCol="1" anchor="b" anchorCtr="0" compatLnSpc="1">
            <a:no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48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j-lt"/>
                <a:ea typeface="+mj-ea"/>
                <a:cs typeface="+mj-cs"/>
              </a:rPr>
              <a:t>2024</a:t>
            </a:r>
            <a:r>
              <a:rPr kumimoji="0" lang="zh-CN" altLang="en-US" sz="48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j-lt"/>
                <a:ea typeface="+mj-ea"/>
                <a:cs typeface="+mj-cs"/>
              </a:rPr>
              <a:t>年度企业薪酬调查项目</a:t>
            </a:r>
            <a:r>
              <a:rPr kumimoji="0" lang="en-US" altLang="zh-CN" sz="48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j-lt"/>
                <a:ea typeface="+mj-ea"/>
                <a:cs typeface="+mj-cs"/>
              </a:rPr>
              <a:t>-</a:t>
            </a:r>
            <a:r>
              <a:rPr kumimoji="0" lang="zh-CN" altLang="en-US" sz="48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j-lt"/>
                <a:ea typeface="+mj-ea"/>
                <a:cs typeface="+mj-cs"/>
              </a:rPr>
              <a:t>六张表</a:t>
            </a:r>
          </a:p>
        </p:txBody>
      </p:sp>
      <p:grpSp>
        <p:nvGrpSpPr>
          <p:cNvPr id="28" name="组合 27"/>
          <p:cNvGrpSpPr/>
          <p:nvPr/>
        </p:nvGrpSpPr>
        <p:grpSpPr>
          <a:xfrm>
            <a:off x="179705" y="1367155"/>
            <a:ext cx="11927205" cy="5099685"/>
            <a:chOff x="283" y="2153"/>
            <a:chExt cx="18783" cy="8031"/>
          </a:xfrm>
        </p:grpSpPr>
        <p:sp>
          <p:nvSpPr>
            <p:cNvPr id="43" name="椭圆 42"/>
            <p:cNvSpPr/>
            <p:nvPr>
              <p:custDataLst>
                <p:tags r:id="rId2"/>
              </p:custDataLst>
            </p:nvPr>
          </p:nvSpPr>
          <p:spPr>
            <a:xfrm>
              <a:off x="17829" y="2153"/>
              <a:ext cx="1114" cy="1114"/>
            </a:xfrm>
            <a:prstGeom prst="ellipse">
              <a:avLst/>
            </a:prstGeom>
            <a:gradFill>
              <a:gsLst>
                <a:gs pos="0">
                  <a:srgbClr val="2A448C"/>
                </a:gs>
                <a:gs pos="100000">
                  <a:srgbClr val="112368"/>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mn-ea"/>
              </a:endParaRPr>
            </a:p>
          </p:txBody>
        </p:sp>
        <p:sp>
          <p:nvSpPr>
            <p:cNvPr id="15" name="矩形: 圆角 3"/>
            <p:cNvSpPr/>
            <p:nvPr>
              <p:custDataLst>
                <p:tags r:id="rId3"/>
              </p:custDataLst>
            </p:nvPr>
          </p:nvSpPr>
          <p:spPr>
            <a:xfrm>
              <a:off x="283" y="2796"/>
              <a:ext cx="5565" cy="3062"/>
            </a:xfrm>
            <a:prstGeom prst="roundRect">
              <a:avLst>
                <a:gd name="adj" fmla="val 8816"/>
              </a:avLst>
            </a:prstGeom>
            <a:gradFill>
              <a:gsLst>
                <a:gs pos="0">
                  <a:srgbClr val="2A448C">
                    <a:alpha val="0"/>
                  </a:srgbClr>
                </a:gs>
                <a:gs pos="100000">
                  <a:srgbClr val="2A448C">
                    <a:alpha val="10000"/>
                  </a:srgbClr>
                </a:gs>
              </a:gsLst>
              <a:lin ang="2700000" scaled="0"/>
            </a:gradFill>
            <a:ln w="12700" cap="flat" cmpd="sng" algn="ctr">
              <a:solidFill>
                <a:srgbClr val="2A448C"/>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custDataLst>
                <p:tags r:id="rId4"/>
              </p:custDataLst>
            </p:nvPr>
          </p:nvSpPr>
          <p:spPr>
            <a:xfrm>
              <a:off x="5290" y="2238"/>
              <a:ext cx="1114" cy="1114"/>
            </a:xfrm>
            <a:prstGeom prst="ellipse">
              <a:avLst/>
            </a:prstGeom>
            <a:gradFill>
              <a:gsLst>
                <a:gs pos="0">
                  <a:srgbClr val="2A448C"/>
                </a:gs>
                <a:gs pos="100000">
                  <a:srgbClr val="112368"/>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mn-ea"/>
              </a:endParaRPr>
            </a:p>
          </p:txBody>
        </p:sp>
        <p:sp>
          <p:nvSpPr>
            <p:cNvPr id="42" name="文本框 41"/>
            <p:cNvSpPr txBox="1"/>
            <p:nvPr>
              <p:custDataLst>
                <p:tags r:id="rId5"/>
              </p:custDataLst>
            </p:nvPr>
          </p:nvSpPr>
          <p:spPr>
            <a:xfrm>
              <a:off x="5338" y="2442"/>
              <a:ext cx="996" cy="725"/>
            </a:xfrm>
            <a:prstGeom prst="rect">
              <a:avLst/>
            </a:prstGeom>
            <a:noFill/>
          </p:spPr>
          <p:txBody>
            <a:bodyPr wrap="square" rtlCol="0">
              <a:spAutoFit/>
            </a:bodyPr>
            <a:lstStyle/>
            <a:p>
              <a:pPr algn="dist"/>
              <a:r>
                <a:rPr lang="en-US" altLang="zh-CN" sz="2400" dirty="0">
                  <a:solidFill>
                    <a:schemeClr val="bg1"/>
                  </a:solidFill>
                  <a:latin typeface="汉仪雅酷黑 55W" panose="020B0504020202020204" pitchFamily="34" charset="-122"/>
                  <a:ea typeface="汉仪雅酷黑 55W" panose="020B0504020202020204" pitchFamily="34" charset="-122"/>
                </a:rPr>
                <a:t>01</a:t>
              </a:r>
              <a:endParaRPr lang="zh-CN" altLang="en-US" sz="2400" dirty="0">
                <a:solidFill>
                  <a:schemeClr val="bg1"/>
                </a:solidFill>
                <a:latin typeface="汉仪雅酷黑 55W" panose="020B0504020202020204" pitchFamily="34" charset="-122"/>
                <a:ea typeface="汉仪雅酷黑 55W" panose="020B0504020202020204" pitchFamily="34" charset="-122"/>
              </a:endParaRPr>
            </a:p>
          </p:txBody>
        </p:sp>
        <p:sp>
          <p:nvSpPr>
            <p:cNvPr id="46" name="文本框 45"/>
            <p:cNvSpPr txBox="1"/>
            <p:nvPr>
              <p:custDataLst>
                <p:tags r:id="rId6"/>
              </p:custDataLst>
            </p:nvPr>
          </p:nvSpPr>
          <p:spPr>
            <a:xfrm>
              <a:off x="16092" y="6654"/>
              <a:ext cx="996" cy="725"/>
            </a:xfrm>
            <a:prstGeom prst="rect">
              <a:avLst/>
            </a:prstGeom>
            <a:noFill/>
          </p:spPr>
          <p:txBody>
            <a:bodyPr wrap="square" rtlCol="0">
              <a:spAutoFit/>
            </a:bodyPr>
            <a:lstStyle/>
            <a:p>
              <a:pPr algn="dist"/>
              <a:r>
                <a:rPr lang="en-US" altLang="zh-CN" sz="2400" dirty="0">
                  <a:solidFill>
                    <a:schemeClr val="bg1"/>
                  </a:solidFill>
                  <a:latin typeface="汉仪雅酷黑 55W" panose="020B0504020202020204" pitchFamily="34" charset="-122"/>
                  <a:ea typeface="汉仪雅酷黑 55W" panose="020B0504020202020204" pitchFamily="34" charset="-122"/>
                </a:rPr>
                <a:t>05</a:t>
              </a:r>
              <a:endParaRPr lang="zh-CN" altLang="en-US" sz="2400" dirty="0">
                <a:solidFill>
                  <a:schemeClr val="bg1"/>
                </a:solidFill>
                <a:latin typeface="汉仪雅酷黑 55W" panose="020B0504020202020204" pitchFamily="34" charset="-122"/>
                <a:ea typeface="汉仪雅酷黑 55W" panose="020B0504020202020204" pitchFamily="34" charset="-122"/>
              </a:endParaRPr>
            </a:p>
          </p:txBody>
        </p:sp>
        <p:sp>
          <p:nvSpPr>
            <p:cNvPr id="50" name="文本框 19"/>
            <p:cNvSpPr txBox="1"/>
            <p:nvPr>
              <p:custDataLst>
                <p:tags r:id="rId7"/>
              </p:custDataLst>
            </p:nvPr>
          </p:nvSpPr>
          <p:spPr>
            <a:xfrm>
              <a:off x="792" y="4546"/>
              <a:ext cx="4419" cy="87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en-US" sz="2000" b="1" kern="0" noProof="0" dirty="0">
                  <a:ln>
                    <a:noFill/>
                  </a:ln>
                  <a:solidFill>
                    <a:srgbClr val="FFC000"/>
                  </a:solidFill>
                  <a:effectLst>
                    <a:outerShdw blurRad="38100" dist="38100" dir="2700000" algn="tl">
                      <a:srgbClr val="000000"/>
                    </a:outerShdw>
                  </a:effectLst>
                  <a:uLnTx/>
                  <a:uFillTx/>
                  <a:latin typeface="+mj-lt"/>
                  <a:ea typeface="+mj-ea"/>
                  <a:cs typeface="+mj-cs"/>
                  <a:sym typeface="+mn-ea"/>
                </a:rPr>
                <a:t>（</a:t>
              </a:r>
              <a:r>
                <a:rPr lang="en-US" altLang="zh-CN" sz="2000" b="1" kern="0" noProof="0" dirty="0">
                  <a:ln>
                    <a:noFill/>
                  </a:ln>
                  <a:solidFill>
                    <a:srgbClr val="FFC000"/>
                  </a:solidFill>
                  <a:effectLst>
                    <a:outerShdw blurRad="38100" dist="38100" dir="2700000" algn="tl">
                      <a:srgbClr val="000000"/>
                    </a:outerShdw>
                  </a:effectLst>
                  <a:uLnTx/>
                  <a:uFillTx/>
                  <a:latin typeface="+mj-lt"/>
                  <a:ea typeface="+mj-ea"/>
                  <a:cs typeface="+mj-cs"/>
                  <a:sym typeface="+mn-ea"/>
                </a:rPr>
                <a:t>67</a:t>
              </a:r>
              <a:r>
                <a:rPr lang="zh-CN" altLang="en-US" sz="2000" b="1" kern="0" noProof="0" dirty="0">
                  <a:ln>
                    <a:noFill/>
                  </a:ln>
                  <a:solidFill>
                    <a:srgbClr val="FFC000"/>
                  </a:solidFill>
                  <a:effectLst>
                    <a:outerShdw blurRad="38100" dist="38100" dir="2700000" algn="tl">
                      <a:srgbClr val="000000"/>
                    </a:outerShdw>
                  </a:effectLst>
                  <a:uLnTx/>
                  <a:uFillTx/>
                  <a:latin typeface="+mj-lt"/>
                  <a:ea typeface="+mj-ea"/>
                  <a:cs typeface="+mj-cs"/>
                  <a:sym typeface="+mn-ea"/>
                </a:rPr>
                <a:t>个主要项目）</a:t>
              </a:r>
            </a:p>
          </p:txBody>
        </p:sp>
        <p:sp>
          <p:nvSpPr>
            <p:cNvPr id="60" name="矩形: 圆角 3"/>
            <p:cNvSpPr/>
            <p:nvPr>
              <p:custDataLst>
                <p:tags r:id="rId8"/>
              </p:custDataLst>
            </p:nvPr>
          </p:nvSpPr>
          <p:spPr>
            <a:xfrm>
              <a:off x="6678" y="2711"/>
              <a:ext cx="5565" cy="3062"/>
            </a:xfrm>
            <a:prstGeom prst="roundRect">
              <a:avLst>
                <a:gd name="adj" fmla="val 8816"/>
              </a:avLst>
            </a:prstGeom>
            <a:gradFill>
              <a:gsLst>
                <a:gs pos="0">
                  <a:srgbClr val="2A448C">
                    <a:alpha val="0"/>
                  </a:srgbClr>
                </a:gs>
                <a:gs pos="100000">
                  <a:srgbClr val="2A448C">
                    <a:alpha val="10000"/>
                  </a:srgbClr>
                </a:gs>
              </a:gsLst>
              <a:lin ang="2700000" scaled="0"/>
            </a:gradFill>
            <a:ln w="12700" cap="flat" cmpd="sng" algn="ctr">
              <a:solidFill>
                <a:srgbClr val="2A448C"/>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custDataLst>
                <p:tags r:id="rId9"/>
              </p:custDataLst>
            </p:nvPr>
          </p:nvSpPr>
          <p:spPr>
            <a:xfrm>
              <a:off x="11685" y="2153"/>
              <a:ext cx="1114" cy="1114"/>
            </a:xfrm>
            <a:prstGeom prst="ellipse">
              <a:avLst/>
            </a:prstGeom>
            <a:gradFill>
              <a:gsLst>
                <a:gs pos="0">
                  <a:srgbClr val="2A448C"/>
                </a:gs>
                <a:gs pos="100000">
                  <a:srgbClr val="112368"/>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mn-ea"/>
              </a:endParaRPr>
            </a:p>
          </p:txBody>
        </p:sp>
        <p:sp>
          <p:nvSpPr>
            <p:cNvPr id="62" name="文本框 61"/>
            <p:cNvSpPr txBox="1"/>
            <p:nvPr>
              <p:custDataLst>
                <p:tags r:id="rId10"/>
              </p:custDataLst>
            </p:nvPr>
          </p:nvSpPr>
          <p:spPr>
            <a:xfrm>
              <a:off x="11733" y="2357"/>
              <a:ext cx="996" cy="725"/>
            </a:xfrm>
            <a:prstGeom prst="rect">
              <a:avLst/>
            </a:prstGeom>
            <a:noFill/>
          </p:spPr>
          <p:txBody>
            <a:bodyPr wrap="square" rtlCol="0">
              <a:spAutoFit/>
            </a:bodyPr>
            <a:lstStyle/>
            <a:p>
              <a:pPr algn="dist"/>
              <a:r>
                <a:rPr lang="en-US" altLang="zh-CN" sz="2400" dirty="0">
                  <a:solidFill>
                    <a:schemeClr val="bg1"/>
                  </a:solidFill>
                  <a:latin typeface="汉仪雅酷黑 55W" panose="020B0504020202020204" pitchFamily="34" charset="-122"/>
                  <a:ea typeface="汉仪雅酷黑 55W" panose="020B0504020202020204" pitchFamily="34" charset="-122"/>
                </a:rPr>
                <a:t>02</a:t>
              </a:r>
              <a:endParaRPr lang="zh-CN" altLang="en-US" sz="2400" dirty="0">
                <a:solidFill>
                  <a:schemeClr val="bg1"/>
                </a:solidFill>
                <a:latin typeface="汉仪雅酷黑 55W" panose="020B0504020202020204" pitchFamily="34" charset="-122"/>
                <a:ea typeface="汉仪雅酷黑 55W" panose="020B0504020202020204" pitchFamily="34" charset="-122"/>
              </a:endParaRPr>
            </a:p>
          </p:txBody>
        </p:sp>
        <p:sp>
          <p:nvSpPr>
            <p:cNvPr id="63" name="文本框 18"/>
            <p:cNvSpPr txBox="1"/>
            <p:nvPr>
              <p:custDataLst>
                <p:tags r:id="rId11"/>
              </p:custDataLst>
            </p:nvPr>
          </p:nvSpPr>
          <p:spPr>
            <a:xfrm>
              <a:off x="7229" y="3079"/>
              <a:ext cx="4456" cy="150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Tx/>
                <a:buSzTx/>
                <a:buFontTx/>
                <a:buNone/>
              </a:pPr>
              <a:r>
                <a:rPr lang="zh-CN" altLang="en-US" sz="2800" b="1" u="sng" noProof="0" dirty="0">
                  <a:ln>
                    <a:noFill/>
                  </a:ln>
                  <a:solidFill>
                    <a:srgbClr val="3657B4"/>
                  </a:solidFill>
                  <a:effectLst>
                    <a:outerShdw blurRad="38100" dist="38100" dir="2700000" algn="tl">
                      <a:srgbClr val="000000"/>
                    </a:outerShdw>
                  </a:effectLst>
                  <a:uLnTx/>
                  <a:uFillTx/>
                  <a:latin typeface="Garamond" panose="02020404030301010803" pitchFamily="18" charset="0"/>
                  <a:ea typeface="宋体" panose="02010600030101010101" pitchFamily="2" charset="-122"/>
                  <a:sym typeface="+mn-ea"/>
                </a:rPr>
                <a:t>企业从业人员工资报酬情况表</a:t>
              </a:r>
            </a:p>
          </p:txBody>
        </p:sp>
        <p:sp>
          <p:nvSpPr>
            <p:cNvPr id="64" name="文本框 19"/>
            <p:cNvSpPr txBox="1"/>
            <p:nvPr>
              <p:custDataLst>
                <p:tags r:id="rId12"/>
              </p:custDataLst>
            </p:nvPr>
          </p:nvSpPr>
          <p:spPr>
            <a:xfrm>
              <a:off x="7378" y="4539"/>
              <a:ext cx="4419" cy="952"/>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buClrTx/>
                <a:buSzTx/>
                <a:buFontTx/>
              </a:pPr>
              <a:r>
                <a:rPr lang="en-US" sz="2000" b="1" kern="0" noProof="0" dirty="0">
                  <a:ln>
                    <a:noFill/>
                  </a:ln>
                  <a:solidFill>
                    <a:srgbClr val="FFC000"/>
                  </a:solidFill>
                  <a:effectLst>
                    <a:outerShdw blurRad="38100" dist="38100" dir="2700000" algn="tl">
                      <a:srgbClr val="000000"/>
                    </a:outerShdw>
                  </a:effectLst>
                  <a:uLnTx/>
                  <a:uFillTx/>
                  <a:latin typeface="+mj-lt"/>
                  <a:ea typeface="+mj-ea"/>
                  <a:cs typeface="+mj-cs"/>
                </a:rPr>
                <a:t>（60</a:t>
              </a:r>
              <a:r>
                <a:rPr lang="en-US" sz="2000" b="1" kern="0" noProof="0" dirty="0">
                  <a:ln>
                    <a:noFill/>
                  </a:ln>
                  <a:solidFill>
                    <a:srgbClr val="FFC000"/>
                  </a:solidFill>
                  <a:effectLst>
                    <a:outerShdw blurRad="38100" dist="38100" dir="2700000" algn="tl">
                      <a:srgbClr val="000000"/>
                    </a:outerShdw>
                  </a:effectLst>
                  <a:uLnTx/>
                  <a:uFillTx/>
                  <a:latin typeface="+mj-lt"/>
                  <a:ea typeface="+mj-ea"/>
                  <a:cs typeface="+mj-cs"/>
                  <a:sym typeface="+mn-ea"/>
                </a:rPr>
                <a:t>个主要项目）</a:t>
              </a:r>
            </a:p>
          </p:txBody>
        </p:sp>
        <p:sp>
          <p:nvSpPr>
            <p:cNvPr id="65" name="矩形: 圆角 3"/>
            <p:cNvSpPr/>
            <p:nvPr>
              <p:custDataLst>
                <p:tags r:id="rId13"/>
              </p:custDataLst>
            </p:nvPr>
          </p:nvSpPr>
          <p:spPr>
            <a:xfrm>
              <a:off x="13073" y="2711"/>
              <a:ext cx="5565" cy="3062"/>
            </a:xfrm>
            <a:prstGeom prst="roundRect">
              <a:avLst>
                <a:gd name="adj" fmla="val 8816"/>
              </a:avLst>
            </a:prstGeom>
            <a:gradFill>
              <a:gsLst>
                <a:gs pos="0">
                  <a:srgbClr val="2A448C">
                    <a:alpha val="0"/>
                  </a:srgbClr>
                </a:gs>
                <a:gs pos="100000">
                  <a:srgbClr val="2A448C">
                    <a:alpha val="10000"/>
                  </a:srgbClr>
                </a:gs>
              </a:gsLst>
              <a:lin ang="2700000" scaled="0"/>
            </a:gradFill>
            <a:ln w="12700" cap="flat" cmpd="sng" algn="ctr">
              <a:solidFill>
                <a:srgbClr val="2A448C"/>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18"/>
            <p:cNvSpPr txBox="1"/>
            <p:nvPr>
              <p:custDataLst>
                <p:tags r:id="rId14"/>
              </p:custDataLst>
            </p:nvPr>
          </p:nvSpPr>
          <p:spPr>
            <a:xfrm>
              <a:off x="13703" y="3154"/>
              <a:ext cx="4456" cy="150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Tx/>
                <a:buSzTx/>
                <a:buNone/>
              </a:pPr>
              <a:r>
                <a:rPr lang="zh-CN" altLang="en-US" sz="2800" b="1" u="sng" noProof="0" dirty="0">
                  <a:ln>
                    <a:noFill/>
                  </a:ln>
                  <a:solidFill>
                    <a:srgbClr val="3657B4"/>
                  </a:solidFill>
                  <a:effectLst>
                    <a:outerShdw blurRad="38100" dist="38100" dir="2700000" algn="tl">
                      <a:srgbClr val="000000"/>
                    </a:outerShdw>
                  </a:effectLst>
                  <a:uLnTx/>
                  <a:uFillTx/>
                  <a:latin typeface="Garamond" panose="02020404030301010803" pitchFamily="18" charset="0"/>
                  <a:ea typeface="宋体" panose="02010600030101010101" pitchFamily="2" charset="-122"/>
                  <a:sym typeface="+mn-ea"/>
                </a:rPr>
                <a:t>新毕业生工资报酬情况表</a:t>
              </a:r>
              <a:endParaRPr lang="zh-CN" altLang="en-US" sz="2800" b="1" u="sng" kern="0" noProof="0" dirty="0">
                <a:ln>
                  <a:noFill/>
                </a:ln>
                <a:solidFill>
                  <a:srgbClr val="3657B4"/>
                </a:solidFill>
                <a:effectLst>
                  <a:outerShdw blurRad="38100" dist="38100" dir="2700000" algn="tl">
                    <a:srgbClr val="000000"/>
                  </a:outerShdw>
                </a:effectLst>
                <a:uLnTx/>
                <a:uFillTx/>
                <a:latin typeface="Garamond" panose="02020404030301010803" pitchFamily="18" charset="0"/>
                <a:ea typeface="宋体" panose="02010600030101010101" pitchFamily="2" charset="-122"/>
                <a:cs typeface="+mj-cs"/>
                <a:sym typeface="+mn-ea"/>
              </a:endParaRPr>
            </a:p>
          </p:txBody>
        </p:sp>
        <p:sp>
          <p:nvSpPr>
            <p:cNvPr id="67" name="文本框 19"/>
            <p:cNvSpPr txBox="1"/>
            <p:nvPr>
              <p:custDataLst>
                <p:tags r:id="rId15"/>
              </p:custDataLst>
            </p:nvPr>
          </p:nvSpPr>
          <p:spPr>
            <a:xfrm>
              <a:off x="13627" y="4556"/>
              <a:ext cx="4419" cy="87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en-US" sz="2000" b="1" kern="0" noProof="0" dirty="0">
                  <a:ln>
                    <a:noFill/>
                  </a:ln>
                  <a:solidFill>
                    <a:srgbClr val="FFC000"/>
                  </a:solidFill>
                  <a:effectLst>
                    <a:outerShdw blurRad="38100" dist="38100" dir="2700000" algn="tl">
                      <a:srgbClr val="000000"/>
                    </a:outerShdw>
                  </a:effectLst>
                  <a:uLnTx/>
                  <a:uFillTx/>
                  <a:latin typeface="+mj-lt"/>
                  <a:ea typeface="+mj-ea"/>
                  <a:cs typeface="+mj-cs"/>
                  <a:sym typeface="+mn-ea"/>
                </a:rPr>
                <a:t>（60个主要项目）</a:t>
              </a:r>
              <a:endParaRPr lang="en-US" altLang="en-US" sz="2000" b="1" kern="0" noProof="0" dirty="0">
                <a:ln>
                  <a:noFill/>
                </a:ln>
                <a:solidFill>
                  <a:srgbClr val="FFC000"/>
                </a:solidFill>
                <a:effectLst>
                  <a:outerShdw blurRad="38100" dist="38100" dir="2700000" algn="tl">
                    <a:srgbClr val="000000"/>
                  </a:outerShdw>
                </a:effectLst>
                <a:uLnTx/>
                <a:uFillTx/>
                <a:latin typeface="+mj-lt"/>
                <a:ea typeface="+mj-ea"/>
                <a:cs typeface="+mj-cs"/>
                <a:sym typeface="+mn-ea"/>
              </a:endParaRPr>
            </a:p>
          </p:txBody>
        </p:sp>
        <p:sp>
          <p:nvSpPr>
            <p:cNvPr id="44" name="文本框 43"/>
            <p:cNvSpPr txBox="1"/>
            <p:nvPr>
              <p:custDataLst>
                <p:tags r:id="rId16"/>
              </p:custDataLst>
            </p:nvPr>
          </p:nvSpPr>
          <p:spPr>
            <a:xfrm>
              <a:off x="17917" y="2357"/>
              <a:ext cx="996" cy="725"/>
            </a:xfrm>
            <a:prstGeom prst="rect">
              <a:avLst/>
            </a:prstGeom>
            <a:noFill/>
          </p:spPr>
          <p:txBody>
            <a:bodyPr wrap="square" rtlCol="0">
              <a:spAutoFit/>
            </a:bodyPr>
            <a:lstStyle/>
            <a:p>
              <a:pPr algn="dist"/>
              <a:r>
                <a:rPr lang="en-US" altLang="zh-CN" sz="2400" dirty="0">
                  <a:solidFill>
                    <a:schemeClr val="bg1"/>
                  </a:solidFill>
                  <a:latin typeface="汉仪雅酷黑 55W" panose="020B0504020202020204" pitchFamily="34" charset="-122"/>
                  <a:ea typeface="汉仪雅酷黑 55W" panose="020B0504020202020204" pitchFamily="34" charset="-122"/>
                </a:rPr>
                <a:t>03</a:t>
              </a:r>
              <a:endParaRPr lang="zh-CN" altLang="en-US" sz="2400" dirty="0">
                <a:solidFill>
                  <a:schemeClr val="bg1"/>
                </a:solidFill>
                <a:latin typeface="汉仪雅酷黑 55W" panose="020B0504020202020204" pitchFamily="34" charset="-122"/>
                <a:ea typeface="汉仪雅酷黑 55W" panose="020B0504020202020204" pitchFamily="34" charset="-122"/>
              </a:endParaRPr>
            </a:p>
          </p:txBody>
        </p:sp>
        <p:sp>
          <p:nvSpPr>
            <p:cNvPr id="6" name="文本框 18"/>
            <p:cNvSpPr txBox="1"/>
            <p:nvPr>
              <p:custDataLst>
                <p:tags r:id="rId17"/>
              </p:custDataLst>
            </p:nvPr>
          </p:nvSpPr>
          <p:spPr>
            <a:xfrm>
              <a:off x="797" y="3169"/>
              <a:ext cx="4456" cy="150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Tx/>
                <a:buSzTx/>
                <a:buFontTx/>
                <a:buNone/>
              </a:pPr>
              <a:r>
                <a:rPr lang="zh-CN" altLang="en-US" sz="2800" b="1" u="sng" noProof="0" dirty="0">
                  <a:ln>
                    <a:noFill/>
                  </a:ln>
                  <a:solidFill>
                    <a:srgbClr val="3657B4"/>
                  </a:solidFill>
                  <a:effectLst>
                    <a:outerShdw blurRad="38100" dist="38100" dir="2700000" algn="tl">
                      <a:srgbClr val="000000"/>
                    </a:outerShdw>
                  </a:effectLst>
                  <a:uLnTx/>
                  <a:uFillTx/>
                  <a:latin typeface="Garamond" panose="02020404030301010803" pitchFamily="18" charset="0"/>
                  <a:ea typeface="宋体" panose="02010600030101010101" pitchFamily="2" charset="-122"/>
                  <a:sym typeface="+mn-ea"/>
                </a:rPr>
                <a:t>企业人工成本</a:t>
              </a:r>
            </a:p>
            <a:p>
              <a:pPr algn="ctr">
                <a:buClrTx/>
                <a:buSzTx/>
                <a:buFontTx/>
                <a:buNone/>
              </a:pPr>
              <a:r>
                <a:rPr lang="zh-CN" altLang="en-US" sz="2800" b="1" u="sng" noProof="0" dirty="0">
                  <a:ln>
                    <a:noFill/>
                  </a:ln>
                  <a:solidFill>
                    <a:srgbClr val="3657B4"/>
                  </a:solidFill>
                  <a:effectLst>
                    <a:outerShdw blurRad="38100" dist="38100" dir="2700000" algn="tl">
                      <a:srgbClr val="000000"/>
                    </a:outerShdw>
                  </a:effectLst>
                  <a:uLnTx/>
                  <a:uFillTx/>
                  <a:latin typeface="Garamond" panose="02020404030301010803" pitchFamily="18" charset="0"/>
                  <a:ea typeface="宋体" panose="02010600030101010101" pitchFamily="2" charset="-122"/>
                  <a:sym typeface="+mn-ea"/>
                </a:rPr>
                <a:t>情况表</a:t>
              </a:r>
            </a:p>
          </p:txBody>
        </p:sp>
        <p:sp>
          <p:nvSpPr>
            <p:cNvPr id="2" name="矩形: 圆角 3"/>
            <p:cNvSpPr/>
            <p:nvPr>
              <p:custDataLst>
                <p:tags r:id="rId18"/>
              </p:custDataLst>
            </p:nvPr>
          </p:nvSpPr>
          <p:spPr>
            <a:xfrm>
              <a:off x="283" y="6571"/>
              <a:ext cx="5565" cy="3454"/>
            </a:xfrm>
            <a:prstGeom prst="roundRect">
              <a:avLst>
                <a:gd name="adj" fmla="val 8816"/>
              </a:avLst>
            </a:prstGeom>
            <a:gradFill>
              <a:gsLst>
                <a:gs pos="0">
                  <a:srgbClr val="2A448C">
                    <a:alpha val="0"/>
                  </a:srgbClr>
                </a:gs>
                <a:gs pos="100000">
                  <a:srgbClr val="2A448C">
                    <a:alpha val="10000"/>
                  </a:srgbClr>
                </a:gs>
              </a:gsLst>
              <a:lin ang="2700000" scaled="0"/>
            </a:gradFill>
            <a:ln w="12700" cap="flat" cmpd="sng" algn="ctr">
              <a:solidFill>
                <a:srgbClr val="2A448C"/>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custDataLst>
                <p:tags r:id="rId19"/>
              </p:custDataLst>
            </p:nvPr>
          </p:nvSpPr>
          <p:spPr>
            <a:xfrm>
              <a:off x="5290" y="6013"/>
              <a:ext cx="1114" cy="1114"/>
            </a:xfrm>
            <a:prstGeom prst="ellipse">
              <a:avLst/>
            </a:prstGeom>
            <a:gradFill>
              <a:gsLst>
                <a:gs pos="0">
                  <a:srgbClr val="2A448C"/>
                </a:gs>
                <a:gs pos="100000">
                  <a:srgbClr val="112368"/>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mn-ea"/>
              </a:endParaRPr>
            </a:p>
          </p:txBody>
        </p:sp>
        <p:sp>
          <p:nvSpPr>
            <p:cNvPr id="4" name="文本框 3"/>
            <p:cNvSpPr txBox="1"/>
            <p:nvPr>
              <p:custDataLst>
                <p:tags r:id="rId20"/>
              </p:custDataLst>
            </p:nvPr>
          </p:nvSpPr>
          <p:spPr>
            <a:xfrm>
              <a:off x="5338" y="6217"/>
              <a:ext cx="996" cy="725"/>
            </a:xfrm>
            <a:prstGeom prst="rect">
              <a:avLst/>
            </a:prstGeom>
            <a:noFill/>
          </p:spPr>
          <p:txBody>
            <a:bodyPr wrap="square" rtlCol="0">
              <a:spAutoFit/>
            </a:bodyPr>
            <a:lstStyle/>
            <a:p>
              <a:pPr algn="dist"/>
              <a:r>
                <a:rPr lang="en-US" altLang="zh-CN" sz="2400" dirty="0">
                  <a:solidFill>
                    <a:schemeClr val="bg1"/>
                  </a:solidFill>
                  <a:latin typeface="汉仪雅酷黑 55W" panose="020B0504020202020204" pitchFamily="34" charset="-122"/>
                  <a:ea typeface="汉仪雅酷黑 55W" panose="020B0504020202020204" pitchFamily="34" charset="-122"/>
                </a:rPr>
                <a:t>04</a:t>
              </a:r>
              <a:endParaRPr lang="zh-CN" altLang="en-US" sz="2400" dirty="0">
                <a:solidFill>
                  <a:schemeClr val="bg1"/>
                </a:solidFill>
                <a:latin typeface="汉仪雅酷黑 55W" panose="020B0504020202020204" pitchFamily="34" charset="-122"/>
                <a:ea typeface="汉仪雅酷黑 55W" panose="020B0504020202020204" pitchFamily="34" charset="-122"/>
              </a:endParaRPr>
            </a:p>
          </p:txBody>
        </p:sp>
        <p:sp>
          <p:nvSpPr>
            <p:cNvPr id="5" name="文本框 19"/>
            <p:cNvSpPr txBox="1"/>
            <p:nvPr>
              <p:custDataLst>
                <p:tags r:id="rId21"/>
              </p:custDataLst>
            </p:nvPr>
          </p:nvSpPr>
          <p:spPr>
            <a:xfrm>
              <a:off x="792" y="8386"/>
              <a:ext cx="4419" cy="87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en-US" sz="2000" b="1" kern="0" noProof="0" dirty="0">
                  <a:ln>
                    <a:noFill/>
                  </a:ln>
                  <a:solidFill>
                    <a:srgbClr val="FFC000"/>
                  </a:solidFill>
                  <a:effectLst>
                    <a:outerShdw blurRad="38100" dist="38100" dir="2700000" algn="tl">
                      <a:srgbClr val="000000"/>
                    </a:outerShdw>
                  </a:effectLst>
                  <a:uLnTx/>
                  <a:uFillTx/>
                  <a:latin typeface="+mj-lt"/>
                  <a:ea typeface="+mj-ea"/>
                  <a:cs typeface="+mj-cs"/>
                  <a:sym typeface="+mn-ea"/>
                </a:rPr>
                <a:t>（</a:t>
              </a:r>
              <a:r>
                <a:rPr lang="en-US" altLang="zh-CN" sz="2000" b="1" kern="0" noProof="0" dirty="0">
                  <a:ln>
                    <a:noFill/>
                  </a:ln>
                  <a:solidFill>
                    <a:srgbClr val="FFC000"/>
                  </a:solidFill>
                  <a:effectLst>
                    <a:outerShdw blurRad="38100" dist="38100" dir="2700000" algn="tl">
                      <a:srgbClr val="000000"/>
                    </a:outerShdw>
                  </a:effectLst>
                  <a:uLnTx/>
                  <a:uFillTx/>
                  <a:latin typeface="+mj-lt"/>
                  <a:ea typeface="+mj-ea"/>
                  <a:cs typeface="+mj-cs"/>
                  <a:sym typeface="+mn-ea"/>
                </a:rPr>
                <a:t>60</a:t>
              </a:r>
              <a:r>
                <a:rPr lang="zh-CN" altLang="en-US" sz="2000" b="1" kern="0" noProof="0" dirty="0">
                  <a:ln>
                    <a:noFill/>
                  </a:ln>
                  <a:solidFill>
                    <a:srgbClr val="FFC000"/>
                  </a:solidFill>
                  <a:effectLst>
                    <a:outerShdw blurRad="38100" dist="38100" dir="2700000" algn="tl">
                      <a:srgbClr val="000000"/>
                    </a:outerShdw>
                  </a:effectLst>
                  <a:uLnTx/>
                  <a:uFillTx/>
                  <a:latin typeface="+mj-lt"/>
                  <a:ea typeface="+mj-ea"/>
                  <a:cs typeface="+mj-cs"/>
                  <a:sym typeface="+mn-ea"/>
                </a:rPr>
                <a:t>个主要项目）</a:t>
              </a:r>
            </a:p>
          </p:txBody>
        </p:sp>
        <p:sp>
          <p:nvSpPr>
            <p:cNvPr id="7" name="文本框 18"/>
            <p:cNvSpPr txBox="1"/>
            <p:nvPr>
              <p:custDataLst>
                <p:tags r:id="rId22"/>
              </p:custDataLst>
            </p:nvPr>
          </p:nvSpPr>
          <p:spPr>
            <a:xfrm>
              <a:off x="792" y="7032"/>
              <a:ext cx="4456" cy="150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Tx/>
                <a:buSzTx/>
                <a:buFontTx/>
                <a:buNone/>
              </a:pPr>
              <a:r>
                <a:rPr lang="zh-CN" altLang="en-US" sz="2800" b="1" u="sng" noProof="0" dirty="0">
                  <a:ln>
                    <a:noFill/>
                  </a:ln>
                  <a:solidFill>
                    <a:schemeClr val="accent1"/>
                  </a:solidFill>
                  <a:effectLst>
                    <a:outerShdw blurRad="38100" dist="38100" dir="2700000" algn="tl">
                      <a:srgbClr val="000000"/>
                    </a:outerShdw>
                  </a:effectLst>
                  <a:uLnTx/>
                  <a:uFillTx/>
                  <a:latin typeface="Garamond" panose="02020404030301010803" pitchFamily="18" charset="0"/>
                  <a:ea typeface="宋体" panose="02010600030101010101" pitchFamily="2" charset="-122"/>
                  <a:sym typeface="+mn-ea"/>
                </a:rPr>
                <a:t>劳务派遣人员工资报酬情况表</a:t>
              </a:r>
            </a:p>
          </p:txBody>
        </p:sp>
        <p:sp>
          <p:nvSpPr>
            <p:cNvPr id="10" name="矩形: 圆角 3"/>
            <p:cNvSpPr/>
            <p:nvPr>
              <p:custDataLst>
                <p:tags r:id="rId23"/>
              </p:custDataLst>
            </p:nvPr>
          </p:nvSpPr>
          <p:spPr>
            <a:xfrm>
              <a:off x="6678" y="6571"/>
              <a:ext cx="5565" cy="3454"/>
            </a:xfrm>
            <a:prstGeom prst="roundRect">
              <a:avLst>
                <a:gd name="adj" fmla="val 8816"/>
              </a:avLst>
            </a:prstGeom>
            <a:gradFill>
              <a:gsLst>
                <a:gs pos="0">
                  <a:srgbClr val="2A448C">
                    <a:alpha val="0"/>
                  </a:srgbClr>
                </a:gs>
                <a:gs pos="100000">
                  <a:srgbClr val="2A448C">
                    <a:alpha val="10000"/>
                  </a:srgbClr>
                </a:gs>
              </a:gsLst>
              <a:lin ang="2700000" scaled="0"/>
            </a:gradFill>
            <a:ln w="12700" cap="flat" cmpd="sng" algn="ctr">
              <a:solidFill>
                <a:srgbClr val="2A448C"/>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custDataLst>
                <p:tags r:id="rId24"/>
              </p:custDataLst>
            </p:nvPr>
          </p:nvSpPr>
          <p:spPr>
            <a:xfrm>
              <a:off x="11685" y="6013"/>
              <a:ext cx="1114" cy="1114"/>
            </a:xfrm>
            <a:prstGeom prst="ellipse">
              <a:avLst/>
            </a:prstGeom>
            <a:gradFill>
              <a:gsLst>
                <a:gs pos="0">
                  <a:srgbClr val="2A448C"/>
                </a:gs>
                <a:gs pos="100000">
                  <a:srgbClr val="112368"/>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mn-ea"/>
              </a:endParaRPr>
            </a:p>
          </p:txBody>
        </p:sp>
        <p:sp>
          <p:nvSpPr>
            <p:cNvPr id="12" name="文本框 11"/>
            <p:cNvSpPr txBox="1"/>
            <p:nvPr>
              <p:custDataLst>
                <p:tags r:id="rId25"/>
              </p:custDataLst>
            </p:nvPr>
          </p:nvSpPr>
          <p:spPr>
            <a:xfrm>
              <a:off x="11733" y="6217"/>
              <a:ext cx="996" cy="725"/>
            </a:xfrm>
            <a:prstGeom prst="rect">
              <a:avLst/>
            </a:prstGeom>
            <a:noFill/>
          </p:spPr>
          <p:txBody>
            <a:bodyPr wrap="square" rtlCol="0">
              <a:spAutoFit/>
            </a:bodyPr>
            <a:lstStyle/>
            <a:p>
              <a:pPr algn="dist"/>
              <a:r>
                <a:rPr lang="en-US" altLang="zh-CN" sz="2400" dirty="0">
                  <a:solidFill>
                    <a:schemeClr val="bg1"/>
                  </a:solidFill>
                  <a:latin typeface="汉仪雅酷黑 55W" panose="020B0504020202020204" pitchFamily="34" charset="-122"/>
                  <a:ea typeface="汉仪雅酷黑 55W" panose="020B0504020202020204" pitchFamily="34" charset="-122"/>
                </a:rPr>
                <a:t>05</a:t>
              </a:r>
              <a:endParaRPr lang="zh-CN" altLang="en-US" sz="2400" dirty="0">
                <a:solidFill>
                  <a:schemeClr val="bg1"/>
                </a:solidFill>
                <a:latin typeface="汉仪雅酷黑 55W" panose="020B0504020202020204" pitchFamily="34" charset="-122"/>
                <a:ea typeface="汉仪雅酷黑 55W" panose="020B0504020202020204" pitchFamily="34" charset="-122"/>
              </a:endParaRPr>
            </a:p>
          </p:txBody>
        </p:sp>
        <p:sp>
          <p:nvSpPr>
            <p:cNvPr id="17" name="矩形: 圆角 3"/>
            <p:cNvSpPr/>
            <p:nvPr>
              <p:custDataLst>
                <p:tags r:id="rId26"/>
              </p:custDataLst>
            </p:nvPr>
          </p:nvSpPr>
          <p:spPr>
            <a:xfrm>
              <a:off x="12945" y="6571"/>
              <a:ext cx="5565" cy="3453"/>
            </a:xfrm>
            <a:prstGeom prst="roundRect">
              <a:avLst>
                <a:gd name="adj" fmla="val 8816"/>
              </a:avLst>
            </a:prstGeom>
            <a:gradFill>
              <a:gsLst>
                <a:gs pos="0">
                  <a:srgbClr val="2A448C">
                    <a:alpha val="0"/>
                  </a:srgbClr>
                </a:gs>
                <a:gs pos="100000">
                  <a:srgbClr val="2A448C">
                    <a:alpha val="10000"/>
                  </a:srgbClr>
                </a:gs>
              </a:gsLst>
              <a:lin ang="2700000" scaled="0"/>
            </a:gradFill>
            <a:ln w="12700" cap="flat" cmpd="sng" algn="ctr">
              <a:solidFill>
                <a:srgbClr val="2A448C"/>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custDataLst>
                <p:tags r:id="rId27"/>
              </p:custDataLst>
            </p:nvPr>
          </p:nvSpPr>
          <p:spPr>
            <a:xfrm>
              <a:off x="17952" y="6013"/>
              <a:ext cx="1114" cy="1114"/>
            </a:xfrm>
            <a:prstGeom prst="ellipse">
              <a:avLst/>
            </a:prstGeom>
            <a:gradFill>
              <a:gsLst>
                <a:gs pos="0">
                  <a:srgbClr val="2A448C"/>
                </a:gs>
                <a:gs pos="100000">
                  <a:srgbClr val="112368"/>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mn-ea"/>
              </a:endParaRPr>
            </a:p>
          </p:txBody>
        </p:sp>
        <p:sp>
          <p:nvSpPr>
            <p:cNvPr id="19" name="文本框 18"/>
            <p:cNvSpPr txBox="1"/>
            <p:nvPr>
              <p:custDataLst>
                <p:tags r:id="rId28"/>
              </p:custDataLst>
            </p:nvPr>
          </p:nvSpPr>
          <p:spPr>
            <a:xfrm>
              <a:off x="18000" y="6217"/>
              <a:ext cx="996" cy="725"/>
            </a:xfrm>
            <a:prstGeom prst="rect">
              <a:avLst/>
            </a:prstGeom>
            <a:noFill/>
          </p:spPr>
          <p:txBody>
            <a:bodyPr wrap="square" rtlCol="0">
              <a:spAutoFit/>
            </a:bodyPr>
            <a:lstStyle/>
            <a:p>
              <a:pPr algn="dist"/>
              <a:r>
                <a:rPr lang="en-US" altLang="zh-CN" sz="2400" dirty="0">
                  <a:solidFill>
                    <a:schemeClr val="bg1"/>
                  </a:solidFill>
                  <a:latin typeface="汉仪雅酷黑 55W" panose="020B0504020202020204" pitchFamily="34" charset="-122"/>
                  <a:ea typeface="汉仪雅酷黑 55W" panose="020B0504020202020204" pitchFamily="34" charset="-122"/>
                </a:rPr>
                <a:t>06</a:t>
              </a:r>
              <a:endParaRPr lang="zh-CN" altLang="en-US" sz="2400" dirty="0">
                <a:solidFill>
                  <a:schemeClr val="bg1"/>
                </a:solidFill>
                <a:latin typeface="汉仪雅酷黑 55W" panose="020B0504020202020204" pitchFamily="34" charset="-122"/>
                <a:ea typeface="汉仪雅酷黑 55W" panose="020B0504020202020204" pitchFamily="34" charset="-122"/>
              </a:endParaRPr>
            </a:p>
          </p:txBody>
        </p:sp>
        <p:sp>
          <p:nvSpPr>
            <p:cNvPr id="20" name="文本框 19"/>
            <p:cNvSpPr txBox="1"/>
            <p:nvPr>
              <p:custDataLst>
                <p:tags r:id="rId29"/>
              </p:custDataLst>
            </p:nvPr>
          </p:nvSpPr>
          <p:spPr>
            <a:xfrm>
              <a:off x="7168" y="8386"/>
              <a:ext cx="4419" cy="87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pPr>
              <a:r>
                <a:rPr lang="en-US" sz="2000" b="1" kern="0" noProof="0" dirty="0">
                  <a:ln>
                    <a:noFill/>
                  </a:ln>
                  <a:solidFill>
                    <a:srgbClr val="FFC000"/>
                  </a:solidFill>
                  <a:effectLst>
                    <a:outerShdw blurRad="38100" dist="38100" dir="2700000" algn="tl">
                      <a:srgbClr val="000000"/>
                    </a:outerShdw>
                  </a:effectLst>
                  <a:uLnTx/>
                  <a:uFillTx/>
                  <a:latin typeface="+mj-lt"/>
                  <a:ea typeface="+mj-ea"/>
                  <a:cs typeface="+mj-cs"/>
                  <a:sym typeface="+mn-ea"/>
                </a:rPr>
                <a:t>（</a:t>
              </a:r>
              <a:r>
                <a:rPr lang="en-US" altLang="zh-CN" sz="2000" b="1" kern="0" noProof="0" dirty="0">
                  <a:ln>
                    <a:noFill/>
                  </a:ln>
                  <a:solidFill>
                    <a:srgbClr val="FFC000"/>
                  </a:solidFill>
                  <a:effectLst>
                    <a:outerShdw blurRad="38100" dist="38100" dir="2700000" algn="tl">
                      <a:srgbClr val="000000"/>
                    </a:outerShdw>
                  </a:effectLst>
                  <a:uLnTx/>
                  <a:uFillTx/>
                  <a:latin typeface="+mj-lt"/>
                  <a:ea typeface="+mj-ea"/>
                  <a:cs typeface="+mj-cs"/>
                  <a:sym typeface="+mn-ea"/>
                </a:rPr>
                <a:t>60</a:t>
              </a:r>
              <a:r>
                <a:rPr lang="zh-CN" altLang="en-US" sz="2000" b="1" kern="0" noProof="0" dirty="0">
                  <a:ln>
                    <a:noFill/>
                  </a:ln>
                  <a:solidFill>
                    <a:srgbClr val="FFC000"/>
                  </a:solidFill>
                  <a:effectLst>
                    <a:outerShdw blurRad="38100" dist="38100" dir="2700000" algn="tl">
                      <a:srgbClr val="000000"/>
                    </a:outerShdw>
                  </a:effectLst>
                  <a:uLnTx/>
                  <a:uFillTx/>
                  <a:latin typeface="+mj-lt"/>
                  <a:ea typeface="+mj-ea"/>
                  <a:cs typeface="+mj-cs"/>
                  <a:sym typeface="+mn-ea"/>
                </a:rPr>
                <a:t>个主要项目）</a:t>
              </a:r>
            </a:p>
          </p:txBody>
        </p:sp>
        <p:sp>
          <p:nvSpPr>
            <p:cNvPr id="21" name="文本框 18"/>
            <p:cNvSpPr txBox="1"/>
            <p:nvPr>
              <p:custDataLst>
                <p:tags r:id="rId30"/>
              </p:custDataLst>
            </p:nvPr>
          </p:nvSpPr>
          <p:spPr>
            <a:xfrm>
              <a:off x="7168" y="7032"/>
              <a:ext cx="4456" cy="150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Tx/>
                <a:buSzTx/>
                <a:buFontTx/>
                <a:buNone/>
              </a:pPr>
              <a:r>
                <a:rPr lang="zh-CN" altLang="en-US" sz="2800" b="1" u="sng" noProof="0" dirty="0">
                  <a:ln>
                    <a:noFill/>
                  </a:ln>
                  <a:solidFill>
                    <a:schemeClr val="accent1"/>
                  </a:solidFill>
                  <a:effectLst>
                    <a:outerShdw blurRad="38100" dist="38100" dir="2700000" algn="tl">
                      <a:srgbClr val="000000"/>
                    </a:outerShdw>
                  </a:effectLst>
                  <a:uLnTx/>
                  <a:uFillTx/>
                  <a:latin typeface="Garamond" panose="02020404030301010803" pitchFamily="18" charset="0"/>
                  <a:ea typeface="宋体" panose="02010600030101010101" pitchFamily="2" charset="-122"/>
                  <a:sym typeface="+mn-ea"/>
                </a:rPr>
                <a:t>家政服务业人员工资报酬情况表</a:t>
              </a:r>
            </a:p>
          </p:txBody>
        </p:sp>
        <p:sp>
          <p:nvSpPr>
            <p:cNvPr id="9" name="椭圆 8"/>
            <p:cNvSpPr/>
            <p:nvPr/>
          </p:nvSpPr>
          <p:spPr>
            <a:xfrm>
              <a:off x="11505" y="9238"/>
              <a:ext cx="973" cy="946"/>
            </a:xfrm>
            <a:prstGeom prst="ellipse">
              <a:avLst/>
            </a:prstGeom>
            <a:solidFill>
              <a:srgbClr val="263F86"/>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b="1" kern="0" noProof="0" dirty="0">
                  <a:ln>
                    <a:noFill/>
                  </a:ln>
                  <a:solidFill>
                    <a:schemeClr val="bg1"/>
                  </a:solidFill>
                  <a:effectLst>
                    <a:outerShdw blurRad="38100" dist="38100" dir="2700000" algn="tl">
                      <a:srgbClr val="000000"/>
                    </a:outerShdw>
                  </a:effectLst>
                  <a:uLnTx/>
                  <a:uFillTx/>
                  <a:latin typeface="+mj-lt"/>
                  <a:ea typeface="+mj-ea"/>
                  <a:cs typeface="+mj-cs"/>
                </a:rPr>
                <a:t>新增</a:t>
              </a:r>
            </a:p>
          </p:txBody>
        </p:sp>
        <p:sp>
          <p:nvSpPr>
            <p:cNvPr id="16" name="椭圆 15"/>
            <p:cNvSpPr/>
            <p:nvPr/>
          </p:nvSpPr>
          <p:spPr>
            <a:xfrm>
              <a:off x="17917" y="9238"/>
              <a:ext cx="973" cy="946"/>
            </a:xfrm>
            <a:prstGeom prst="ellipse">
              <a:avLst/>
            </a:prstGeom>
            <a:solidFill>
              <a:srgbClr val="29448B"/>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b="1" kern="0" noProof="0" dirty="0">
                  <a:ln>
                    <a:noFill/>
                  </a:ln>
                  <a:solidFill>
                    <a:schemeClr val="bg1"/>
                  </a:solidFill>
                  <a:effectLst>
                    <a:outerShdw blurRad="38100" dist="38100" dir="2700000" algn="tl">
                      <a:srgbClr val="000000"/>
                    </a:outerShdw>
                  </a:effectLst>
                  <a:uLnTx/>
                  <a:uFillTx/>
                  <a:latin typeface="+mj-lt"/>
                  <a:ea typeface="+mj-ea"/>
                  <a:cs typeface="+mj-cs"/>
                </a:rPr>
                <a:t>新增</a:t>
              </a:r>
            </a:p>
          </p:txBody>
        </p:sp>
        <p:sp>
          <p:nvSpPr>
            <p:cNvPr id="23" name="文本框 19"/>
            <p:cNvSpPr txBox="1"/>
            <p:nvPr>
              <p:custDataLst>
                <p:tags r:id="rId31"/>
              </p:custDataLst>
            </p:nvPr>
          </p:nvSpPr>
          <p:spPr>
            <a:xfrm>
              <a:off x="13391" y="8135"/>
              <a:ext cx="4419" cy="67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2000" b="1" kern="0" noProof="0" dirty="0">
                  <a:ln>
                    <a:noFill/>
                  </a:ln>
                  <a:solidFill>
                    <a:srgbClr val="FFC000"/>
                  </a:solidFill>
                  <a:effectLst>
                    <a:outerShdw blurRad="38100" dist="38100" dir="2700000" algn="tl">
                      <a:srgbClr val="000000"/>
                    </a:outerShdw>
                  </a:effectLst>
                  <a:uLnTx/>
                  <a:uFillTx/>
                  <a:latin typeface="+mj-lt"/>
                  <a:ea typeface="+mj-ea"/>
                  <a:cs typeface="+mj-cs"/>
                  <a:sym typeface="+mn-ea"/>
                </a:rPr>
                <a:t>（</a:t>
              </a:r>
              <a:r>
                <a:rPr lang="en-US" altLang="zh-CN" sz="2000" b="1" kern="0" noProof="0" dirty="0">
                  <a:ln>
                    <a:noFill/>
                  </a:ln>
                  <a:solidFill>
                    <a:srgbClr val="FFC000"/>
                  </a:solidFill>
                  <a:effectLst>
                    <a:outerShdw blurRad="38100" dist="38100" dir="2700000" algn="tl">
                      <a:srgbClr val="000000"/>
                    </a:outerShdw>
                  </a:effectLst>
                  <a:uLnTx/>
                  <a:uFillTx/>
                  <a:latin typeface="+mj-lt"/>
                  <a:ea typeface="+mj-ea"/>
                  <a:cs typeface="+mj-cs"/>
                  <a:sym typeface="+mn-ea"/>
                </a:rPr>
                <a:t>29</a:t>
              </a:r>
              <a:r>
                <a:rPr lang="zh-CN" altLang="en-US" sz="2000" b="1" kern="0" noProof="0" dirty="0">
                  <a:ln>
                    <a:noFill/>
                  </a:ln>
                  <a:solidFill>
                    <a:srgbClr val="FFC000"/>
                  </a:solidFill>
                  <a:effectLst>
                    <a:outerShdw blurRad="38100" dist="38100" dir="2700000" algn="tl">
                      <a:srgbClr val="000000"/>
                    </a:outerShdw>
                  </a:effectLst>
                  <a:uLnTx/>
                  <a:uFillTx/>
                  <a:latin typeface="+mj-lt"/>
                  <a:ea typeface="+mj-ea"/>
                  <a:cs typeface="+mj-cs"/>
                  <a:sym typeface="+mn-ea"/>
                </a:rPr>
                <a:t>个主要项目）</a:t>
              </a:r>
            </a:p>
          </p:txBody>
        </p:sp>
        <p:sp>
          <p:nvSpPr>
            <p:cNvPr id="24" name="文本框 18"/>
            <p:cNvSpPr txBox="1"/>
            <p:nvPr>
              <p:custDataLst>
                <p:tags r:id="rId32"/>
              </p:custDataLst>
            </p:nvPr>
          </p:nvSpPr>
          <p:spPr>
            <a:xfrm>
              <a:off x="13094" y="6646"/>
              <a:ext cx="5141" cy="150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Tx/>
                <a:buSzTx/>
                <a:buFontTx/>
                <a:buNone/>
              </a:pPr>
              <a:r>
                <a:rPr lang="zh-CN" altLang="en-US" sz="2800" b="1" u="sng" noProof="0" dirty="0">
                  <a:ln>
                    <a:noFill/>
                  </a:ln>
                  <a:solidFill>
                    <a:schemeClr val="accent1"/>
                  </a:solidFill>
                  <a:effectLst>
                    <a:outerShdw blurRad="38100" dist="38100" dir="2700000" algn="tl">
                      <a:srgbClr val="000000"/>
                    </a:outerShdw>
                  </a:effectLst>
                  <a:uLnTx/>
                  <a:uFillTx/>
                  <a:latin typeface="Garamond" panose="02020404030301010803" pitchFamily="18" charset="0"/>
                  <a:ea typeface="宋体" panose="02010600030101010101" pitchFamily="2" charset="-122"/>
                  <a:sym typeface="+mn-ea"/>
                </a:rPr>
                <a:t>新就业形态劳动者劳动报酬情况表</a:t>
              </a:r>
            </a:p>
          </p:txBody>
        </p:sp>
        <p:sp>
          <p:nvSpPr>
            <p:cNvPr id="25" name="文本框 24"/>
            <p:cNvSpPr txBox="1"/>
            <p:nvPr/>
          </p:nvSpPr>
          <p:spPr>
            <a:xfrm>
              <a:off x="13673" y="8863"/>
              <a:ext cx="3855" cy="913"/>
            </a:xfrm>
            <a:prstGeom prst="rect">
              <a:avLst/>
            </a:prstGeom>
            <a:noFill/>
          </p:spPr>
          <p:txBody>
            <a:bodyPr wrap="square" rtlCol="0">
              <a:noAutofit/>
            </a:bodyPr>
            <a:lstStyle/>
            <a:p>
              <a:pPr algn="ctr"/>
              <a:r>
                <a:rPr lang="zh-CN" altLang="en-US" b="1" noProof="0" dirty="0">
                  <a:ln>
                    <a:noFill/>
                  </a:ln>
                  <a:solidFill>
                    <a:schemeClr val="accent1"/>
                  </a:solidFill>
                  <a:effectLst>
                    <a:outerShdw blurRad="38100" dist="38100" dir="2700000" algn="tl">
                      <a:srgbClr val="000000">
                        <a:alpha val="43137"/>
                      </a:srgbClr>
                    </a:outerShdw>
                  </a:effectLst>
                  <a:uLnTx/>
                  <a:uFillTx/>
                  <a:latin typeface="Garamond" panose="02020404030301010803" pitchFamily="18" charset="0"/>
                  <a:ea typeface="宋体" panose="02010600030101010101" pitchFamily="2" charset="-122"/>
                </a:rPr>
                <a:t>即时配送 网约货运</a:t>
              </a:r>
              <a:endParaRPr lang="en-US" altLang="zh-CN" b="1" noProof="0" dirty="0">
                <a:ln>
                  <a:noFill/>
                </a:ln>
                <a:solidFill>
                  <a:schemeClr val="accent1"/>
                </a:solidFill>
                <a:effectLst>
                  <a:outerShdw blurRad="38100" dist="38100" dir="2700000" algn="tl">
                    <a:srgbClr val="000000">
                      <a:alpha val="43137"/>
                    </a:srgbClr>
                  </a:outerShdw>
                </a:effectLst>
                <a:uLnTx/>
                <a:uFillTx/>
                <a:latin typeface="Garamond" panose="02020404030301010803" pitchFamily="18" charset="0"/>
                <a:ea typeface="宋体" panose="02010600030101010101" pitchFamily="2" charset="-122"/>
              </a:endParaRPr>
            </a:p>
            <a:p>
              <a:pPr algn="ctr"/>
              <a:r>
                <a:rPr lang="zh-CN" altLang="en-US" b="1" noProof="0" dirty="0">
                  <a:ln>
                    <a:noFill/>
                  </a:ln>
                  <a:solidFill>
                    <a:schemeClr val="accent1"/>
                  </a:solidFill>
                  <a:effectLst>
                    <a:outerShdw blurRad="38100" dist="38100" dir="2700000" algn="tl">
                      <a:srgbClr val="000000">
                        <a:alpha val="43137"/>
                      </a:srgbClr>
                    </a:outerShdw>
                  </a:effectLst>
                  <a:uLnTx/>
                  <a:uFillTx/>
                  <a:latin typeface="Garamond" panose="02020404030301010803" pitchFamily="18" charset="0"/>
                  <a:ea typeface="宋体" panose="02010600030101010101" pitchFamily="2" charset="-122"/>
                </a:rPr>
                <a:t>网约客运 网约家政</a:t>
              </a:r>
              <a:endParaRPr lang="zh-CN" altLang="en-US" b="1" noProof="0" dirty="0">
                <a:ln>
                  <a:noFill/>
                </a:ln>
                <a:solidFill>
                  <a:schemeClr val="accent1"/>
                </a:solidFill>
                <a:effectLst>
                  <a:outerShdw blurRad="38100" dist="38100" dir="2700000" algn="tl">
                    <a:srgbClr val="000000">
                      <a:alpha val="43137"/>
                    </a:srgbClr>
                  </a:outerShdw>
                </a:effectLst>
                <a:uLnTx/>
                <a:uFillTx/>
                <a:latin typeface="Garamond" panose="02020404030301010803" pitchFamily="18" charset="0"/>
                <a:ea typeface="宋体" panose="02010600030101010101" pitchFamily="2" charset="-122"/>
                <a:cs typeface="黑体" panose="02010609060101010101" charset="-122"/>
              </a:endParaRP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11"/>
          <a:stretch>
            <a:fillRect/>
          </a:stretch>
        </a:blipFill>
        <a:effectLst/>
      </p:bgPr>
    </p:bg>
    <p:spTree>
      <p:nvGrpSpPr>
        <p:cNvPr id="1" name=""/>
        <p:cNvGrpSpPr/>
        <p:nvPr/>
      </p:nvGrpSpPr>
      <p:grpSpPr>
        <a:xfrm>
          <a:off x="0" y="0"/>
          <a:ext cx="0" cy="0"/>
          <a:chOff x="0" y="0"/>
          <a:chExt cx="0" cy="0"/>
        </a:xfrm>
      </p:grpSpPr>
      <p:sp>
        <p:nvSpPr>
          <p:cNvPr id="14" name="任意多边形 13"/>
          <p:cNvSpPr/>
          <p:nvPr>
            <p:custDataLst>
              <p:tags r:id="rId1"/>
            </p:custDataLst>
          </p:nvPr>
        </p:nvSpPr>
        <p:spPr>
          <a:xfrm rot="18900000" flipH="1">
            <a:off x="5320031" y="2373948"/>
            <a:ext cx="3155315" cy="3155315"/>
          </a:xfrm>
          <a:custGeom>
            <a:avLst/>
            <a:gdLst>
              <a:gd name="adj" fmla="val 14789"/>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4969" h="4969">
                <a:moveTo>
                  <a:pt x="235" y="0"/>
                </a:moveTo>
                <a:lnTo>
                  <a:pt x="4969" y="4734"/>
                </a:lnTo>
                <a:lnTo>
                  <a:pt x="4959" y="4745"/>
                </a:lnTo>
                <a:cubicBezTo>
                  <a:pt x="4821" y="4883"/>
                  <a:pt x="4629" y="4969"/>
                  <a:pt x="4417" y="4969"/>
                </a:cubicBezTo>
                <a:lnTo>
                  <a:pt x="767" y="4969"/>
                </a:lnTo>
                <a:cubicBezTo>
                  <a:pt x="343" y="4969"/>
                  <a:pt x="0" y="4626"/>
                  <a:pt x="0" y="4202"/>
                </a:cubicBezTo>
                <a:lnTo>
                  <a:pt x="0" y="552"/>
                </a:lnTo>
                <a:cubicBezTo>
                  <a:pt x="0" y="340"/>
                  <a:pt x="86" y="148"/>
                  <a:pt x="225" y="10"/>
                </a:cubicBezTo>
                <a:lnTo>
                  <a:pt x="235" y="0"/>
                </a:lnTo>
                <a:close/>
              </a:path>
            </a:pathLst>
          </a:custGeom>
          <a:gradFill flip="none" rotWithShape="1">
            <a:gsLst>
              <a:gs pos="43000">
                <a:schemeClr val="accent2">
                  <a:alpha val="0"/>
                </a:schemeClr>
              </a:gs>
              <a:gs pos="0">
                <a:schemeClr val="accent2">
                  <a:lumMod val="20000"/>
                  <a:lumOff val="80000"/>
                  <a:alpha val="35000"/>
                </a:schemeClr>
              </a:gs>
            </a:gsLst>
            <a:lin ang="18900000" scaled="0"/>
          </a:gradFill>
          <a:ln>
            <a:gradFill>
              <a:gsLst>
                <a:gs pos="25000">
                  <a:schemeClr val="accent2">
                    <a:alpha val="0"/>
                  </a:schemeClr>
                </a:gs>
                <a:gs pos="100000">
                  <a:schemeClr val="accent2">
                    <a:lumMod val="20000"/>
                    <a:lumOff val="80000"/>
                    <a:alpha val="100000"/>
                  </a:schemeClr>
                </a:gs>
                <a:gs pos="75000">
                  <a:schemeClr val="accent2">
                    <a:alpha val="0"/>
                  </a:schemeClr>
                </a:gs>
              </a:gsLst>
              <a:lin ang="8100000" scaled="1"/>
            </a:gra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spcBef>
                <a:spcPts val="0"/>
              </a:spcBef>
              <a:spcAft>
                <a:spcPts val="0"/>
              </a:spcAft>
              <a:buClrTx/>
              <a:buSzTx/>
              <a:buFontTx/>
            </a:pPr>
            <a:endParaRPr lang="zh-CN" altLang="en-US" noProof="0">
              <a:ln>
                <a:noFill/>
              </a:ln>
              <a:noFill/>
              <a:effectLst/>
              <a:uLnTx/>
              <a:uFillTx/>
              <a:latin typeface="+mj-ea"/>
              <a:ea typeface="+mj-ea"/>
              <a:sym typeface="+mn-ea"/>
            </a:endParaRPr>
          </a:p>
        </p:txBody>
      </p:sp>
      <p:sp>
        <p:nvSpPr>
          <p:cNvPr id="6146" name="Rectangle 2"/>
          <p:cNvSpPr>
            <a:spLocks noGrp="1" noChangeArrowheads="1"/>
          </p:cNvSpPr>
          <p:nvPr>
            <p:ph type="title" idx="4294967295"/>
            <p:custDataLst>
              <p:tags r:id="rId2"/>
            </p:custDataLst>
          </p:nvPr>
        </p:nvSpPr>
        <p:spPr>
          <a:xfrm>
            <a:off x="1870710" y="525780"/>
            <a:ext cx="8450580" cy="888365"/>
          </a:xfrm>
          <a:ln>
            <a:miter/>
          </a:ln>
        </p:spPr>
        <p:txBody>
          <a:bodyPr vert="horz" wrap="square" lIns="92075" tIns="46038" rIns="92075" bIns="46038" numCol="1" anchor="b"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sz="4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j-lt"/>
                <a:ea typeface="+mj-ea"/>
                <a:cs typeface="+mj-cs"/>
              </a:rPr>
              <a:t>一、企业人工成本调查表</a:t>
            </a:r>
          </a:p>
        </p:txBody>
      </p:sp>
      <p:sp>
        <p:nvSpPr>
          <p:cNvPr id="55" name="任意多边形 54"/>
          <p:cNvSpPr/>
          <p:nvPr>
            <p:custDataLst>
              <p:tags r:id="rId3"/>
            </p:custDataLst>
          </p:nvPr>
        </p:nvSpPr>
        <p:spPr>
          <a:xfrm rot="2700000">
            <a:off x="3716656" y="2373313"/>
            <a:ext cx="3155315" cy="3155315"/>
          </a:xfrm>
          <a:custGeom>
            <a:avLst/>
            <a:gdLst>
              <a:gd name="adj" fmla="val 14789"/>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4969" h="4969">
                <a:moveTo>
                  <a:pt x="235" y="0"/>
                </a:moveTo>
                <a:lnTo>
                  <a:pt x="4969" y="4734"/>
                </a:lnTo>
                <a:lnTo>
                  <a:pt x="4959" y="4745"/>
                </a:lnTo>
                <a:cubicBezTo>
                  <a:pt x="4821" y="4883"/>
                  <a:pt x="4629" y="4969"/>
                  <a:pt x="4417" y="4969"/>
                </a:cubicBezTo>
                <a:lnTo>
                  <a:pt x="767" y="4969"/>
                </a:lnTo>
                <a:cubicBezTo>
                  <a:pt x="343" y="4969"/>
                  <a:pt x="0" y="4626"/>
                  <a:pt x="0" y="4202"/>
                </a:cubicBezTo>
                <a:lnTo>
                  <a:pt x="0" y="552"/>
                </a:lnTo>
                <a:cubicBezTo>
                  <a:pt x="0" y="340"/>
                  <a:pt x="86" y="148"/>
                  <a:pt x="225" y="10"/>
                </a:cubicBezTo>
                <a:lnTo>
                  <a:pt x="235" y="0"/>
                </a:lnTo>
                <a:close/>
              </a:path>
            </a:pathLst>
          </a:custGeom>
          <a:gradFill flip="none" rotWithShape="1">
            <a:gsLst>
              <a:gs pos="43000">
                <a:schemeClr val="accent2">
                  <a:alpha val="0"/>
                </a:schemeClr>
              </a:gs>
              <a:gs pos="0">
                <a:schemeClr val="accent2">
                  <a:lumMod val="20000"/>
                  <a:lumOff val="80000"/>
                  <a:alpha val="35000"/>
                </a:schemeClr>
              </a:gs>
            </a:gsLst>
            <a:lin ang="18900000" scaled="0"/>
          </a:gradFill>
          <a:ln>
            <a:gradFill>
              <a:gsLst>
                <a:gs pos="25000">
                  <a:schemeClr val="accent2">
                    <a:alpha val="0"/>
                  </a:schemeClr>
                </a:gs>
                <a:gs pos="100000">
                  <a:schemeClr val="accent2">
                    <a:lumMod val="20000"/>
                    <a:lumOff val="80000"/>
                    <a:alpha val="100000"/>
                  </a:schemeClr>
                </a:gs>
                <a:gs pos="75000">
                  <a:schemeClr val="accent2">
                    <a:alpha val="0"/>
                  </a:schemeClr>
                </a:gs>
              </a:gsLst>
              <a:lin ang="8100000" scaled="1"/>
            </a:gra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spcBef>
                <a:spcPts val="0"/>
              </a:spcBef>
              <a:spcAft>
                <a:spcPts val="0"/>
              </a:spcAft>
              <a:buClrTx/>
              <a:buSzTx/>
              <a:buFontTx/>
            </a:pPr>
            <a:endParaRPr lang="zh-CN" altLang="en-US" noProof="0">
              <a:ln>
                <a:noFill/>
              </a:ln>
              <a:noFill/>
              <a:effectLst/>
              <a:uLnTx/>
              <a:uFillTx/>
              <a:latin typeface="+mj-ea"/>
              <a:ea typeface="+mj-ea"/>
              <a:sym typeface="+mn-ea"/>
            </a:endParaRPr>
          </a:p>
        </p:txBody>
      </p:sp>
      <p:sp>
        <p:nvSpPr>
          <p:cNvPr id="51" name="正文"/>
          <p:cNvSpPr txBox="1"/>
          <p:nvPr>
            <p:custDataLst>
              <p:tags r:id="rId4"/>
            </p:custDataLst>
          </p:nvPr>
        </p:nvSpPr>
        <p:spPr>
          <a:xfrm>
            <a:off x="2015490" y="4225925"/>
            <a:ext cx="2056765" cy="428625"/>
          </a:xfrm>
          <a:prstGeom prst="rect">
            <a:avLst/>
          </a:prstGeom>
          <a:noFill/>
        </p:spPr>
        <p:txBody>
          <a:bodyPr wrap="square" lIns="0" tIns="0" rIns="0" bIns="0" rtlCol="0" anchor="t" anchorCtr="0">
            <a:noAutofit/>
          </a:bodyPr>
          <a:lstStyle/>
          <a:p>
            <a:pPr marL="0" marR="0" lvl="0" indent="0" algn="ctr" defTabSz="914400" rtl="0" eaLnBrk="1" hangingPunct="1">
              <a:lnSpc>
                <a:spcPct val="110000"/>
              </a:lnSpc>
              <a:spcBef>
                <a:spcPts val="0"/>
              </a:spcBef>
              <a:spcAft>
                <a:spcPct val="0"/>
              </a:spcAft>
              <a:buClr>
                <a:schemeClr val="hlink"/>
              </a:buClr>
              <a:buSzPct val="70000"/>
              <a:buFont typeface="Wingdings" panose="05000000000000000000" pitchFamily="2" charset="2"/>
              <a:buNone/>
              <a:defRPr/>
            </a:pPr>
            <a:r>
              <a:rPr kumimoji="0" lang="zh-CN" altLang="en-US" sz="2400" b="1" i="0" u="none" strike="noStrike" kern="0" cap="none" normalizeH="0" baseline="0" noProof="0" dirty="0">
                <a:ln>
                  <a:noFill/>
                </a:ln>
                <a:solidFill>
                  <a:srgbClr val="3657B4"/>
                </a:solidFill>
                <a:effectLst>
                  <a:outerShdw blurRad="38100" dist="38100" dir="2700000" algn="tl">
                    <a:srgbClr val="000000"/>
                  </a:outerShdw>
                </a:effectLst>
                <a:uLnTx/>
                <a:uFillTx/>
                <a:latin typeface="+mn-ea"/>
                <a:cs typeface="+mn-ea"/>
              </a:rPr>
              <a:t>企业基本情况</a:t>
            </a:r>
          </a:p>
        </p:txBody>
      </p:sp>
      <p:sp>
        <p:nvSpPr>
          <p:cNvPr id="9" name="矩形: 圆角 10"/>
          <p:cNvSpPr/>
          <p:nvPr>
            <p:custDataLst>
              <p:tags r:id="rId5"/>
            </p:custDataLst>
          </p:nvPr>
        </p:nvSpPr>
        <p:spPr>
          <a:xfrm>
            <a:off x="2145030" y="3573145"/>
            <a:ext cx="1797685" cy="552450"/>
          </a:xfrm>
          <a:prstGeom prst="roundRect">
            <a:avLst>
              <a:gd name="adj" fmla="val 50000"/>
            </a:avLst>
          </a:prstGeom>
          <a:gradFill flip="none" rotWithShape="1">
            <a:gsLst>
              <a:gs pos="100000">
                <a:schemeClr val="accent1">
                  <a:lumMod val="75000"/>
                  <a:alpha val="100000"/>
                </a:schemeClr>
              </a:gs>
              <a:gs pos="63000">
                <a:schemeClr val="accent1">
                  <a:alpha val="100000"/>
                </a:schemeClr>
              </a:gs>
              <a:gs pos="2000">
                <a:schemeClr val="accent1">
                  <a:lumMod val="60000"/>
                  <a:lumOff val="40000"/>
                  <a:alpha val="10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pPr algn="ctr"/>
            <a:r>
              <a:rPr lang="zh-CN" altLang="en-US" sz="2000" b="1" spc="100">
                <a:solidFill>
                  <a:srgbClr val="FFFFFF"/>
                </a:solidFill>
                <a:latin typeface="+mn-ea"/>
              </a:rPr>
              <a:t>第一部分</a:t>
            </a:r>
          </a:p>
        </p:txBody>
      </p:sp>
      <p:sp>
        <p:nvSpPr>
          <p:cNvPr id="12" name="圆角矩形 11"/>
          <p:cNvSpPr/>
          <p:nvPr>
            <p:custDataLst>
              <p:tags r:id="rId6"/>
            </p:custDataLst>
          </p:nvPr>
        </p:nvSpPr>
        <p:spPr>
          <a:xfrm rot="2700000">
            <a:off x="4824095" y="2456180"/>
            <a:ext cx="2684780" cy="2684780"/>
          </a:xfrm>
          <a:prstGeom prst="roundRect">
            <a:avLst>
              <a:gd name="adj" fmla="val 19679"/>
            </a:avLst>
          </a:prstGeom>
          <a:gradFill flip="none" rotWithShape="1">
            <a:gsLst>
              <a:gs pos="100000">
                <a:schemeClr val="accent1">
                  <a:lumMod val="75000"/>
                  <a:alpha val="100000"/>
                </a:schemeClr>
              </a:gs>
              <a:gs pos="62000">
                <a:schemeClr val="accent1">
                  <a:alpha val="100000"/>
                </a:schemeClr>
              </a:gs>
              <a:gs pos="2000">
                <a:schemeClr val="accent1">
                  <a:lumMod val="60000"/>
                  <a:lumOff val="40000"/>
                  <a:alpha val="10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spcBef>
                <a:spcPts val="0"/>
              </a:spcBef>
              <a:spcAft>
                <a:spcPts val="0"/>
              </a:spcAft>
              <a:buClrTx/>
              <a:buSzTx/>
              <a:buFontTx/>
            </a:pPr>
            <a:endParaRPr lang="zh-CN" altLang="en-US" noProof="0">
              <a:ln>
                <a:noFill/>
              </a:ln>
              <a:solidFill>
                <a:srgbClr val="FFFFFF"/>
              </a:solidFill>
              <a:effectLst/>
              <a:uLnTx/>
              <a:uFillTx/>
              <a:latin typeface="+mj-ea"/>
              <a:ea typeface="+mj-ea"/>
              <a:sym typeface="+mn-ea"/>
            </a:endParaRPr>
          </a:p>
        </p:txBody>
      </p:sp>
      <p:sp>
        <p:nvSpPr>
          <p:cNvPr id="13" name="标题"/>
          <p:cNvSpPr txBox="1"/>
          <p:nvPr>
            <p:custDataLst>
              <p:tags r:id="rId7"/>
            </p:custDataLst>
          </p:nvPr>
        </p:nvSpPr>
        <p:spPr>
          <a:xfrm>
            <a:off x="5055235" y="2764790"/>
            <a:ext cx="2221865" cy="2067560"/>
          </a:xfrm>
          <a:prstGeom prst="rect">
            <a:avLst/>
          </a:prstGeom>
          <a:noFill/>
        </p:spPr>
        <p:txBody>
          <a:bodyPr wrap="square" lIns="0" tIns="0" rIns="0" bIns="0" rtlCol="0" anchor="ctr">
            <a:noAutofit/>
          </a:bodyPr>
          <a:lstStyle/>
          <a:p>
            <a:pPr marL="0" marR="0" lvl="0" indent="0" algn="ctr" defTabSz="914400" rtl="0" eaLnBrk="1" fontAlgn="auto" latinLnBrk="0" hangingPunct="1">
              <a:lnSpc>
                <a:spcPct val="110000"/>
              </a:lnSpc>
              <a:spcBef>
                <a:spcPts val="0"/>
              </a:spcBef>
              <a:spcAft>
                <a:spcPts val="0"/>
              </a:spcAft>
              <a:buClrTx/>
              <a:buSzTx/>
              <a:buFontTx/>
              <a:buNone/>
            </a:pPr>
            <a:r>
              <a:rPr lang="zh-CN" altLang="en-US" sz="2000" b="1" kern="0" noProof="0" dirty="0">
                <a:ln>
                  <a:noFill/>
                </a:ln>
                <a:solidFill>
                  <a:srgbClr val="FDF4EE"/>
                </a:solidFill>
                <a:effectLst>
                  <a:outerShdw blurRad="38100" dist="38100" dir="2700000" algn="tl">
                    <a:srgbClr val="000000"/>
                  </a:outerShdw>
                </a:effectLst>
                <a:uLnTx/>
                <a:uFillTx/>
                <a:latin typeface="+mn-ea"/>
                <a:cs typeface="+mn-ea"/>
                <a:sym typeface="+mn-ea"/>
              </a:rPr>
              <a:t>了解2024年度企业、全年人工成本水平、</a:t>
            </a:r>
          </a:p>
          <a:p>
            <a:pPr marL="0" marR="0" lvl="0" indent="0" algn="ctr" defTabSz="914400" rtl="0" eaLnBrk="1" fontAlgn="auto" latinLnBrk="0" hangingPunct="1">
              <a:lnSpc>
                <a:spcPct val="110000"/>
              </a:lnSpc>
              <a:spcBef>
                <a:spcPts val="0"/>
              </a:spcBef>
              <a:spcAft>
                <a:spcPts val="0"/>
              </a:spcAft>
              <a:buClrTx/>
              <a:buSzTx/>
              <a:buFontTx/>
              <a:buNone/>
            </a:pPr>
            <a:r>
              <a:rPr lang="zh-CN" altLang="en-US" sz="2000" b="1" kern="0" noProof="0" dirty="0">
                <a:ln>
                  <a:noFill/>
                </a:ln>
                <a:solidFill>
                  <a:srgbClr val="FDF4EE"/>
                </a:solidFill>
                <a:effectLst>
                  <a:outerShdw blurRad="38100" dist="38100" dir="2700000" algn="tl">
                    <a:srgbClr val="000000"/>
                  </a:outerShdw>
                </a:effectLst>
                <a:uLnTx/>
                <a:uFillTx/>
                <a:latin typeface="+mn-ea"/>
                <a:cs typeface="+mn-ea"/>
                <a:sym typeface="+mn-ea"/>
              </a:rPr>
              <a:t>构成情况和</a:t>
            </a:r>
          </a:p>
          <a:p>
            <a:pPr marL="0" marR="0" lvl="0" indent="0" algn="ctr" defTabSz="914400" rtl="0" eaLnBrk="1" fontAlgn="auto" latinLnBrk="0" hangingPunct="1">
              <a:lnSpc>
                <a:spcPct val="110000"/>
              </a:lnSpc>
              <a:spcBef>
                <a:spcPts val="0"/>
              </a:spcBef>
              <a:spcAft>
                <a:spcPts val="0"/>
              </a:spcAft>
              <a:buClrTx/>
              <a:buSzTx/>
              <a:buFontTx/>
              <a:buNone/>
            </a:pPr>
            <a:r>
              <a:rPr lang="zh-CN" altLang="en-US" sz="2000" b="1" kern="0" noProof="0" dirty="0">
                <a:ln>
                  <a:noFill/>
                </a:ln>
                <a:solidFill>
                  <a:srgbClr val="FDF4EE"/>
                </a:solidFill>
                <a:effectLst>
                  <a:outerShdw blurRad="38100" dist="38100" dir="2700000" algn="tl">
                    <a:srgbClr val="000000"/>
                  </a:outerShdw>
                </a:effectLst>
                <a:uLnTx/>
                <a:uFillTx/>
                <a:latin typeface="+mn-ea"/>
                <a:cs typeface="+mn-ea"/>
                <a:sym typeface="+mn-ea"/>
              </a:rPr>
              <a:t>主要财务指标情况</a:t>
            </a:r>
            <a:endParaRPr kumimoji="0" lang="zh-CN" altLang="en-US" sz="2000" b="1" i="0" u="none" strike="noStrike" kern="0" cap="none" normalizeH="0" noProof="0" dirty="0">
              <a:ln>
                <a:noFill/>
              </a:ln>
              <a:solidFill>
                <a:srgbClr val="FDF4EE"/>
              </a:solidFill>
              <a:effectLst>
                <a:outerShdw blurRad="38100" dist="38100" dir="2700000" algn="tl">
                  <a:srgbClr val="000000"/>
                </a:outerShdw>
              </a:effectLst>
              <a:uLnTx/>
              <a:uFillTx/>
              <a:latin typeface="+mn-ea"/>
              <a:cs typeface="+mn-ea"/>
              <a:sym typeface="+mn-ea"/>
            </a:endParaRPr>
          </a:p>
        </p:txBody>
      </p:sp>
      <p:sp>
        <p:nvSpPr>
          <p:cNvPr id="16" name="正文"/>
          <p:cNvSpPr txBox="1"/>
          <p:nvPr>
            <p:custDataLst>
              <p:tags r:id="rId8"/>
            </p:custDataLst>
          </p:nvPr>
        </p:nvSpPr>
        <p:spPr>
          <a:xfrm flipH="1">
            <a:off x="7394575" y="4183380"/>
            <a:ext cx="3787775" cy="829945"/>
          </a:xfrm>
          <a:prstGeom prst="rect">
            <a:avLst/>
          </a:prstGeom>
          <a:noFill/>
        </p:spPr>
        <p:txBody>
          <a:bodyPr wrap="square" lIns="0" tIns="0" rIns="0" bIns="0" rtlCol="0" anchor="t" anchorCtr="0">
            <a:noAutofit/>
          </a:bodyPr>
          <a:lstStyle/>
          <a:p>
            <a:pPr marL="0" marR="0" lvl="0" indent="0" algn="ctr" defTabSz="914400" rtl="0" eaLnBrk="1" hangingPunct="1">
              <a:lnSpc>
                <a:spcPct val="110000"/>
              </a:lnSpc>
              <a:spcBef>
                <a:spcPts val="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outerShdw>
                </a:effectLst>
                <a:uLnTx/>
                <a:uFillTx/>
                <a:latin typeface="+mn-ea"/>
                <a:cs typeface="+mn-ea"/>
                <a:sym typeface="+mn-ea"/>
              </a:rPr>
              <a:t>企业人工成本情况</a:t>
            </a:r>
            <a:endParaRPr kumimoji="0" lang="zh-CN" altLang="en-US" sz="1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endParaRPr>
          </a:p>
          <a:p>
            <a:pPr marL="0" marR="0" lvl="0" indent="0" algn="ctr" defTabSz="914400" rtl="0" eaLnBrk="1" hangingPunct="1">
              <a:lnSpc>
                <a:spcPct val="110000"/>
              </a:lnSpc>
              <a:spcBef>
                <a:spcPts val="0"/>
              </a:spcBef>
              <a:spcAft>
                <a:spcPct val="0"/>
              </a:spcAft>
              <a:buClr>
                <a:schemeClr val="hlink"/>
              </a:buClr>
              <a:buSzPct val="70000"/>
              <a:buFont typeface="Wingdings" panose="05000000000000000000" pitchFamily="2" charset="2"/>
              <a:buNone/>
              <a:defRPr/>
            </a:pPr>
            <a:r>
              <a:rPr lang="zh-CN" altLang="en-US" sz="1400" b="1" kern="0" noProof="0" dirty="0">
                <a:ln>
                  <a:noFill/>
                </a:ln>
                <a:solidFill>
                  <a:srgbClr val="3657B4"/>
                </a:solidFill>
                <a:effectLst>
                  <a:outerShdw blurRad="38100" dist="38100" dir="2700000" algn="tl">
                    <a:srgbClr val="000000"/>
                  </a:outerShdw>
                </a:effectLst>
                <a:uLnTx/>
                <a:uFillTx/>
                <a:latin typeface="+mn-ea"/>
                <a:cs typeface="+mn-ea"/>
                <a:sym typeface="+mn-ea"/>
              </a:rPr>
              <a:t>（含用工情况、主要财务指标、人工成本情况）</a:t>
            </a:r>
            <a:endParaRPr kumimoji="0" lang="zh-CN" altLang="en-US" sz="1400" b="0" i="0" u="none" strike="noStrike" kern="1200" cap="none" spc="150" normalizeH="0" baseline="0" noProof="0" dirty="0">
              <a:ln>
                <a:noFill/>
              </a:ln>
              <a:solidFill>
                <a:schemeClr val="tx1">
                  <a:lumMod val="85000"/>
                  <a:lumOff val="15000"/>
                </a:schemeClr>
              </a:solidFill>
              <a:effectLst/>
              <a:uLnTx/>
              <a:uFillTx/>
              <a:latin typeface="+mn-ea"/>
              <a:cs typeface="+mn-cs"/>
            </a:endParaRPr>
          </a:p>
        </p:txBody>
      </p:sp>
      <p:sp>
        <p:nvSpPr>
          <p:cNvPr id="2" name="矩形: 圆角 10"/>
          <p:cNvSpPr/>
          <p:nvPr>
            <p:custDataLst>
              <p:tags r:id="rId9"/>
            </p:custDataLst>
          </p:nvPr>
        </p:nvSpPr>
        <p:spPr>
          <a:xfrm>
            <a:off x="8389620" y="3573145"/>
            <a:ext cx="1797685" cy="552450"/>
          </a:xfrm>
          <a:prstGeom prst="roundRect">
            <a:avLst>
              <a:gd name="adj" fmla="val 50000"/>
            </a:avLst>
          </a:prstGeom>
          <a:gradFill flip="none" rotWithShape="1">
            <a:gsLst>
              <a:gs pos="100000">
                <a:schemeClr val="accent1">
                  <a:lumMod val="75000"/>
                  <a:alpha val="100000"/>
                </a:schemeClr>
              </a:gs>
              <a:gs pos="63000">
                <a:schemeClr val="accent1">
                  <a:alpha val="100000"/>
                </a:schemeClr>
              </a:gs>
              <a:gs pos="2000">
                <a:schemeClr val="accent1">
                  <a:lumMod val="60000"/>
                  <a:lumOff val="40000"/>
                  <a:alpha val="10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pPr algn="ctr"/>
            <a:r>
              <a:rPr lang="zh-CN" altLang="en-US" sz="2000" b="1" spc="100">
                <a:solidFill>
                  <a:srgbClr val="FFFFFF"/>
                </a:solidFill>
                <a:latin typeface="+mn-ea"/>
              </a:rPr>
              <a:t>第二部分</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4574540" y="311150"/>
            <a:ext cx="3042285" cy="521970"/>
          </a:xfrm>
          <a:prstGeom prst="rect">
            <a:avLst/>
          </a:prstGeom>
          <a:noFill/>
          <a:effectLst/>
        </p:spPr>
        <p:txBody>
          <a:bodyPr wrap="square" rtlCol="0">
            <a:spAutoFit/>
          </a:bodyPr>
          <a:lstStyle/>
          <a:p>
            <a:pPr algn="dist"/>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企业人工成本情况</a:t>
            </a:r>
          </a:p>
        </p:txBody>
      </p:sp>
      <p:cxnSp>
        <p:nvCxnSpPr>
          <p:cNvPr id="13" name="直接连接符 12"/>
          <p:cNvCxnSpPr/>
          <p:nvPr>
            <p:custDataLst>
              <p:tags r:id="rId2"/>
            </p:custDataLst>
          </p:nvPr>
        </p:nvCxnSpPr>
        <p:spPr>
          <a:xfrm flipV="1">
            <a:off x="4670621" y="841628"/>
            <a:ext cx="2946400" cy="5715"/>
          </a:xfrm>
          <a:prstGeom prst="line">
            <a:avLst/>
          </a:prstGeom>
          <a:ln w="12700">
            <a:solidFill>
              <a:srgbClr val="2A448C"/>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custDataLst>
              <p:tags r:id="rId3"/>
            </p:custDataLst>
          </p:nvPr>
        </p:nvPicPr>
        <p:blipFill>
          <a:blip r:embed="rId6"/>
          <a:stretch>
            <a:fillRect/>
          </a:stretch>
        </p:blipFill>
        <p:spPr>
          <a:xfrm>
            <a:off x="3790950" y="855345"/>
            <a:ext cx="4871720" cy="5732145"/>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887220" y="2599055"/>
            <a:ext cx="8233410" cy="829945"/>
          </a:xfrm>
          <a:prstGeom prst="rect">
            <a:avLst/>
          </a:prstGeom>
        </p:spPr>
        <p:txBody>
          <a:bodyPr wrap="square">
            <a:spAutoFit/>
          </a:bodyPr>
          <a:lstStyle/>
          <a:p>
            <a:pPr marL="0" indent="0" algn="ctr" defTabSz="266700">
              <a:spcBef>
                <a:spcPct val="0"/>
              </a:spcBef>
              <a:spcAft>
                <a:spcPct val="0"/>
              </a:spcAft>
            </a:pPr>
            <a:r>
              <a:rPr lang="zh-CN" altLang="en-US" sz="4800" b="1" kern="0" noProof="0" dirty="0">
                <a:ln>
                  <a:noFill/>
                </a:ln>
                <a:solidFill>
                  <a:srgbClr val="FFA117"/>
                </a:solidFill>
                <a:effectLst>
                  <a:outerShdw blurRad="38100" dist="38100" dir="2700000" algn="tl">
                    <a:srgbClr val="000000"/>
                  </a:outerShdw>
                </a:effectLst>
                <a:uLnTx/>
                <a:uFillTx/>
                <a:latin typeface="+mn-ea"/>
                <a:cs typeface="+mn-ea"/>
              </a:rPr>
              <a:t>第一部分：企业基本情况</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4337" name="Text Box 15"/>
          <p:cNvSpPr txBox="1"/>
          <p:nvPr>
            <p:custDataLst>
              <p:tags r:id="rId1"/>
            </p:custDataLst>
          </p:nvPr>
        </p:nvSpPr>
        <p:spPr>
          <a:xfrm>
            <a:off x="898525" y="1110615"/>
            <a:ext cx="10395585" cy="5372100"/>
          </a:xfrm>
          <a:prstGeom prst="rect">
            <a:avLst/>
          </a:prstGeom>
          <a:noFill/>
          <a:ln w="9525">
            <a:noFill/>
          </a:ln>
        </p:spPr>
        <p:txBody>
          <a:bodyPr wrap="square" anchor="t" anchorCtr="0">
            <a:noAutofit/>
          </a:bodyPr>
          <a:lstStyle/>
          <a:p>
            <a:pPr marR="0" lvl="0" indent="0" algn="l" defTabSz="914400" rtl="0" fontAlgn="base">
              <a:lnSpc>
                <a:spcPct val="100000"/>
              </a:lnSpc>
              <a:spcBef>
                <a:spcPts val="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统一社会信用代码</a:t>
            </a:r>
            <a:endPar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R="0" lvl="0" indent="508000" algn="l" defTabSz="914400" rtl="0" fontAlgn="base">
              <a:lnSpc>
                <a:spcPct val="150000"/>
              </a:lnSpc>
              <a:spcBef>
                <a:spcPts val="0"/>
              </a:spcBef>
              <a:spcAft>
                <a:spcPct val="0"/>
              </a:spcAft>
              <a:buClr>
                <a:schemeClr val="tx2"/>
              </a:buClr>
              <a:buSzPct val="70000"/>
              <a:buFont typeface="Wingdings" panose="05000000000000000000" pitchFamily="2" charset="2"/>
              <a:buNone/>
              <a:defRPr/>
              <a:extLst>
                <a:ext uri="{35155182-B16C-46BC-9424-99874614C6A1}">
                  <wpsdc:indentchars xmlns="" xmlns:wpsdc="http://www.wps.cn/officeDocument/2017/drawingmlCustomData" val="200" checksum="282533468"/>
                </a:ext>
              </a:extLst>
            </a:pPr>
            <a:r>
              <a:rPr lang="zh-CN" altLang="en-US" sz="2000" b="1" kern="0" dirty="0">
                <a:solidFill>
                  <a:srgbClr val="3657B4"/>
                </a:solidFill>
                <a:latin typeface="+mn-ea"/>
                <a:cs typeface="+mn-ea"/>
                <a:sym typeface="+mn-ea"/>
              </a:rPr>
              <a:t>按照《营业执照》（证书）上的统一社会信用代码填写。</a:t>
            </a:r>
          </a:p>
          <a:p>
            <a:pPr marR="0" lvl="0" indent="508000" algn="l" defTabSz="914400" rtl="0" fontAlgn="base">
              <a:lnSpc>
                <a:spcPct val="150000"/>
              </a:lnSpc>
              <a:spcBef>
                <a:spcPts val="0"/>
              </a:spcBef>
              <a:spcAft>
                <a:spcPct val="0"/>
              </a:spcAft>
              <a:buClr>
                <a:schemeClr val="tx2"/>
              </a:buClr>
              <a:buSzPct val="70000"/>
              <a:buFont typeface="Wingdings" panose="05000000000000000000" pitchFamily="2" charset="2"/>
              <a:buNone/>
              <a:defRPr/>
              <a:extLst>
                <a:ext uri="{35155182-B16C-46BC-9424-99874614C6A1}">
                  <wpsdc:indentchars xmlns="" xmlns:wpsdc="http://www.wps.cn/officeDocument/2017/drawingmlCustomData" val="200" checksum="282533468"/>
                </a:ext>
              </a:extLst>
            </a:pPr>
            <a:r>
              <a:rPr lang="zh-CN" altLang="en-US" sz="2000" b="1" kern="0" dirty="0">
                <a:solidFill>
                  <a:srgbClr val="3657B4"/>
                </a:solidFill>
                <a:latin typeface="+mn-ea"/>
                <a:cs typeface="+mn-ea"/>
                <a:sym typeface="+mn-ea"/>
              </a:rPr>
              <a:t>统一社会信用代码指标按照调查范围将部分填写位数做成固定的指标性质或者与其他指标相联系，以免发生错误，即第1位，做成“9”，第2位做成“1”，第3-8位与指标中的第5项，即企业所在地行政区划代码保持一致；第9-17位做成与原组织机构代码同样的要求，即由8位无属性的数字和1位检验码组成。    	</a:t>
            </a:r>
          </a:p>
          <a:p>
            <a:pPr marR="0" lvl="0" indent="508000" algn="l" defTabSz="914400" rtl="0" fontAlgn="base">
              <a:lnSpc>
                <a:spcPct val="150000"/>
              </a:lnSpc>
              <a:spcBef>
                <a:spcPts val="0"/>
              </a:spcBef>
              <a:spcAft>
                <a:spcPct val="0"/>
              </a:spcAft>
              <a:buClr>
                <a:schemeClr val="tx2"/>
              </a:buClr>
              <a:buSzPct val="70000"/>
              <a:buFont typeface="Wingdings" panose="05000000000000000000" pitchFamily="2" charset="2"/>
              <a:buNone/>
              <a:defRPr/>
              <a:extLst>
                <a:ext uri="{35155182-B16C-46BC-9424-99874614C6A1}">
                  <wpsdc:indentchars xmlns="" xmlns:wpsdc="http://www.wps.cn/officeDocument/2017/drawingmlCustomData" val="200" checksum="282533468"/>
                </a:ext>
              </a:extLst>
            </a:pPr>
            <a:r>
              <a:rPr lang="zh-CN" altLang="en-US" sz="2000" b="1" kern="0" dirty="0">
                <a:solidFill>
                  <a:srgbClr val="3657B4"/>
                </a:solidFill>
                <a:effectLst>
                  <a:outerShdw blurRad="38100" dist="38100" dir="2700000" algn="tl">
                    <a:srgbClr val="000000">
                      <a:alpha val="43137"/>
                    </a:srgbClr>
                  </a:outerShdw>
                </a:effectLst>
                <a:latin typeface="+mn-ea"/>
                <a:cs typeface="+mn-ea"/>
                <a:sym typeface="+mn-ea"/>
              </a:rPr>
              <a:t>根据市统计局要求只能填写统一社会信用代码，如因境外企业或未获取统一社会信用代码或其他原因导致只能以组织机构代码号填报，请邮件至xinchou@rsj.beijing.gov.cn或拨打技术支持电话。</a:t>
            </a:r>
            <a:endParaRPr lang="zh-CN" altLang="en-US" sz="2000" b="1" kern="0" noProof="0" dirty="0">
              <a:ln>
                <a:noFill/>
              </a:ln>
              <a:solidFill>
                <a:srgbClr val="3657B4"/>
              </a:solidFill>
              <a:effectLst>
                <a:outerShdw blurRad="38100" dist="38100" dir="2700000" algn="tl">
                  <a:srgbClr val="000000"/>
                </a:outerShdw>
              </a:effectLst>
              <a:uLnTx/>
              <a:uFillTx/>
              <a:latin typeface="+中文正文" charset="0"/>
              <a:cs typeface="+mn-ea"/>
              <a:sym typeface="+mn-ea"/>
            </a:endParaRPr>
          </a:p>
          <a:p>
            <a:pPr marR="0" lvl="0" indent="609600" algn="l" defTabSz="914400" rtl="0" fontAlgn="base">
              <a:lnSpc>
                <a:spcPct val="150000"/>
              </a:lnSpc>
              <a:spcBef>
                <a:spcPts val="0"/>
              </a:spcBef>
              <a:spcAft>
                <a:spcPct val="0"/>
              </a:spcAft>
              <a:buClr>
                <a:schemeClr val="tx2"/>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lang="zh-CN" altLang="en-US" sz="2000" b="1" kern="0" noProof="0" dirty="0">
              <a:ln>
                <a:noFill/>
              </a:ln>
              <a:solidFill>
                <a:srgbClr val="3657B4"/>
              </a:solidFill>
              <a:effectLst>
                <a:outerShdw blurRad="38100" dist="38100" dir="2700000" algn="tl">
                  <a:srgbClr val="000000"/>
                </a:outerShdw>
              </a:effectLst>
              <a:uLnTx/>
              <a:uFillTx/>
              <a:latin typeface="+中文正文" charset="0"/>
              <a:cs typeface="+mn-ea"/>
              <a:sym typeface="+mn-e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4337" name="Text Box 15"/>
          <p:cNvSpPr txBox="1"/>
          <p:nvPr>
            <p:custDataLst>
              <p:tags r:id="rId1"/>
            </p:custDataLst>
          </p:nvPr>
        </p:nvSpPr>
        <p:spPr>
          <a:xfrm>
            <a:off x="1134745" y="633730"/>
            <a:ext cx="9923145" cy="5594985"/>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9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ea typeface="+mn-lt"/>
                <a:cs typeface="+mn-lt"/>
                <a:sym typeface="+mn-ea"/>
              </a:rPr>
              <a:t>2.</a:t>
            </a:r>
            <a:r>
              <a:rPr lang="zh-CN" altLang="en-US" sz="2400" b="1" kern="0" noProof="0" dirty="0">
                <a:ln>
                  <a:noFill/>
                </a:ln>
                <a:solidFill>
                  <a:srgbClr val="FFA117"/>
                </a:solidFill>
                <a:effectLst>
                  <a:outerShdw blurRad="38100" dist="38100" dir="2700000" algn="tl">
                    <a:srgbClr val="000000"/>
                  </a:outerShdw>
                </a:effectLst>
                <a:uLnTx/>
                <a:uFillTx/>
                <a:ea typeface="+mn-lt"/>
                <a:cs typeface="+mn-lt"/>
                <a:sym typeface="+mn-ea"/>
              </a:rPr>
              <a:t>法人单位名称</a:t>
            </a:r>
          </a:p>
          <a:p>
            <a:pPr marR="0" lvl="0" indent="0" algn="just" defTabSz="914400" rtl="0" fontAlgn="base">
              <a:lnSpc>
                <a:spcPct val="120000"/>
              </a:lnSpc>
              <a:spcBef>
                <a:spcPts val="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ea typeface="+mn-lt"/>
                <a:cs typeface="+mn-lt"/>
                <a:sym typeface="+mn-ea"/>
              </a:rPr>
              <a:t>    </a:t>
            </a:r>
            <a:r>
              <a:rPr lang="en-US" altLang="zh-CN" sz="2400" b="1" kern="0" noProof="0" dirty="0">
                <a:ln>
                  <a:noFill/>
                </a:ln>
                <a:solidFill>
                  <a:srgbClr val="FFA117"/>
                </a:solidFill>
                <a:effectLst>
                  <a:outerShdw blurRad="38100" dist="38100" dir="2700000" algn="tl">
                    <a:srgbClr val="000000"/>
                  </a:outerShdw>
                </a:effectLst>
                <a:uLnTx/>
                <a:uFillTx/>
                <a:ea typeface="+mn-lt"/>
                <a:cs typeface="+mn-lt"/>
                <a:sym typeface="+mn-ea"/>
              </a:rPr>
              <a:t>     </a:t>
            </a:r>
            <a:r>
              <a:rPr lang="zh-CN" altLang="en-US" sz="2400" b="1" kern="0" dirty="0">
                <a:solidFill>
                  <a:srgbClr val="3657B4"/>
                </a:solidFill>
                <a:latin typeface="+mn-ea"/>
                <a:cs typeface="+mn-ea"/>
                <a:sym typeface="+mn-ea"/>
              </a:rPr>
              <a:t>按工商管理部门登记的名称填写，与单位公章所使用的名称完全一致。凡经登记主管机关核准或批准，具有两个或两个以上名称的单位，要求填写一个单位名称，同时用括号注明其余的单位名称。特殊情况未经过工商管理部门登记的，也需据实填写与单位公章所使用的名称保持一致。</a:t>
            </a:r>
            <a:endParaRPr kumimoji="0" lang="zh-CN" altLang="en-US" sz="2400" b="0" i="0" u="none" strike="noStrike" kern="0" cap="none" spc="0" normalizeH="0" baseline="0" noProof="0" dirty="0">
              <a:ln>
                <a:noFill/>
              </a:ln>
              <a:solidFill>
                <a:srgbClr val="FFFF00"/>
              </a:solidFill>
              <a:effectLst>
                <a:outerShdw blurRad="38100" dist="38100" dir="2700000" algn="tl">
                  <a:srgbClr val="000000"/>
                </a:outerShdw>
              </a:effectLst>
              <a:uLnTx/>
              <a:uFillTx/>
              <a:ea typeface="+mn-lt"/>
              <a:cs typeface="+mn-lt"/>
            </a:endParaRPr>
          </a:p>
          <a:p>
            <a:pPr marL="0" marR="0" lvl="0" indent="0" algn="just" defTabSz="914400" rtl="0" eaLnBrk="1" fontAlgn="base" latinLnBrk="0" hangingPunct="1">
              <a:lnSpc>
                <a:spcPct val="90000"/>
              </a:lnSpc>
              <a:spcBef>
                <a:spcPct val="20000"/>
              </a:spcBef>
              <a:spcAft>
                <a:spcPct val="0"/>
              </a:spcAft>
              <a:buClr>
                <a:schemeClr val="hlink"/>
              </a:buClr>
              <a:buSzPct val="70000"/>
              <a:buFont typeface="Wingdings" panose="05000000000000000000" pitchFamily="2" charset="2"/>
              <a:buNone/>
              <a:defRPr/>
            </a:pPr>
            <a:r>
              <a:rPr lang="en-US" altLang="zh-CN" sz="2400" kern="0" noProof="0" dirty="0">
                <a:ln>
                  <a:noFill/>
                </a:ln>
                <a:solidFill>
                  <a:srgbClr val="FFFF00"/>
                </a:solidFill>
                <a:effectLst>
                  <a:outerShdw blurRad="38100" dist="38100" dir="2700000" algn="tl">
                    <a:srgbClr val="000000"/>
                  </a:outerShdw>
                </a:effectLst>
                <a:uLnTx/>
                <a:uFillTx/>
                <a:ea typeface="+mn-lt"/>
                <a:cs typeface="+mn-lt"/>
                <a:sym typeface="+mn-ea"/>
              </a:rPr>
              <a:t>         </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lang="zh-CN" altLang="en-US" sz="2400" kern="0" noProof="0" dirty="0">
              <a:ln>
                <a:noFill/>
              </a:ln>
              <a:solidFill>
                <a:srgbClr val="FFFF00"/>
              </a:solidFill>
              <a:effectLst>
                <a:outerShdw blurRad="38100" dist="38100" dir="2700000" algn="tl">
                  <a:srgbClr val="000000"/>
                </a:outerShdw>
              </a:effectLst>
              <a:uLnTx/>
              <a:uFillTx/>
              <a:ea typeface="+mn-lt"/>
              <a:cs typeface="+mn-lt"/>
              <a:sym typeface="+mn-ea"/>
            </a:endParaRPr>
          </a:p>
          <a:p>
            <a:pPr marL="609600" marR="0" lvl="0" indent="-609600" algn="l" defTabSz="914400" rtl="0" fontAlgn="base">
              <a:lnSpc>
                <a:spcPct val="100000"/>
              </a:lnSpc>
              <a:spcBef>
                <a:spcPts val="12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ea typeface="+mn-lt"/>
                <a:cs typeface="+mn-lt"/>
                <a:sym typeface="+mn-ea"/>
              </a:rPr>
              <a:t>3.</a:t>
            </a:r>
            <a:r>
              <a:rPr lang="zh-CN" altLang="en-US" sz="2400" b="1" kern="0" noProof="0" dirty="0">
                <a:ln>
                  <a:noFill/>
                </a:ln>
                <a:solidFill>
                  <a:srgbClr val="FFA117"/>
                </a:solidFill>
                <a:effectLst>
                  <a:outerShdw blurRad="38100" dist="38100" dir="2700000" algn="tl">
                    <a:srgbClr val="000000"/>
                  </a:outerShdw>
                </a:effectLst>
                <a:uLnTx/>
                <a:uFillTx/>
                <a:ea typeface="+mn-lt"/>
                <a:cs typeface="+mn-lt"/>
                <a:sym typeface="+mn-ea"/>
              </a:rPr>
              <a:t>法定代表人（单位负责人）</a:t>
            </a:r>
            <a:endParaRPr kumimoji="0" lang="zh-CN" altLang="en-US" sz="2400" b="1" i="0" u="none" strike="noStrike" kern="0" cap="none" spc="0" normalizeH="0" baseline="0" noProof="0" dirty="0">
              <a:ln>
                <a:noFill/>
              </a:ln>
              <a:solidFill>
                <a:srgbClr val="FFA117"/>
              </a:solidFill>
              <a:effectLst>
                <a:outerShdw blurRad="38100" dist="38100" dir="2700000" algn="tl">
                  <a:srgbClr val="000000"/>
                </a:outerShdw>
              </a:effectLst>
              <a:uLnTx/>
              <a:uFillTx/>
              <a:ea typeface="+mn-lt"/>
              <a:cs typeface="+mn-lt"/>
            </a:endParaRPr>
          </a:p>
          <a:p>
            <a:pPr marR="0" lvl="0" indent="0" algn="l" defTabSz="914400" rtl="0" fontAlgn="base">
              <a:lnSpc>
                <a:spcPct val="120000"/>
              </a:lnSpc>
              <a:spcBef>
                <a:spcPts val="0"/>
              </a:spcBef>
              <a:spcAft>
                <a:spcPct val="0"/>
              </a:spcAft>
              <a:buClr>
                <a:schemeClr val="hlink"/>
              </a:buClr>
              <a:buSzPct val="70000"/>
              <a:buFont typeface="Wingdings" panose="05000000000000000000" pitchFamily="2" charset="2"/>
              <a:buNone/>
              <a:defRPr/>
            </a:pPr>
            <a:r>
              <a:rPr lang="en-US" altLang="zh-CN" sz="2400" kern="0" noProof="0" dirty="0">
                <a:ln>
                  <a:noFill/>
                </a:ln>
                <a:solidFill>
                  <a:srgbClr val="FFFF00"/>
                </a:solidFill>
                <a:effectLst>
                  <a:outerShdw blurRad="38100" dist="38100" dir="2700000" algn="tl">
                    <a:srgbClr val="000000"/>
                  </a:outerShdw>
                </a:effectLst>
                <a:uLnTx/>
                <a:uFillTx/>
                <a:ea typeface="+mn-lt"/>
                <a:cs typeface="+mn-lt"/>
                <a:sym typeface="+mn-ea"/>
              </a:rPr>
              <a:t>         </a:t>
            </a:r>
            <a:r>
              <a:rPr lang="zh-CN" altLang="en-US" sz="2400" b="1" kern="0" dirty="0">
                <a:solidFill>
                  <a:srgbClr val="3657B4"/>
                </a:solidFill>
                <a:latin typeface="+mn-ea"/>
                <a:cs typeface="+mn-ea"/>
                <a:sym typeface="+mn-ea"/>
              </a:rPr>
              <a:t>指依照法律或者法人组织章程规定，代表法人行使职权的负责人。按《企业法人营业执照》或《个人独资或合伙企业营业执照》填写。</a:t>
            </a:r>
            <a:endParaRPr kumimoji="0" lang="zh-CN" altLang="en-US" sz="2400" b="0" i="0" u="none" strike="noStrike" kern="0" cap="none" spc="0" normalizeH="0" baseline="0" noProof="0" dirty="0">
              <a:ln>
                <a:noFill/>
              </a:ln>
              <a:solidFill>
                <a:srgbClr val="FFFF00"/>
              </a:solidFill>
              <a:effectLst>
                <a:outerShdw blurRad="38100" dist="38100" dir="2700000" algn="tl">
                  <a:srgbClr val="000000"/>
                </a:outerShdw>
              </a:effectLst>
              <a:uLnTx/>
              <a:uFillTx/>
              <a:ea typeface="+mn-lt"/>
              <a:cs typeface="+mn-lt"/>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kern="0" noProof="0" dirty="0">
                <a:ln>
                  <a:noFill/>
                </a:ln>
                <a:solidFill>
                  <a:srgbClr val="FFFF00"/>
                </a:solidFill>
                <a:effectLst>
                  <a:outerShdw blurRad="38100" dist="38100" dir="2700000" algn="tl">
                    <a:srgbClr val="000000"/>
                  </a:outerShdw>
                </a:effectLst>
                <a:uLnTx/>
                <a:uFillTx/>
                <a:ea typeface="+mn-lt"/>
                <a:cs typeface="+mn-lt"/>
                <a:sym typeface="+mn-ea"/>
              </a:rPr>
              <a:t>         </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填报要求：必填，不得为数字。</a:t>
            </a:r>
            <a:endParaRPr kumimoji="0" lang="zh-CN" altLang="en-US" sz="2400" b="0" i="0" u="none" strike="noStrike" kern="0" cap="none" spc="0" normalizeH="0" baseline="0" noProof="0" dirty="0">
              <a:ln>
                <a:noFill/>
              </a:ln>
              <a:solidFill>
                <a:srgbClr val="FF0000"/>
              </a:solidFill>
              <a:effectLst>
                <a:outerShdw blurRad="38100" dist="38100" dir="2700000" algn="tl">
                  <a:srgbClr val="000000"/>
                </a:outerShdw>
              </a:effectLst>
              <a:uLnTx/>
              <a:uFillTx/>
              <a:ea typeface="+mn-lt"/>
              <a:cs typeface="+mn-lt"/>
              <a:sym typeface="+mn-ea"/>
            </a:endParaRPr>
          </a:p>
          <a:p>
            <a:pPr marL="609600" marR="0" lvl="0" indent="-609600" algn="l" defTabSz="914400" rtl="0" fontAlgn="base">
              <a:lnSpc>
                <a:spcPct val="100000"/>
              </a:lnSpc>
              <a:spcBef>
                <a:spcPts val="12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ea typeface="+mn-lt"/>
                <a:cs typeface="+mn-lt"/>
                <a:sym typeface="+mn-ea"/>
              </a:rPr>
              <a:t>4.</a:t>
            </a:r>
            <a:r>
              <a:rPr lang="zh-CN" altLang="en-US" sz="2400" b="1" kern="0" noProof="0" dirty="0">
                <a:ln>
                  <a:noFill/>
                </a:ln>
                <a:solidFill>
                  <a:srgbClr val="FFA117"/>
                </a:solidFill>
                <a:effectLst>
                  <a:outerShdw blurRad="38100" dist="38100" dir="2700000" algn="tl">
                    <a:srgbClr val="000000"/>
                  </a:outerShdw>
                </a:effectLst>
                <a:uLnTx/>
                <a:uFillTx/>
                <a:ea typeface="+mn-lt"/>
                <a:cs typeface="+mn-lt"/>
                <a:sym typeface="+mn-ea"/>
              </a:rPr>
              <a:t> 法人证件类型</a:t>
            </a:r>
            <a:endPar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ea typeface="+mn-lt"/>
              <a:cs typeface="+mn-lt"/>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outerShdw>
                </a:effectLst>
                <a:uLnTx/>
                <a:uFillTx/>
                <a:ea typeface="+mn-lt"/>
                <a:cs typeface="+mn-lt"/>
                <a:sym typeface="+mn-ea"/>
              </a:rPr>
              <a:t>	</a:t>
            </a:r>
            <a:r>
              <a:rPr lang="zh-CN" altLang="en-US" sz="2400" b="1" kern="0" dirty="0">
                <a:solidFill>
                  <a:srgbClr val="3657B4"/>
                </a:solidFill>
                <a:latin typeface="+mn-ea"/>
                <a:cs typeface="+mn-ea"/>
                <a:sym typeface="+mn-ea"/>
              </a:rPr>
              <a:t>选择单位法定代表人的证件类型。</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zh-CN" altLang="en-US" sz="2400" b="0" i="0" u="none" strike="noStrike" kern="0" cap="none" spc="0" normalizeH="0" baseline="0" noProof="0" dirty="0">
              <a:ln>
                <a:noFill/>
              </a:ln>
              <a:solidFill>
                <a:srgbClr val="FF0000"/>
              </a:solidFill>
              <a:effectLst>
                <a:outerShdw blurRad="38100" dist="38100" dir="2700000" algn="tl">
                  <a:srgbClr val="000000"/>
                </a:outerShdw>
              </a:effectLst>
              <a:uLnTx/>
              <a:uFillTx/>
              <a:ea typeface="+mn-lt"/>
              <a:cs typeface="+mn-lt"/>
            </a:endParaRPr>
          </a:p>
          <a:p>
            <a:pPr marL="0" marR="0" lvl="0" indent="0" algn="just" defTabSz="914400" rtl="0" eaLnBrk="1" fontAlgn="base" latinLnBrk="0" hangingPunct="1">
              <a:lnSpc>
                <a:spcPct val="90000"/>
              </a:lnSpc>
              <a:spcBef>
                <a:spcPct val="20000"/>
              </a:spcBef>
              <a:spcAft>
                <a:spcPct val="0"/>
              </a:spcAft>
              <a:buClr>
                <a:schemeClr val="hlink"/>
              </a:buClr>
              <a:buSzPct val="70000"/>
              <a:buFont typeface="Wingdings" panose="05000000000000000000" pitchFamily="2" charset="2"/>
              <a:buNone/>
              <a:defRPr/>
            </a:pPr>
            <a:endParaRPr kumimoji="0" lang="zh-CN" altLang="en-US" sz="2400" b="0" i="0" u="none" strike="noStrike" kern="0" cap="none" spc="0" normalizeH="0" baseline="0" noProof="0" dirty="0">
              <a:ln>
                <a:noFill/>
              </a:ln>
              <a:solidFill>
                <a:srgbClr val="FF0000"/>
              </a:solidFill>
              <a:effectLst>
                <a:outerShdw blurRad="38100" dist="38100" dir="2700000" algn="tl">
                  <a:srgbClr val="000000"/>
                </a:outerShdw>
              </a:effectLst>
              <a:uLnTx/>
              <a:uFillTx/>
              <a:ea typeface="+mn-lt"/>
              <a:cs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2"/>
          <a:stretch>
            <a:fillRect/>
          </a:stretch>
        </a:blipFill>
        <a:effectLst/>
      </p:bgPr>
    </p:bg>
    <p:spTree>
      <p:nvGrpSpPr>
        <p:cNvPr id="1" name=""/>
        <p:cNvGrpSpPr/>
        <p:nvPr/>
      </p:nvGrpSpPr>
      <p:grpSpPr>
        <a:xfrm>
          <a:off x="0" y="0"/>
          <a:ext cx="0" cy="0"/>
          <a:chOff x="0" y="0"/>
          <a:chExt cx="0" cy="0"/>
        </a:xfrm>
      </p:grpSpPr>
      <p:sp>
        <p:nvSpPr>
          <p:cNvPr id="7" name="icon0"/>
          <p:cNvSpPr>
            <a:spLocks noChangeAspect="1"/>
          </p:cNvSpPr>
          <p:nvPr>
            <p:custDataLst>
              <p:tags r:id="rId1"/>
            </p:custDataLst>
          </p:nvPr>
        </p:nvSpPr>
        <p:spPr bwMode="auto">
          <a:xfrm>
            <a:off x="4897581" y="1408265"/>
            <a:ext cx="610145" cy="542528"/>
          </a:xfrm>
          <a:custGeom>
            <a:avLst/>
            <a:gdLst>
              <a:gd name="T0" fmla="*/ 9594 w 12802"/>
              <a:gd name="T1" fmla="*/ 6548 h 11382"/>
              <a:gd name="T2" fmla="*/ 12802 w 12802"/>
              <a:gd name="T3" fmla="*/ 4139 h 11382"/>
              <a:gd name="T4" fmla="*/ 8193 w 12802"/>
              <a:gd name="T5" fmla="*/ 4139 h 11382"/>
              <a:gd name="T6" fmla="*/ 6401 w 12802"/>
              <a:gd name="T7" fmla="*/ 0 h 11382"/>
              <a:gd name="T8" fmla="*/ 4811 w 12802"/>
              <a:gd name="T9" fmla="*/ 3672 h 11382"/>
              <a:gd name="T10" fmla="*/ 4814 w 12802"/>
              <a:gd name="T11" fmla="*/ 3672 h 11382"/>
              <a:gd name="T12" fmla="*/ 3882 w 12802"/>
              <a:gd name="T13" fmla="*/ 7054 h 11382"/>
              <a:gd name="T14" fmla="*/ 3887 w 12802"/>
              <a:gd name="T15" fmla="*/ 7057 h 11382"/>
              <a:gd name="T16" fmla="*/ 3848 w 12802"/>
              <a:gd name="T17" fmla="*/ 7179 h 11382"/>
              <a:gd name="T18" fmla="*/ 3810 w 12802"/>
              <a:gd name="T19" fmla="*/ 7315 h 11382"/>
              <a:gd name="T20" fmla="*/ 3805 w 12802"/>
              <a:gd name="T21" fmla="*/ 7313 h 11382"/>
              <a:gd name="T22" fmla="*/ 2515 w 12802"/>
              <a:gd name="T23" fmla="*/ 11382 h 11382"/>
              <a:gd name="T24" fmla="*/ 5676 w 12802"/>
              <a:gd name="T25" fmla="*/ 9346 h 11382"/>
              <a:gd name="T26" fmla="*/ 9594 w 12802"/>
              <a:gd name="T27" fmla="*/ 6548 h 11382"/>
              <a:gd name="T28" fmla="*/ 4196 w 12802"/>
              <a:gd name="T29" fmla="*/ 4139 h 11382"/>
              <a:gd name="T30" fmla="*/ 0 w 12802"/>
              <a:gd name="T31" fmla="*/ 4139 h 11382"/>
              <a:gd name="T32" fmla="*/ 3461 w 12802"/>
              <a:gd name="T33" fmla="*/ 6738 h 11382"/>
              <a:gd name="T34" fmla="*/ 4196 w 12802"/>
              <a:gd name="T35" fmla="*/ 4139 h 11382"/>
              <a:gd name="T36" fmla="*/ 6755 w 12802"/>
              <a:gd name="T37" fmla="*/ 9120 h 11382"/>
              <a:gd name="T38" fmla="*/ 10059 w 12802"/>
              <a:gd name="T39" fmla="*/ 11382 h 11382"/>
              <a:gd name="T40" fmla="*/ 9039 w 12802"/>
              <a:gd name="T41" fmla="*/ 7523 h 11382"/>
              <a:gd name="T42" fmla="*/ 6755 w 12802"/>
              <a:gd name="T43" fmla="*/ 9120 h 11382"/>
              <a:gd name="T44" fmla="*/ 6755 w 12802"/>
              <a:gd name="T45" fmla="*/ 9120 h 11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02" h="11382">
                <a:moveTo>
                  <a:pt x="9594" y="6548"/>
                </a:moveTo>
                <a:lnTo>
                  <a:pt x="12802" y="4139"/>
                </a:lnTo>
                <a:lnTo>
                  <a:pt x="8193" y="4139"/>
                </a:lnTo>
                <a:lnTo>
                  <a:pt x="6401" y="0"/>
                </a:lnTo>
                <a:lnTo>
                  <a:pt x="4811" y="3672"/>
                </a:lnTo>
                <a:lnTo>
                  <a:pt x="4814" y="3672"/>
                </a:lnTo>
                <a:lnTo>
                  <a:pt x="3882" y="7054"/>
                </a:lnTo>
                <a:lnTo>
                  <a:pt x="3887" y="7057"/>
                </a:lnTo>
                <a:lnTo>
                  <a:pt x="3848" y="7179"/>
                </a:lnTo>
                <a:lnTo>
                  <a:pt x="3810" y="7315"/>
                </a:lnTo>
                <a:lnTo>
                  <a:pt x="3805" y="7313"/>
                </a:lnTo>
                <a:lnTo>
                  <a:pt x="2515" y="11382"/>
                </a:lnTo>
                <a:lnTo>
                  <a:pt x="5676" y="9346"/>
                </a:lnTo>
                <a:lnTo>
                  <a:pt x="9594" y="6548"/>
                </a:lnTo>
                <a:close/>
                <a:moveTo>
                  <a:pt x="4196" y="4139"/>
                </a:moveTo>
                <a:lnTo>
                  <a:pt x="0" y="4139"/>
                </a:lnTo>
                <a:lnTo>
                  <a:pt x="3461" y="6738"/>
                </a:lnTo>
                <a:lnTo>
                  <a:pt x="4196" y="4139"/>
                </a:lnTo>
                <a:close/>
                <a:moveTo>
                  <a:pt x="6755" y="9120"/>
                </a:moveTo>
                <a:lnTo>
                  <a:pt x="10059" y="11382"/>
                </a:lnTo>
                <a:lnTo>
                  <a:pt x="9039" y="7523"/>
                </a:lnTo>
                <a:lnTo>
                  <a:pt x="6755" y="9120"/>
                </a:lnTo>
                <a:close/>
                <a:moveTo>
                  <a:pt x="6755" y="9120"/>
                </a:moveTo>
                <a:close/>
              </a:path>
            </a:pathLst>
          </a:custGeom>
          <a:gradFill>
            <a:gsLst>
              <a:gs pos="0">
                <a:srgbClr val="2A448C"/>
              </a:gs>
              <a:gs pos="100000">
                <a:srgbClr val="112368"/>
              </a:gs>
            </a:gsLst>
            <a:lin ang="2700000" scaled="0"/>
          </a:gra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chemeClr val="tx1">
                  <a:lumMod val="85000"/>
                  <a:lumOff val="15000"/>
                </a:schemeClr>
              </a:solidFill>
              <a:latin typeface="汉仪雅酷黑 55W" panose="020B0504020202020204" pitchFamily="34" charset="-122"/>
              <a:ea typeface="汉仪雅酷黑 55W" panose="020B0504020202020204" pitchFamily="34" charset="-122"/>
            </a:endParaRPr>
          </a:p>
        </p:txBody>
      </p:sp>
      <p:sp>
        <p:nvSpPr>
          <p:cNvPr id="8" name="矩形 7"/>
          <p:cNvSpPr/>
          <p:nvPr>
            <p:custDataLst>
              <p:tags r:id="rId2"/>
            </p:custDataLst>
          </p:nvPr>
        </p:nvSpPr>
        <p:spPr>
          <a:xfrm>
            <a:off x="5780405" y="1495425"/>
            <a:ext cx="3079115" cy="460375"/>
          </a:xfrm>
          <a:prstGeom prst="rect">
            <a:avLst/>
          </a:prstGeom>
        </p:spPr>
        <p:txBody>
          <a:bodyPr wrap="square">
            <a:spAutoFit/>
          </a:bodyPr>
          <a:lstStyle/>
          <a:p>
            <a:pPr algn="l"/>
            <a:r>
              <a:rPr lang="zh-CN" altLang="en-US" sz="2400" dirty="0">
                <a:solidFill>
                  <a:schemeClr val="tx1">
                    <a:lumMod val="75000"/>
                    <a:lumOff val="25000"/>
                  </a:schemeClr>
                </a:solidFill>
                <a:latin typeface="汉仪雅酷黑 55W" panose="020B0504020202020204" pitchFamily="34" charset="-122"/>
                <a:ea typeface="汉仪雅酷黑 55W" panose="020B0504020202020204" pitchFamily="34" charset="-122"/>
                <a:sym typeface="思源黑体 Normal" panose="020B0400000000000000" pitchFamily="34" charset="-122"/>
              </a:rPr>
              <a:t>指标调查时间</a:t>
            </a:r>
          </a:p>
        </p:txBody>
      </p:sp>
      <p:sp>
        <p:nvSpPr>
          <p:cNvPr id="5" name="矩形: 圆角 1"/>
          <p:cNvSpPr/>
          <p:nvPr>
            <p:custDataLst>
              <p:tags r:id="rId3"/>
            </p:custDataLst>
          </p:nvPr>
        </p:nvSpPr>
        <p:spPr>
          <a:xfrm>
            <a:off x="868977" y="1265978"/>
            <a:ext cx="3636428" cy="4282647"/>
          </a:xfrm>
          <a:prstGeom prst="roundRect">
            <a:avLst>
              <a:gd name="adj" fmla="val 4567"/>
            </a:avLst>
          </a:prstGeom>
          <a:blipFill>
            <a:blip r:embed="rId13"/>
            <a:stretch>
              <a:fillRect l="-38496" r="-38228"/>
            </a:stretch>
          </a:blipFill>
          <a:ln w="12700" cap="flat" cmpd="sng" algn="ctr">
            <a:solidFill>
              <a:srgbClr val="112368"/>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圆角 19"/>
          <p:cNvSpPr/>
          <p:nvPr>
            <p:custDataLst>
              <p:tags r:id="rId4"/>
            </p:custDataLst>
          </p:nvPr>
        </p:nvSpPr>
        <p:spPr>
          <a:xfrm>
            <a:off x="5180330" y="2390775"/>
            <a:ext cx="5984875" cy="2951480"/>
          </a:xfrm>
          <a:prstGeom prst="roundRect">
            <a:avLst>
              <a:gd name="adj" fmla="val 3377"/>
            </a:avLst>
          </a:prstGeom>
          <a:gradFill>
            <a:gsLst>
              <a:gs pos="0">
                <a:srgbClr val="2A448C">
                  <a:alpha val="0"/>
                </a:srgbClr>
              </a:gs>
              <a:gs pos="100000">
                <a:srgbClr val="2A448C">
                  <a:alpha val="10000"/>
                </a:srgbClr>
              </a:gs>
            </a:gsLst>
            <a:lin ang="2700000" scaled="0"/>
          </a:gradFill>
          <a:ln w="12700" cap="flat" cmpd="sng" algn="ctr">
            <a:solidFill>
              <a:srgbClr val="2A448C"/>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sym typeface="思源黑体 Normal" panose="020B0400000000000000" pitchFamily="34" charset="-122"/>
            </a:endParaRPr>
          </a:p>
        </p:txBody>
      </p:sp>
      <p:sp>
        <p:nvSpPr>
          <p:cNvPr id="11" name="文本框 10"/>
          <p:cNvSpPr txBox="1"/>
          <p:nvPr>
            <p:custDataLst>
              <p:tags r:id="rId5"/>
            </p:custDataLst>
          </p:nvPr>
        </p:nvSpPr>
        <p:spPr>
          <a:xfrm>
            <a:off x="5709132" y="2838432"/>
            <a:ext cx="4327381" cy="553085"/>
          </a:xfrm>
          <a:prstGeom prst="rect">
            <a:avLst/>
          </a:prstGeom>
          <a:noFill/>
        </p:spPr>
        <p:txBody>
          <a:bodyPr wrap="square" rtlCol="0">
            <a:spAutoFit/>
          </a:bodyPr>
          <a:lstStyle/>
          <a:p>
            <a:pPr algn="just">
              <a:lnSpc>
                <a:spcPct val="150000"/>
              </a:lnSpc>
            </a:pPr>
            <a:r>
              <a:rPr lang="zh-CN" altLang="en-US" sz="2000" dirty="0">
                <a:solidFill>
                  <a:schemeClr val="tx1">
                    <a:lumMod val="75000"/>
                    <a:lumOff val="25000"/>
                  </a:schemeClr>
                </a:solidFill>
                <a:latin typeface="+mn-ea"/>
              </a:rPr>
              <a:t>时点指标：</a:t>
            </a:r>
            <a:r>
              <a:rPr lang="en-US" altLang="zh-CN" sz="2000" dirty="0">
                <a:solidFill>
                  <a:schemeClr val="tx1">
                    <a:lumMod val="75000"/>
                    <a:lumOff val="25000"/>
                  </a:schemeClr>
                </a:solidFill>
                <a:latin typeface="+mn-ea"/>
              </a:rPr>
              <a:t>2024</a:t>
            </a:r>
            <a:r>
              <a:rPr lang="zh-CN" altLang="en-US" sz="2000" dirty="0">
                <a:solidFill>
                  <a:schemeClr val="tx1">
                    <a:lumMod val="75000"/>
                    <a:lumOff val="25000"/>
                  </a:schemeClr>
                </a:solidFill>
                <a:latin typeface="+mn-ea"/>
              </a:rPr>
              <a:t>年</a:t>
            </a:r>
            <a:r>
              <a:rPr lang="en-US" altLang="zh-CN" sz="2000" dirty="0">
                <a:solidFill>
                  <a:schemeClr val="tx1">
                    <a:lumMod val="75000"/>
                    <a:lumOff val="25000"/>
                  </a:schemeClr>
                </a:solidFill>
                <a:latin typeface="+mn-ea"/>
              </a:rPr>
              <a:t>12</a:t>
            </a:r>
            <a:r>
              <a:rPr lang="zh-CN" altLang="en-US" sz="2000" dirty="0">
                <a:solidFill>
                  <a:schemeClr val="tx1">
                    <a:lumMod val="75000"/>
                    <a:lumOff val="25000"/>
                  </a:schemeClr>
                </a:solidFill>
                <a:latin typeface="+mn-ea"/>
              </a:rPr>
              <a:t>月</a:t>
            </a:r>
            <a:r>
              <a:rPr lang="en-US" altLang="zh-CN" sz="2000" dirty="0">
                <a:solidFill>
                  <a:schemeClr val="tx1">
                    <a:lumMod val="75000"/>
                    <a:lumOff val="25000"/>
                  </a:schemeClr>
                </a:solidFill>
                <a:latin typeface="+mn-ea"/>
              </a:rPr>
              <a:t>31</a:t>
            </a:r>
            <a:r>
              <a:rPr lang="zh-CN" altLang="en-US" sz="2000" dirty="0">
                <a:solidFill>
                  <a:schemeClr val="tx1">
                    <a:lumMod val="75000"/>
                    <a:lumOff val="25000"/>
                  </a:schemeClr>
                </a:solidFill>
                <a:latin typeface="+mn-ea"/>
              </a:rPr>
              <a:t>日</a:t>
            </a:r>
          </a:p>
        </p:txBody>
      </p:sp>
      <p:sp>
        <p:nvSpPr>
          <p:cNvPr id="12" name="文本框 11"/>
          <p:cNvSpPr txBox="1"/>
          <p:nvPr>
            <p:custDataLst>
              <p:tags r:id="rId6"/>
            </p:custDataLst>
          </p:nvPr>
        </p:nvSpPr>
        <p:spPr>
          <a:xfrm>
            <a:off x="5709285" y="4274820"/>
            <a:ext cx="5314315" cy="643255"/>
          </a:xfrm>
          <a:prstGeom prst="rect">
            <a:avLst/>
          </a:prstGeom>
          <a:noFill/>
        </p:spPr>
        <p:txBody>
          <a:bodyPr wrap="square" rtlCol="0">
            <a:noAutofit/>
          </a:bodyPr>
          <a:lstStyle/>
          <a:p>
            <a:pPr algn="just">
              <a:lnSpc>
                <a:spcPct val="150000"/>
              </a:lnSpc>
            </a:pPr>
            <a:r>
              <a:rPr lang="zh-CN" altLang="en-US" sz="2000" dirty="0">
                <a:solidFill>
                  <a:schemeClr val="tx1">
                    <a:lumMod val="75000"/>
                    <a:lumOff val="25000"/>
                  </a:schemeClr>
                </a:solidFill>
                <a:latin typeface="+mn-ea"/>
              </a:rPr>
              <a:t>时期指标：</a:t>
            </a:r>
            <a:r>
              <a:rPr lang="en-US" altLang="zh-CN" sz="2000" dirty="0">
                <a:solidFill>
                  <a:schemeClr val="tx1">
                    <a:lumMod val="75000"/>
                    <a:lumOff val="25000"/>
                  </a:schemeClr>
                </a:solidFill>
                <a:latin typeface="+mn-ea"/>
              </a:rPr>
              <a:t>2024</a:t>
            </a:r>
            <a:r>
              <a:rPr lang="zh-CN" altLang="en-US" sz="2000" dirty="0">
                <a:solidFill>
                  <a:schemeClr val="tx1">
                    <a:lumMod val="75000"/>
                    <a:lumOff val="25000"/>
                  </a:schemeClr>
                </a:solidFill>
                <a:latin typeface="+mn-ea"/>
              </a:rPr>
              <a:t>年</a:t>
            </a:r>
            <a:r>
              <a:rPr lang="en-US" altLang="zh-CN" sz="2000" dirty="0">
                <a:solidFill>
                  <a:schemeClr val="tx1">
                    <a:lumMod val="75000"/>
                    <a:lumOff val="25000"/>
                  </a:schemeClr>
                </a:solidFill>
                <a:latin typeface="+mn-ea"/>
              </a:rPr>
              <a:t>1</a:t>
            </a:r>
            <a:r>
              <a:rPr lang="zh-CN" altLang="en-US" sz="2000" dirty="0">
                <a:solidFill>
                  <a:schemeClr val="tx1">
                    <a:lumMod val="75000"/>
                    <a:lumOff val="25000"/>
                  </a:schemeClr>
                </a:solidFill>
                <a:latin typeface="+mn-ea"/>
              </a:rPr>
              <a:t>月</a:t>
            </a:r>
            <a:r>
              <a:rPr lang="en-US" altLang="zh-CN" sz="2000" dirty="0">
                <a:solidFill>
                  <a:schemeClr val="tx1">
                    <a:lumMod val="75000"/>
                    <a:lumOff val="25000"/>
                  </a:schemeClr>
                </a:solidFill>
                <a:latin typeface="+mn-ea"/>
              </a:rPr>
              <a:t>1</a:t>
            </a:r>
            <a:r>
              <a:rPr lang="zh-CN" altLang="en-US" sz="2000" dirty="0">
                <a:solidFill>
                  <a:schemeClr val="tx1">
                    <a:lumMod val="75000"/>
                    <a:lumOff val="25000"/>
                  </a:schemeClr>
                </a:solidFill>
                <a:latin typeface="+mn-ea"/>
              </a:rPr>
              <a:t>日至</a:t>
            </a:r>
            <a:r>
              <a:rPr lang="en-US" altLang="zh-CN" sz="2000" dirty="0">
                <a:solidFill>
                  <a:schemeClr val="tx1">
                    <a:lumMod val="75000"/>
                    <a:lumOff val="25000"/>
                  </a:schemeClr>
                </a:solidFill>
                <a:latin typeface="+mn-ea"/>
              </a:rPr>
              <a:t>2024</a:t>
            </a:r>
            <a:r>
              <a:rPr lang="zh-CN" altLang="en-US" sz="2000" dirty="0">
                <a:solidFill>
                  <a:schemeClr val="tx1">
                    <a:lumMod val="75000"/>
                    <a:lumOff val="25000"/>
                  </a:schemeClr>
                </a:solidFill>
                <a:latin typeface="+mn-ea"/>
              </a:rPr>
              <a:t>年</a:t>
            </a:r>
            <a:r>
              <a:rPr lang="en-US" altLang="zh-CN" sz="2000" dirty="0">
                <a:solidFill>
                  <a:schemeClr val="tx1">
                    <a:lumMod val="75000"/>
                    <a:lumOff val="25000"/>
                  </a:schemeClr>
                </a:solidFill>
                <a:latin typeface="+mn-ea"/>
              </a:rPr>
              <a:t>12</a:t>
            </a:r>
            <a:r>
              <a:rPr lang="zh-CN" altLang="en-US" sz="2000" dirty="0">
                <a:solidFill>
                  <a:schemeClr val="tx1">
                    <a:lumMod val="75000"/>
                    <a:lumOff val="25000"/>
                  </a:schemeClr>
                </a:solidFill>
                <a:latin typeface="+mn-ea"/>
              </a:rPr>
              <a:t>月</a:t>
            </a:r>
            <a:r>
              <a:rPr lang="en-US" altLang="zh-CN" sz="2000" dirty="0">
                <a:solidFill>
                  <a:schemeClr val="tx1">
                    <a:lumMod val="75000"/>
                    <a:lumOff val="25000"/>
                  </a:schemeClr>
                </a:solidFill>
                <a:latin typeface="+mn-ea"/>
              </a:rPr>
              <a:t>31</a:t>
            </a:r>
            <a:r>
              <a:rPr lang="zh-CN" altLang="en-US" sz="2000" dirty="0">
                <a:solidFill>
                  <a:schemeClr val="tx1">
                    <a:lumMod val="75000"/>
                    <a:lumOff val="25000"/>
                  </a:schemeClr>
                </a:solidFill>
                <a:latin typeface="+mn-ea"/>
              </a:rPr>
              <a:t>日</a:t>
            </a:r>
          </a:p>
        </p:txBody>
      </p:sp>
      <p:sp>
        <p:nvSpPr>
          <p:cNvPr id="15" name="椭圆 14"/>
          <p:cNvSpPr/>
          <p:nvPr>
            <p:custDataLst>
              <p:tags r:id="rId7"/>
            </p:custDataLst>
          </p:nvPr>
        </p:nvSpPr>
        <p:spPr>
          <a:xfrm>
            <a:off x="4832655" y="2813130"/>
            <a:ext cx="695502" cy="695502"/>
          </a:xfrm>
          <a:prstGeom prst="ellipse">
            <a:avLst/>
          </a:prstGeom>
          <a:gradFill>
            <a:gsLst>
              <a:gs pos="0">
                <a:srgbClr val="2A448C"/>
              </a:gs>
              <a:gs pos="100000">
                <a:srgbClr val="112368"/>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85000"/>
                  <a:lumOff val="15000"/>
                </a:schemeClr>
              </a:solidFill>
              <a:latin typeface="+mn-ea"/>
            </a:endParaRPr>
          </a:p>
        </p:txBody>
      </p:sp>
      <p:sp>
        <p:nvSpPr>
          <p:cNvPr id="16" name="icon2"/>
          <p:cNvSpPr>
            <a:spLocks noChangeAspect="1"/>
          </p:cNvSpPr>
          <p:nvPr>
            <p:custDataLst>
              <p:tags r:id="rId8"/>
            </p:custDataLst>
          </p:nvPr>
        </p:nvSpPr>
        <p:spPr bwMode="auto">
          <a:xfrm>
            <a:off x="4998414" y="2978001"/>
            <a:ext cx="363984" cy="364081"/>
          </a:xfrm>
          <a:custGeom>
            <a:avLst/>
            <a:gdLst>
              <a:gd name="T0" fmla="*/ 4772 w 7922"/>
              <a:gd name="T1" fmla="*/ 5491 h 7922"/>
              <a:gd name="T2" fmla="*/ 3405 w 7922"/>
              <a:gd name="T3" fmla="*/ 4124 h 7922"/>
              <a:gd name="T4" fmla="*/ 6555 w 7922"/>
              <a:gd name="T5" fmla="*/ 973 h 7922"/>
              <a:gd name="T6" fmla="*/ 3961 w 7922"/>
              <a:gd name="T7" fmla="*/ 0 h 7922"/>
              <a:gd name="T8" fmla="*/ 0 w 7922"/>
              <a:gd name="T9" fmla="*/ 3961 h 7922"/>
              <a:gd name="T10" fmla="*/ 3961 w 7922"/>
              <a:gd name="T11" fmla="*/ 7922 h 7922"/>
              <a:gd name="T12" fmla="*/ 7922 w 7922"/>
              <a:gd name="T13" fmla="*/ 3961 h 7922"/>
              <a:gd name="T14" fmla="*/ 7673 w 7922"/>
              <a:gd name="T15" fmla="*/ 2589 h 7922"/>
              <a:gd name="T16" fmla="*/ 4772 w 7922"/>
              <a:gd name="T17" fmla="*/ 5491 h 7922"/>
              <a:gd name="T18" fmla="*/ 2648 w 7922"/>
              <a:gd name="T19" fmla="*/ 6240 h 7922"/>
              <a:gd name="T20" fmla="*/ 3158 w 7922"/>
              <a:gd name="T21" fmla="*/ 4371 h 7922"/>
              <a:gd name="T22" fmla="*/ 4525 w 7922"/>
              <a:gd name="T23" fmla="*/ 5737 h 7922"/>
              <a:gd name="T24" fmla="*/ 2648 w 7922"/>
              <a:gd name="T25" fmla="*/ 6240 h 7922"/>
              <a:gd name="T26" fmla="*/ 2648 w 7922"/>
              <a:gd name="T27" fmla="*/ 6240 h 7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922" h="7922">
                <a:moveTo>
                  <a:pt x="4772" y="5491"/>
                </a:moveTo>
                <a:lnTo>
                  <a:pt x="3405" y="4124"/>
                </a:lnTo>
                <a:lnTo>
                  <a:pt x="6555" y="973"/>
                </a:lnTo>
                <a:cubicBezTo>
                  <a:pt x="5860" y="369"/>
                  <a:pt x="4954" y="0"/>
                  <a:pt x="3961" y="0"/>
                </a:cubicBezTo>
                <a:cubicBezTo>
                  <a:pt x="1773" y="0"/>
                  <a:pt x="0" y="1773"/>
                  <a:pt x="0" y="3961"/>
                </a:cubicBezTo>
                <a:cubicBezTo>
                  <a:pt x="0" y="6148"/>
                  <a:pt x="1773" y="7922"/>
                  <a:pt x="3961" y="7922"/>
                </a:cubicBezTo>
                <a:cubicBezTo>
                  <a:pt x="6148" y="7922"/>
                  <a:pt x="7922" y="6148"/>
                  <a:pt x="7922" y="3961"/>
                </a:cubicBezTo>
                <a:cubicBezTo>
                  <a:pt x="7922" y="3478"/>
                  <a:pt x="7830" y="3017"/>
                  <a:pt x="7673" y="2589"/>
                </a:cubicBezTo>
                <a:lnTo>
                  <a:pt x="4772" y="5491"/>
                </a:lnTo>
                <a:close/>
                <a:moveTo>
                  <a:pt x="2648" y="6240"/>
                </a:moveTo>
                <a:lnTo>
                  <a:pt x="3158" y="4371"/>
                </a:lnTo>
                <a:lnTo>
                  <a:pt x="4525" y="5737"/>
                </a:lnTo>
                <a:lnTo>
                  <a:pt x="2648" y="6240"/>
                </a:lnTo>
                <a:close/>
                <a:moveTo>
                  <a:pt x="2648" y="6240"/>
                </a:move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85000"/>
                  <a:lumOff val="15000"/>
                </a:schemeClr>
              </a:solidFill>
              <a:latin typeface="+mn-ea"/>
            </a:endParaRPr>
          </a:p>
        </p:txBody>
      </p:sp>
      <p:sp>
        <p:nvSpPr>
          <p:cNvPr id="18" name="椭圆 17"/>
          <p:cNvSpPr/>
          <p:nvPr>
            <p:custDataLst>
              <p:tags r:id="rId9"/>
            </p:custDataLst>
          </p:nvPr>
        </p:nvSpPr>
        <p:spPr>
          <a:xfrm>
            <a:off x="4832655" y="4274854"/>
            <a:ext cx="695502" cy="695502"/>
          </a:xfrm>
          <a:prstGeom prst="ellipse">
            <a:avLst/>
          </a:prstGeom>
          <a:gradFill>
            <a:gsLst>
              <a:gs pos="0">
                <a:srgbClr val="2A448C"/>
              </a:gs>
              <a:gs pos="100000">
                <a:srgbClr val="112368"/>
              </a:gs>
            </a:gsLst>
            <a:lin ang="27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lumMod val="85000"/>
                  <a:lumOff val="15000"/>
                </a:schemeClr>
              </a:solidFill>
              <a:latin typeface="+mn-ea"/>
            </a:endParaRPr>
          </a:p>
        </p:txBody>
      </p:sp>
      <p:sp>
        <p:nvSpPr>
          <p:cNvPr id="19" name="icon1"/>
          <p:cNvSpPr>
            <a:spLocks noChangeAspect="1"/>
          </p:cNvSpPr>
          <p:nvPr>
            <p:custDataLst>
              <p:tags r:id="rId10"/>
            </p:custDataLst>
          </p:nvPr>
        </p:nvSpPr>
        <p:spPr bwMode="auto">
          <a:xfrm>
            <a:off x="4999935" y="4457062"/>
            <a:ext cx="370134" cy="329114"/>
          </a:xfrm>
          <a:custGeom>
            <a:avLst/>
            <a:gdLst>
              <a:gd name="T0" fmla="*/ 9594 w 12802"/>
              <a:gd name="T1" fmla="*/ 6548 h 11382"/>
              <a:gd name="T2" fmla="*/ 12802 w 12802"/>
              <a:gd name="T3" fmla="*/ 4139 h 11382"/>
              <a:gd name="T4" fmla="*/ 8193 w 12802"/>
              <a:gd name="T5" fmla="*/ 4139 h 11382"/>
              <a:gd name="T6" fmla="*/ 6401 w 12802"/>
              <a:gd name="T7" fmla="*/ 0 h 11382"/>
              <a:gd name="T8" fmla="*/ 4811 w 12802"/>
              <a:gd name="T9" fmla="*/ 3672 h 11382"/>
              <a:gd name="T10" fmla="*/ 4814 w 12802"/>
              <a:gd name="T11" fmla="*/ 3672 h 11382"/>
              <a:gd name="T12" fmla="*/ 3882 w 12802"/>
              <a:gd name="T13" fmla="*/ 7054 h 11382"/>
              <a:gd name="T14" fmla="*/ 3887 w 12802"/>
              <a:gd name="T15" fmla="*/ 7057 h 11382"/>
              <a:gd name="T16" fmla="*/ 3848 w 12802"/>
              <a:gd name="T17" fmla="*/ 7179 h 11382"/>
              <a:gd name="T18" fmla="*/ 3810 w 12802"/>
              <a:gd name="T19" fmla="*/ 7315 h 11382"/>
              <a:gd name="T20" fmla="*/ 3805 w 12802"/>
              <a:gd name="T21" fmla="*/ 7313 h 11382"/>
              <a:gd name="T22" fmla="*/ 2515 w 12802"/>
              <a:gd name="T23" fmla="*/ 11382 h 11382"/>
              <a:gd name="T24" fmla="*/ 5676 w 12802"/>
              <a:gd name="T25" fmla="*/ 9346 h 11382"/>
              <a:gd name="T26" fmla="*/ 9594 w 12802"/>
              <a:gd name="T27" fmla="*/ 6548 h 11382"/>
              <a:gd name="T28" fmla="*/ 4196 w 12802"/>
              <a:gd name="T29" fmla="*/ 4139 h 11382"/>
              <a:gd name="T30" fmla="*/ 0 w 12802"/>
              <a:gd name="T31" fmla="*/ 4139 h 11382"/>
              <a:gd name="T32" fmla="*/ 3461 w 12802"/>
              <a:gd name="T33" fmla="*/ 6738 h 11382"/>
              <a:gd name="T34" fmla="*/ 4196 w 12802"/>
              <a:gd name="T35" fmla="*/ 4139 h 11382"/>
              <a:gd name="T36" fmla="*/ 6755 w 12802"/>
              <a:gd name="T37" fmla="*/ 9120 h 11382"/>
              <a:gd name="T38" fmla="*/ 10059 w 12802"/>
              <a:gd name="T39" fmla="*/ 11382 h 11382"/>
              <a:gd name="T40" fmla="*/ 9039 w 12802"/>
              <a:gd name="T41" fmla="*/ 7523 h 11382"/>
              <a:gd name="T42" fmla="*/ 6755 w 12802"/>
              <a:gd name="T43" fmla="*/ 9120 h 11382"/>
              <a:gd name="T44" fmla="*/ 6755 w 12802"/>
              <a:gd name="T45" fmla="*/ 9120 h 11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02" h="11382">
                <a:moveTo>
                  <a:pt x="9594" y="6548"/>
                </a:moveTo>
                <a:lnTo>
                  <a:pt x="12802" y="4139"/>
                </a:lnTo>
                <a:lnTo>
                  <a:pt x="8193" y="4139"/>
                </a:lnTo>
                <a:lnTo>
                  <a:pt x="6401" y="0"/>
                </a:lnTo>
                <a:lnTo>
                  <a:pt x="4811" y="3672"/>
                </a:lnTo>
                <a:lnTo>
                  <a:pt x="4814" y="3672"/>
                </a:lnTo>
                <a:lnTo>
                  <a:pt x="3882" y="7054"/>
                </a:lnTo>
                <a:lnTo>
                  <a:pt x="3887" y="7057"/>
                </a:lnTo>
                <a:lnTo>
                  <a:pt x="3848" y="7179"/>
                </a:lnTo>
                <a:lnTo>
                  <a:pt x="3810" y="7315"/>
                </a:lnTo>
                <a:lnTo>
                  <a:pt x="3805" y="7313"/>
                </a:lnTo>
                <a:lnTo>
                  <a:pt x="2515" y="11382"/>
                </a:lnTo>
                <a:lnTo>
                  <a:pt x="5676" y="9346"/>
                </a:lnTo>
                <a:lnTo>
                  <a:pt x="9594" y="6548"/>
                </a:lnTo>
                <a:close/>
                <a:moveTo>
                  <a:pt x="4196" y="4139"/>
                </a:moveTo>
                <a:lnTo>
                  <a:pt x="0" y="4139"/>
                </a:lnTo>
                <a:lnTo>
                  <a:pt x="3461" y="6738"/>
                </a:lnTo>
                <a:lnTo>
                  <a:pt x="4196" y="4139"/>
                </a:lnTo>
                <a:close/>
                <a:moveTo>
                  <a:pt x="6755" y="9120"/>
                </a:moveTo>
                <a:lnTo>
                  <a:pt x="10059" y="11382"/>
                </a:lnTo>
                <a:lnTo>
                  <a:pt x="9039" y="7523"/>
                </a:lnTo>
                <a:lnTo>
                  <a:pt x="6755" y="9120"/>
                </a:lnTo>
                <a:close/>
                <a:moveTo>
                  <a:pt x="6755" y="9120"/>
                </a:move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85000"/>
                  <a:lumOff val="15000"/>
                </a:schemeClr>
              </a:solidFill>
              <a:latin typeface="+mn-ea"/>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14337" name="Text Box 15"/>
          <p:cNvSpPr txBox="1"/>
          <p:nvPr>
            <p:custDataLst>
              <p:tags r:id="rId1"/>
            </p:custDataLst>
          </p:nvPr>
        </p:nvSpPr>
        <p:spPr>
          <a:xfrm>
            <a:off x="835025" y="702945"/>
            <a:ext cx="10730628" cy="5452745"/>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ea typeface="+mn-lt"/>
                <a:cs typeface="+mn-lt"/>
                <a:sym typeface="+mn-ea"/>
              </a:rPr>
              <a:t>5.</a:t>
            </a:r>
            <a:r>
              <a:rPr lang="zh-CN" altLang="en-US" sz="2400" b="1" kern="0" noProof="0" dirty="0">
                <a:ln>
                  <a:noFill/>
                </a:ln>
                <a:solidFill>
                  <a:srgbClr val="FFA117"/>
                </a:solidFill>
                <a:effectLst>
                  <a:outerShdw blurRad="38100" dist="38100" dir="2700000" algn="tl">
                    <a:srgbClr val="000000"/>
                  </a:outerShdw>
                </a:effectLst>
                <a:uLnTx/>
                <a:uFillTx/>
                <a:ea typeface="+mn-lt"/>
                <a:cs typeface="+mn-lt"/>
                <a:sym typeface="+mn-ea"/>
              </a:rPr>
              <a:t> </a:t>
            </a:r>
            <a:r>
              <a:rPr lang="zh-CN" altLang="en-US" sz="2400" b="1" noProof="0" dirty="0">
                <a:ln>
                  <a:noFill/>
                </a:ln>
                <a:solidFill>
                  <a:srgbClr val="FFA117"/>
                </a:solidFill>
                <a:effectLst>
                  <a:outerShdw blurRad="38100" dist="38100" dir="2700000" algn="tl">
                    <a:srgbClr val="000000"/>
                  </a:outerShdw>
                </a:effectLst>
                <a:uLnTx/>
                <a:uFillTx/>
                <a:ea typeface="+mn-lt"/>
                <a:cs typeface="+mn-lt"/>
                <a:sym typeface="+mn-ea"/>
              </a:rPr>
              <a:t>法人证件号</a:t>
            </a: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noProof="0" dirty="0">
                <a:ln>
                  <a:noFill/>
                </a:ln>
                <a:solidFill>
                  <a:srgbClr val="FFA117"/>
                </a:solidFill>
                <a:effectLst>
                  <a:outerShdw blurRad="38100" dist="38100" dir="2700000" algn="tl">
                    <a:srgbClr val="000000"/>
                  </a:outerShdw>
                </a:effectLst>
                <a:uLnTx/>
                <a:uFillTx/>
                <a:ea typeface="+mn-lt"/>
                <a:cs typeface="+mn-lt"/>
                <a:sym typeface="+mn-ea"/>
              </a:rPr>
              <a:t> </a:t>
            </a:r>
            <a:r>
              <a:rPr lang="en-US" altLang="zh-CN" sz="2400" b="1" noProof="0" dirty="0">
                <a:ln>
                  <a:noFill/>
                </a:ln>
                <a:solidFill>
                  <a:srgbClr val="FFA117"/>
                </a:solidFill>
                <a:effectLst>
                  <a:outerShdw blurRad="38100" dist="38100" dir="2700000" algn="tl">
                    <a:srgbClr val="000000"/>
                  </a:outerShdw>
                </a:effectLst>
                <a:uLnTx/>
                <a:uFillTx/>
                <a:ea typeface="+mn-lt"/>
                <a:cs typeface="+mn-lt"/>
                <a:sym typeface="+mn-ea"/>
              </a:rPr>
              <a:t>        </a:t>
            </a:r>
            <a:r>
              <a:rPr lang="zh-CN" altLang="en-US" sz="2400" b="1" kern="0" dirty="0">
                <a:solidFill>
                  <a:srgbClr val="3657B4"/>
                </a:solidFill>
                <a:latin typeface="+mn-ea"/>
                <a:cs typeface="+mn-ea"/>
                <a:sym typeface="+mn-ea"/>
              </a:rPr>
              <a:t>填写单位法定代表人根据所选证件类型的证件号码。</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lang="zh-CN" altLang="en-US" sz="2400" noProof="0" dirty="0">
              <a:ln>
                <a:noFill/>
              </a:ln>
              <a:solidFill>
                <a:srgbClr val="FFFF00"/>
              </a:solidFill>
              <a:effectLst>
                <a:outerShdw blurRad="38100" dist="38100" dir="2700000" algn="tl">
                  <a:srgbClr val="000000"/>
                </a:outerShdw>
              </a:effectLst>
              <a:uLnTx/>
              <a:uFillTx/>
              <a:ea typeface="+mn-lt"/>
              <a:cs typeface="+mn-lt"/>
              <a:sym typeface="+mn-ea"/>
            </a:endParaRPr>
          </a:p>
          <a:p>
            <a:pPr marL="609600" marR="0" lvl="0" indent="-609600" algn="l" defTabSz="914400" rtl="0" fontAlgn="base">
              <a:lnSpc>
                <a:spcPct val="100000"/>
              </a:lnSpc>
              <a:spcBef>
                <a:spcPts val="12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ea typeface="+mn-lt"/>
                <a:cs typeface="+mn-lt"/>
                <a:sym typeface="+mn-ea"/>
              </a:rPr>
              <a:t>6.</a:t>
            </a:r>
            <a:r>
              <a:rPr lang="zh-CN" altLang="en-US" sz="2400" b="1" kern="0" noProof="0" dirty="0">
                <a:ln>
                  <a:noFill/>
                </a:ln>
                <a:solidFill>
                  <a:srgbClr val="FFA117"/>
                </a:solidFill>
                <a:effectLst>
                  <a:outerShdw blurRad="38100" dist="38100" dir="2700000" algn="tl">
                    <a:srgbClr val="000000"/>
                  </a:outerShdw>
                </a:effectLst>
                <a:uLnTx/>
                <a:uFillTx/>
                <a:ea typeface="+mn-lt"/>
                <a:cs typeface="+mn-lt"/>
                <a:sym typeface="+mn-ea"/>
              </a:rPr>
              <a:t> 法人联系方式（固定电话、移动电话）</a:t>
            </a: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ea typeface="+mn-lt"/>
                <a:cs typeface="+mn-lt"/>
                <a:sym typeface="+mn-ea"/>
              </a:rPr>
              <a:t> </a:t>
            </a:r>
            <a:r>
              <a:rPr lang="en-US" altLang="zh-CN" sz="2400" b="1" kern="0" noProof="0" dirty="0">
                <a:ln>
                  <a:noFill/>
                </a:ln>
                <a:solidFill>
                  <a:srgbClr val="FFA117"/>
                </a:solidFill>
                <a:effectLst>
                  <a:outerShdw blurRad="38100" dist="38100" dir="2700000" algn="tl">
                    <a:srgbClr val="000000"/>
                  </a:outerShdw>
                </a:effectLst>
                <a:uLnTx/>
                <a:uFillTx/>
                <a:ea typeface="+mn-lt"/>
                <a:cs typeface="+mn-lt"/>
                <a:sym typeface="+mn-ea"/>
              </a:rPr>
              <a:t>        </a:t>
            </a:r>
            <a:r>
              <a:rPr lang="zh-CN" altLang="en-US" sz="2400" b="1" kern="0" dirty="0">
                <a:solidFill>
                  <a:srgbClr val="3657B4"/>
                </a:solidFill>
                <a:latin typeface="+mn-ea"/>
                <a:cs typeface="+mn-ea"/>
                <a:sym typeface="+mn-ea"/>
              </a:rPr>
              <a:t>填写单位法定代表人的固定电话号码、移动电话号码。</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endParaRPr>
          </a:p>
          <a:p>
            <a:pPr marR="0" lvl="0" indent="0" algn="l" defTabSz="914400" rtl="0" fontAlgn="base">
              <a:lnSpc>
                <a:spcPct val="150000"/>
              </a:lnSpc>
              <a:spcBef>
                <a:spcPts val="1200"/>
              </a:spcBef>
              <a:spcAft>
                <a:spcPct val="0"/>
              </a:spcAft>
              <a:buClrTx/>
              <a:buSzTx/>
              <a:buFontTx/>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7.</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企业所在地行政区划代码</a:t>
            </a:r>
            <a:b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br>
            <a:r>
              <a:rPr lang="zh-CN" altLang="en-US" sz="2400" b="1" kern="0" noProof="0" dirty="0">
                <a:ln>
                  <a:noFill/>
                </a:ln>
                <a:solidFill>
                  <a:srgbClr val="FF0000"/>
                </a:solidFill>
                <a:effectLst>
                  <a:outerShdw blurRad="38100" dist="38100" dir="2700000" algn="tl">
                    <a:srgbClr val="000000"/>
                  </a:outerShdw>
                </a:effectLst>
                <a:uLnTx/>
                <a:uFillTx/>
                <a:latin typeface="+mn-ea"/>
                <a:cs typeface="+mn-ea"/>
                <a:sym typeface="+mn-ea"/>
              </a:rPr>
              <a:t>（按企业实际经营地代码填报，填报表格上报对应区人力社保局）</a:t>
            </a:r>
          </a:p>
          <a:p>
            <a:pPr marL="0" marR="0" lvl="0" indent="0" algn="l" defTabSz="914400" rtl="0" eaLnBrk="1" fontAlgn="base" latinLnBrk="0" hangingPunct="1">
              <a:lnSpc>
                <a:spcPct val="150000"/>
              </a:lnSpc>
              <a:spcBef>
                <a:spcPct val="0"/>
              </a:spcBef>
              <a:spcAft>
                <a:spcPct val="0"/>
              </a:spcAft>
              <a:buClrTx/>
              <a:buSzTx/>
              <a:buFontTx/>
              <a:buNone/>
              <a:defRPr/>
            </a:pPr>
            <a:r>
              <a:rPr lang="en-US" altLang="zh-CN" sz="240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企业单位所在地区的行政区划代码，共有6位数字组成，各填报企业单位按实际经营所在地区对应统一按《中华人民共和国行政区划代码》（GB/T 2260）填写。实际经营地在京外的，仅填写到省一级行政区划代码。实际经营地在境外的，选择境外代码即可（</a:t>
            </a:r>
            <a:r>
              <a:rPr lang="en-US" altLang="zh-CN" sz="2400" b="1" kern="0" dirty="0">
                <a:solidFill>
                  <a:srgbClr val="3657B4"/>
                </a:solidFill>
                <a:latin typeface="+mn-ea"/>
                <a:cs typeface="+mn-ea"/>
                <a:sym typeface="+mn-ea"/>
              </a:rPr>
              <a:t>990000</a:t>
            </a:r>
            <a:r>
              <a:rPr lang="zh-CN" altLang="en-US" sz="2400" b="1" kern="0" dirty="0">
                <a:solidFill>
                  <a:srgbClr val="3657B4"/>
                </a:solidFill>
                <a:latin typeface="+mn-ea"/>
                <a:cs typeface="+mn-ea"/>
                <a:sym typeface="+mn-ea"/>
              </a:rPr>
              <a:t>）。</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zh-CN" altLang="en-US" sz="2400" b="0" i="0" u="none" strike="noStrike" kern="0" cap="none" spc="0" normalizeH="0" baseline="0" noProof="0" dirty="0">
              <a:ln>
                <a:noFill/>
              </a:ln>
              <a:solidFill>
                <a:srgbClr val="3657B4"/>
              </a:solidFill>
              <a:effectLst>
                <a:outerShdw blurRad="38100" dist="38100" dir="2700000" algn="tl">
                  <a:srgbClr val="000000"/>
                </a:outerShdw>
              </a:effectLst>
              <a:uLnTx/>
              <a:uFillTx/>
              <a:ea typeface="+mn-lt"/>
              <a:cs typeface="+mn-lt"/>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527685" y="454660"/>
            <a:ext cx="11137265" cy="5911850"/>
          </a:xfrm>
          <a:prstGeom prst="rect">
            <a:avLst/>
          </a:prstGeom>
          <a:noFill/>
          <a:ln w="9525">
            <a:noFill/>
          </a:ln>
        </p:spPr>
        <p:txBody>
          <a:bodyPr wrap="square" anchor="t" anchorCtr="0">
            <a:noAutofit/>
          </a:bodyPr>
          <a:lstStyle/>
          <a:p>
            <a:pPr marR="0" lvl="0" indent="0" algn="l" defTabSz="914400" rtl="0" fontAlgn="base">
              <a:lnSpc>
                <a:spcPct val="100000"/>
              </a:lnSpc>
              <a:spcBef>
                <a:spcPct val="0"/>
              </a:spcBef>
              <a:spcAft>
                <a:spcPts val="600"/>
              </a:spcAft>
              <a:buClrTx/>
              <a:buSzTx/>
              <a:buFontTx/>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8.</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上级单位代码</a:t>
            </a:r>
            <a:endParaRPr kumimoji="0" lang="zh-CN" altLang="en-US"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lang="en-US" altLang="zh-CN" sz="2400" b="1"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为了能够体现企业/单位上下层级关系，各填报单位需按实际层级关系填写。</a:t>
            </a:r>
            <a:endParaRPr kumimoji="0" lang="zh-CN" altLang="en-US" sz="2400" b="1" i="0" u="none" strike="noStrike" kern="0" cap="none" spc="0" normalizeH="0" baseline="0" dirty="0">
              <a:solidFill>
                <a:srgbClr val="3657B4"/>
              </a:solidFill>
              <a:latin typeface="+mn-ea"/>
              <a:cs typeface="+mn-ea"/>
            </a:endParaRPr>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lang="zh-CN" altLang="en-US" sz="2400" b="1" kern="0" dirty="0">
                <a:solidFill>
                  <a:srgbClr val="3657B4"/>
                </a:solidFill>
                <a:latin typeface="+mn-ea"/>
                <a:cs typeface="+mn-ea"/>
                <a:sym typeface="+mn-ea"/>
              </a:rPr>
              <a:t>        </a:t>
            </a:r>
            <a:r>
              <a:rPr lang="zh-CN" altLang="en-US" sz="2400" b="1"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市属国企</a:t>
            </a:r>
            <a:r>
              <a:rPr lang="zh-CN" altLang="en-US" sz="2400" b="1" kern="0" dirty="0">
                <a:solidFill>
                  <a:srgbClr val="3657B4"/>
                </a:solidFill>
                <a:latin typeface="+mn-ea"/>
                <a:cs typeface="+mn-ea"/>
                <a:sym typeface="+mn-ea"/>
              </a:rPr>
              <a:t>按层级隶属关系由下至上逐级填写上一级部门（企业）统一社会信用代码（18位）或组织机构代码（9位）上报数据，由集团总部收齐全集团数据后报送至市人力社保局公务邮箱。</a:t>
            </a:r>
            <a:endParaRPr kumimoji="0" lang="zh-CN" altLang="en-US" sz="2400" b="1" i="0" u="none" strike="noStrike" kern="0" cap="none" spc="0" normalizeH="0" baseline="0" dirty="0">
              <a:solidFill>
                <a:srgbClr val="3657B4"/>
              </a:solidFill>
              <a:latin typeface="+mn-ea"/>
              <a:cs typeface="+mn-ea"/>
            </a:endParaRPr>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lang="zh-CN" altLang="en-US" sz="2400" b="1" kern="0" dirty="0">
                <a:solidFill>
                  <a:srgbClr val="3657B4"/>
                </a:solidFill>
                <a:latin typeface="+mn-ea"/>
                <a:cs typeface="+mn-ea"/>
                <a:sym typeface="+mn-ea"/>
              </a:rPr>
              <a:t>         </a:t>
            </a:r>
            <a:r>
              <a:rPr lang="zh-CN" altLang="en-US" sz="2400" b="1"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区属国企</a:t>
            </a:r>
            <a:r>
              <a:rPr lang="zh-CN" altLang="en-US" sz="2400" b="1" kern="0" dirty="0">
                <a:solidFill>
                  <a:srgbClr val="3657B4"/>
                </a:solidFill>
                <a:latin typeface="+mn-ea"/>
                <a:cs typeface="+mn-ea"/>
                <a:sym typeface="+mn-ea"/>
              </a:rPr>
              <a:t>按层级隶属关系由下至上逐级填写上一级部门（企业）统一社会信用代码（18位）或组织机构代码（9位）；填写上报至区属集团一级企业后，由一级企业填写所在区行政区划代码（6位）上报至所在区人社部门，区人社部门收齐各区企业数据后报送至市人力社保局公务邮箱。</a:t>
            </a:r>
            <a:endParaRPr kumimoji="0" lang="zh-CN" altLang="en-US" sz="2400" b="1" i="0" u="none" strike="noStrike" kern="0" cap="none" spc="0" normalizeH="0" baseline="0" dirty="0">
              <a:solidFill>
                <a:srgbClr val="3657B4"/>
              </a:solidFill>
              <a:latin typeface="+mn-ea"/>
              <a:cs typeface="+mn-ea"/>
            </a:endParaRPr>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lang="zh-CN" altLang="en-US" sz="2400" b="1" kern="0" dirty="0">
                <a:solidFill>
                  <a:srgbClr val="3657B4"/>
                </a:solidFill>
                <a:latin typeface="+mn-ea"/>
                <a:cs typeface="+mn-ea"/>
                <a:sym typeface="+mn-ea"/>
              </a:rPr>
              <a:t>         </a:t>
            </a:r>
            <a:r>
              <a:rPr lang="zh-CN" altLang="en-US" sz="2400" b="1"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非国有企业</a:t>
            </a:r>
            <a:r>
              <a:rPr lang="zh-CN" altLang="en-US" sz="2400" b="1" kern="0" dirty="0">
                <a:solidFill>
                  <a:srgbClr val="3657B4"/>
                </a:solidFill>
                <a:latin typeface="+mn-ea"/>
                <a:cs typeface="+mn-ea"/>
                <a:sym typeface="+mn-ea"/>
              </a:rPr>
              <a:t>填写所在区行政区划代码（6位）上报至所在区人社部门，区人社部门收齐各区企业数据后报送至市人力社保局公务邮箱。</a:t>
            </a:r>
            <a:endParaRPr kumimoji="0" lang="zh-CN" altLang="en-US" sz="2400" b="1" i="0" u="none" strike="noStrike" kern="0" cap="none" spc="0" normalizeH="0" baseline="0" dirty="0">
              <a:solidFill>
                <a:srgbClr val="3657B4"/>
              </a:solidFill>
              <a:latin typeface="+mn-ea"/>
              <a:cs typeface="+mn-ea"/>
            </a:endParaRPr>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lang="zh-CN" altLang="en-US" sz="2400" b="1" kern="0" dirty="0">
                <a:solidFill>
                  <a:srgbClr val="3657B4"/>
                </a:solidFill>
                <a:latin typeface="+mn-ea"/>
                <a:cs typeface="+mn-ea"/>
                <a:sym typeface="+mn-ea"/>
              </a:rPr>
              <a:t>         </a:t>
            </a:r>
            <a:r>
              <a:rPr lang="zh-CN" altLang="en-US" sz="2400" b="1"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注：市属直报集团及其下属企业</a:t>
            </a:r>
            <a:r>
              <a:rPr lang="zh-CN" altLang="en-US" sz="2400" b="1" kern="0" dirty="0">
                <a:solidFill>
                  <a:srgbClr val="3657B4"/>
                </a:solidFill>
                <a:latin typeface="+mn-ea"/>
                <a:cs typeface="+mn-ea"/>
                <a:sym typeface="+mn-ea"/>
              </a:rPr>
              <a:t>已经参加本次薪酬调查的企业，</a:t>
            </a:r>
            <a:r>
              <a:rPr lang="zh-CN" altLang="en-US" sz="2400" b="1"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只需向上级企业报送，不需要向所属区、街道重复报送。</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zh-CN" altLang="en-US" sz="2400" b="0" i="0" u="none" strike="noStrike" kern="1200" cap="none" spc="0" normalizeH="0" baseline="0" noProof="0" dirty="0">
              <a:ln>
                <a:noFill/>
              </a:ln>
              <a:solidFill>
                <a:schemeClr val="tx1"/>
              </a:solidFill>
              <a:effectLst>
                <a:outerShdw blurRad="38100" dist="38100" dir="2700000" algn="tl">
                  <a:srgbClr val="000000">
                    <a:alpha val="43137"/>
                  </a:srgbClr>
                </a:outerShdw>
              </a:effectLst>
              <a:uLnTx/>
              <a:uFillTx/>
              <a:latin typeface="+mn-ea"/>
              <a:cs typeface="+mn-ea"/>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866775" y="2772410"/>
            <a:ext cx="10213975" cy="2921000"/>
          </a:xfrm>
          <a:prstGeom prst="rect">
            <a:avLst/>
          </a:prstGeom>
          <a:noFill/>
          <a:ln w="9525">
            <a:noFill/>
          </a:ln>
        </p:spPr>
        <p:txBody>
          <a:bodyPr wrap="square" anchor="t" anchorCtr="0">
            <a:noAutofit/>
          </a:bodyPr>
          <a:lstStyle/>
          <a:p>
            <a:pPr marR="0" lvl="0" indent="0" algn="l" defTabSz="914400" rtl="0" fontAlgn="base">
              <a:lnSpc>
                <a:spcPct val="100000"/>
              </a:lnSpc>
              <a:spcBef>
                <a:spcPct val="0"/>
              </a:spcBef>
              <a:spcAft>
                <a:spcPts val="600"/>
              </a:spcAft>
              <a:buClrTx/>
              <a:buSzTx/>
              <a:buFontTx/>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10.</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是否国有企业参股</a:t>
            </a:r>
            <a:endParaRPr kumimoji="0" lang="zh-CN" altLang="en-US"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R="0" lvl="0" indent="0" algn="l" defTabSz="914400" rtl="0" fontAlgn="base">
              <a:lnSpc>
                <a:spcPct val="100000"/>
              </a:lnSpc>
              <a:spcBef>
                <a:spcPct val="0"/>
              </a:spcBef>
              <a:spcAft>
                <a:spcPts val="600"/>
              </a:spcAft>
              <a:buClrTx/>
              <a:buSzTx/>
              <a:buFontTx/>
              <a:buNone/>
              <a:defRPr/>
            </a:pPr>
            <a:r>
              <a:rPr lang="en-US" altLang="zh-CN" sz="2400" b="1" dirty="0">
                <a:solidFill>
                  <a:srgbClr val="FFFF00"/>
                </a:solidFill>
                <a:latin typeface="+mn-ea"/>
                <a:cs typeface="+mn-ea"/>
                <a:sym typeface="+mn-ea"/>
              </a:rPr>
              <a:t>        </a:t>
            </a:r>
            <a:r>
              <a:rPr lang="zh-CN" altLang="en-US" sz="2400" b="1" kern="0" dirty="0">
                <a:solidFill>
                  <a:srgbClr val="3657B4"/>
                </a:solidFill>
                <a:latin typeface="+mn-ea"/>
                <a:cs typeface="+mn-ea"/>
                <a:sym typeface="+mn-ea"/>
              </a:rPr>
              <a:t>有国家出资的国有独资及国有控股企业、国有资本控股企业、中央和地方有关部门或机构作为实际控制人的企业参股，则需填写</a:t>
            </a: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国有企业参股情况</a:t>
            </a: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。应提供参股国有企业统一社会信用代码、参股国有企业企业名称、参股比例(%)、是否参与实际经营。</a:t>
            </a:r>
          </a:p>
          <a:p>
            <a:pPr marR="0" lvl="0" indent="0" algn="l" defTabSz="914400" rtl="0" fontAlgn="base">
              <a:lnSpc>
                <a:spcPct val="100000"/>
              </a:lnSpc>
              <a:spcBef>
                <a:spcPct val="0"/>
              </a:spcBef>
              <a:spcAft>
                <a:spcPts val="600"/>
              </a:spcAft>
              <a:buClrTx/>
              <a:buSzTx/>
              <a:buFontTx/>
              <a:buNone/>
              <a:defRPr/>
            </a:pPr>
            <a:r>
              <a:rPr lang="en-US" altLang="zh-CN" sz="2400" b="1" kern="0" dirty="0">
                <a:solidFill>
                  <a:srgbClr val="3657B4"/>
                </a:solidFill>
                <a:latin typeface="+mn-ea"/>
                <a:cs typeface="+mn-ea"/>
                <a:sym typeface="+mn-ea"/>
              </a:rPr>
              <a:t>        </a:t>
            </a:r>
            <a:r>
              <a:rPr lang="zh-CN" altLang="en-US" sz="2400" b="1" kern="0" dirty="0">
                <a:solidFill>
                  <a:srgbClr val="3657B4"/>
                </a:solidFill>
                <a:latin typeface="+mn-ea"/>
                <a:cs typeface="+mn-ea"/>
                <a:sym typeface="+mn-ea"/>
              </a:rPr>
              <a:t>参股国有企业数量应按实际情况填写，全部参股企业参股比例相加应等于100%。</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zh-CN" altLang="en-US" sz="2400" i="0" u="none" strike="noStrike" kern="0" cap="none" spc="0" normalizeH="0" baseline="0" noProof="0" dirty="0">
              <a:ln>
                <a:noFill/>
              </a:ln>
              <a:solidFill>
                <a:srgbClr val="FF0000"/>
              </a:solidFill>
              <a:effectLst>
                <a:outerShdw blurRad="38100" dist="38100" dir="2700000" algn="tl">
                  <a:srgbClr val="000000"/>
                </a:outerShdw>
              </a:effectLst>
              <a:uLnTx/>
              <a:uFillTx/>
              <a:ea typeface="+mn-lt"/>
              <a:cs typeface="+mn-lt"/>
            </a:endParaRPr>
          </a:p>
          <a:p>
            <a:pPr marL="0" marR="0" lvl="0" indent="0" algn="l" defTabSz="914400" rtl="0" eaLnBrk="1" fontAlgn="base" latinLnBrk="0" hangingPunct="1">
              <a:lnSpc>
                <a:spcPct val="100000"/>
              </a:lnSpc>
              <a:spcBef>
                <a:spcPct val="0"/>
              </a:spcBef>
              <a:spcAft>
                <a:spcPct val="0"/>
              </a:spcAft>
              <a:buClrTx/>
              <a:buSzTx/>
              <a:buFontTx/>
              <a:buNone/>
              <a:defRPr/>
            </a:pPr>
            <a:endParaRPr lang="zh-CN" altLang="zh-CN" sz="2000" dirty="0">
              <a:latin typeface="+mn-ea"/>
              <a:cs typeface="+mn-ea"/>
            </a:endParaRPr>
          </a:p>
        </p:txBody>
      </p:sp>
      <p:sp>
        <p:nvSpPr>
          <p:cNvPr id="3" name="Text Box 15"/>
          <p:cNvSpPr txBox="1"/>
          <p:nvPr>
            <p:custDataLst>
              <p:tags r:id="rId2"/>
            </p:custDataLst>
          </p:nvPr>
        </p:nvSpPr>
        <p:spPr>
          <a:xfrm>
            <a:off x="866775" y="939165"/>
            <a:ext cx="10213340" cy="1463040"/>
          </a:xfrm>
          <a:prstGeom prst="rect">
            <a:avLst/>
          </a:prstGeom>
          <a:noFill/>
          <a:ln w="9525">
            <a:noFill/>
          </a:ln>
        </p:spPr>
        <p:txBody>
          <a:bodyPr wrap="square" anchor="t" anchorCtr="0">
            <a:noAutofit/>
          </a:bodyPr>
          <a:lstStyle/>
          <a:p>
            <a:pPr marR="0" lvl="0" indent="0" algn="l" defTabSz="914400" rtl="0" fontAlgn="base">
              <a:lnSpc>
                <a:spcPct val="100000"/>
              </a:lnSpc>
              <a:spcBef>
                <a:spcPct val="0"/>
              </a:spcBef>
              <a:spcAft>
                <a:spcPts val="600"/>
              </a:spcAft>
              <a:buClrTx/>
              <a:buSzTx/>
              <a:buFontTx/>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9.</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是否国有企业</a:t>
            </a:r>
            <a:endParaRPr kumimoji="0" lang="zh-CN" altLang="en-US"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R="0" lvl="0" indent="0" algn="l" defTabSz="914400" rtl="0" fontAlgn="base">
              <a:lnSpc>
                <a:spcPct val="120000"/>
              </a:lnSpc>
              <a:spcBef>
                <a:spcPct val="0"/>
              </a:spcBef>
              <a:spcAft>
                <a:spcPts val="600"/>
              </a:spcAft>
              <a:buClrTx/>
              <a:buSzTx/>
              <a:buFontTx/>
              <a:buNone/>
              <a:defRPr/>
            </a:pPr>
            <a:r>
              <a:rPr lang="en-US" altLang="zh-CN" sz="2400" b="1" dirty="0">
                <a:solidFill>
                  <a:srgbClr val="FFFF00"/>
                </a:solidFill>
                <a:latin typeface="+mn-ea"/>
                <a:cs typeface="+mn-ea"/>
                <a:sym typeface="+mn-ea"/>
              </a:rPr>
              <a:t>       </a:t>
            </a:r>
            <a:r>
              <a:rPr lang="zh-CN" altLang="en-US"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kumimoji="0" lang="zh-CN" altLang="en-US" sz="2400" b="1" i="0" u="none" strike="noStrike" kern="0" cap="none" spc="0" normalizeH="0" baseline="0" dirty="0">
                <a:solidFill>
                  <a:srgbClr val="3657B4"/>
                </a:solidFill>
                <a:latin typeface="+mn-ea"/>
                <a:cs typeface="+mn-ea"/>
              </a:rPr>
              <a:t>国有企业是指国家出资的国有独资及国有控股企业、国有资本控股企业、中央和地方有关部门或机构作为实际控制人的企业。</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lang="zh-CN" altLang="en-US" sz="2400" kern="0" noProof="0" dirty="0">
              <a:ln>
                <a:noFill/>
              </a:ln>
              <a:solidFill>
                <a:srgbClr val="FF0000"/>
              </a:solidFill>
              <a:effectLst>
                <a:outerShdw blurRad="38100" dist="38100" dir="2700000" algn="tl">
                  <a:srgbClr val="000000"/>
                </a:outerShdw>
              </a:effectLst>
              <a:uLnTx/>
              <a:uFillTx/>
              <a:latin typeface="+mn-ea"/>
              <a:ea typeface="+mn-lt"/>
              <a:cs typeface="+mn-lt"/>
              <a:sym typeface="+mn-ea"/>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419100" y="1017270"/>
            <a:ext cx="9869805" cy="984250"/>
          </a:xfrm>
          <a:prstGeom prst="rect">
            <a:avLst/>
          </a:prstGeom>
          <a:noFill/>
          <a:ln w="9525">
            <a:noFill/>
          </a:ln>
        </p:spPr>
        <p:txBody>
          <a:bodyPr wrap="square" anchor="t" anchorCtr="0">
            <a:noAutofit/>
          </a:bodyPr>
          <a:lstStyle/>
          <a:p>
            <a:pPr marR="0" lvl="0" indent="0" algn="l" defTabSz="914400" rtl="0" fontAlgn="base">
              <a:lnSpc>
                <a:spcPct val="100000"/>
              </a:lnSpc>
              <a:spcBef>
                <a:spcPct val="0"/>
              </a:spcBef>
              <a:spcAft>
                <a:spcPts val="600"/>
              </a:spcAft>
              <a:buClrTx/>
              <a:buSzTx/>
              <a:buFontTx/>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11.</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单位隶属关系</a:t>
            </a:r>
            <a:endParaRPr kumimoji="0" lang="zh-CN" altLang="en-US"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R="0" lvl="0" indent="0" algn="l" defTabSz="914400" rtl="0" fontAlgn="base">
              <a:lnSpc>
                <a:spcPct val="100000"/>
              </a:lnSpc>
              <a:spcBef>
                <a:spcPct val="0"/>
              </a:spcBef>
              <a:spcAft>
                <a:spcPts val="600"/>
              </a:spcAft>
              <a:buClrTx/>
              <a:buSzTx/>
              <a:buFontTx/>
              <a:buNone/>
              <a:defRPr/>
            </a:pPr>
            <a:r>
              <a:rPr lang="en-US" altLang="zh-CN" sz="2400" b="1" dirty="0">
                <a:solidFill>
                  <a:srgbClr val="FFFF00"/>
                </a:solidFill>
                <a:latin typeface="+mn-ea"/>
                <a:cs typeface="+mn-ea"/>
                <a:sym typeface="+mn-ea"/>
              </a:rPr>
              <a:t>        </a:t>
            </a:r>
            <a:r>
              <a:rPr lang="zh-CN" altLang="en-US" sz="2400" b="1" kern="0" dirty="0">
                <a:solidFill>
                  <a:srgbClr val="3657B4"/>
                </a:solidFill>
                <a:latin typeface="+mn-ea"/>
                <a:cs typeface="+mn-ea"/>
                <a:sym typeface="+mn-ea"/>
              </a:rPr>
              <a:t>主要指国有企业依据资产或管理所形成的隶属关系，按照下表填写。</a:t>
            </a:r>
            <a:endParaRPr kumimoji="0" lang="zh-CN" altLang="en-US" sz="2400" b="1" i="0" u="none" strike="noStrike" kern="0" cap="none" spc="0" normalizeH="0" baseline="0" dirty="0">
              <a:solidFill>
                <a:srgbClr val="3657B4"/>
              </a:solidFill>
              <a:latin typeface="+mn-ea"/>
              <a:cs typeface="+mn-ea"/>
            </a:endParaRPr>
          </a:p>
          <a:p>
            <a:pPr marL="0" marR="0" lvl="0" indent="0" algn="l" defTabSz="914400" rtl="0" eaLnBrk="1" fontAlgn="base" latinLnBrk="0" hangingPunct="1">
              <a:lnSpc>
                <a:spcPct val="100000"/>
              </a:lnSpc>
              <a:spcBef>
                <a:spcPct val="0"/>
              </a:spcBef>
              <a:spcAft>
                <a:spcPct val="0"/>
              </a:spcAft>
              <a:buClrTx/>
              <a:buSzTx/>
              <a:buFontTx/>
              <a:buNone/>
              <a:defRPr/>
            </a:pPr>
            <a:endParaRPr lang="zh-CN" altLang="zh-CN" sz="2000" dirty="0">
              <a:latin typeface="+mn-ea"/>
              <a:cs typeface="+mn-ea"/>
            </a:endParaRPr>
          </a:p>
        </p:txBody>
      </p:sp>
      <p:graphicFrame>
        <p:nvGraphicFramePr>
          <p:cNvPr id="4" name="表格 3"/>
          <p:cNvGraphicFramePr>
            <a:graphicFrameLocks noGrp="1"/>
          </p:cNvGraphicFramePr>
          <p:nvPr>
            <p:custDataLst>
              <p:tags r:id="rId2"/>
            </p:custDataLst>
          </p:nvPr>
        </p:nvGraphicFramePr>
        <p:xfrm>
          <a:off x="493395" y="2124710"/>
          <a:ext cx="5253990" cy="3482340"/>
        </p:xfrm>
        <a:graphic>
          <a:graphicData uri="http://schemas.openxmlformats.org/drawingml/2006/table">
            <a:tbl>
              <a:tblPr firstRow="1" firstCol="1" bandRow="1">
                <a:tableStyleId>{3B4B98B0-60AC-42C2-AFA5-B58CD77FA1E5}</a:tableStyleId>
              </a:tblPr>
              <a:tblGrid>
                <a:gridCol w="486410">
                  <a:extLst>
                    <a:ext uri="{9D8B030D-6E8A-4147-A177-3AD203B41FA5}">
                      <a16:colId xmlns:a16="http://schemas.microsoft.com/office/drawing/2014/main" val="20000"/>
                    </a:ext>
                  </a:extLst>
                </a:gridCol>
                <a:gridCol w="1626235">
                  <a:extLst>
                    <a:ext uri="{9D8B030D-6E8A-4147-A177-3AD203B41FA5}">
                      <a16:colId xmlns:a16="http://schemas.microsoft.com/office/drawing/2014/main" val="20001"/>
                    </a:ext>
                  </a:extLst>
                </a:gridCol>
                <a:gridCol w="3141345">
                  <a:extLst>
                    <a:ext uri="{9D8B030D-6E8A-4147-A177-3AD203B41FA5}">
                      <a16:colId xmlns:a16="http://schemas.microsoft.com/office/drawing/2014/main" val="20002"/>
                    </a:ext>
                  </a:extLst>
                </a:gridCol>
              </a:tblGrid>
              <a:tr h="393700">
                <a:tc>
                  <a:txBody>
                    <a:bodyPr/>
                    <a:lstStyle/>
                    <a:p>
                      <a:pPr indent="0" algn="ctr" fontAlgn="auto">
                        <a:lnSpc>
                          <a:spcPct val="107000"/>
                        </a:lnSpc>
                        <a:spcAft>
                          <a:spcPts val="0"/>
                        </a:spcAft>
                      </a:pPr>
                      <a:r>
                        <a:rPr lang="zh-CN" sz="1200" kern="100" dirty="0">
                          <a:solidFill>
                            <a:schemeClr val="bg1"/>
                          </a:solidFill>
                          <a:effectLst/>
                        </a:rPr>
                        <a:t>代码</a:t>
                      </a:r>
                    </a:p>
                  </a:txBody>
                  <a:tcPr marL="53975" marR="54610" marT="0" marB="0" anchor="ctr">
                    <a:lnL w="12700">
                      <a:solidFill>
                        <a:schemeClr val="tx1"/>
                      </a:solidFill>
                      <a:prstDash val="solid"/>
                    </a:lnL>
                    <a:lnR w="12700">
                      <a:solidFill>
                        <a:schemeClr val="tx1"/>
                      </a:solidFill>
                      <a:prstDash val="solid"/>
                    </a:lnR>
                    <a:lnT w="12700" cmpd="sng">
                      <a:solidFill>
                        <a:schemeClr val="tx1"/>
                      </a:solidFill>
                      <a:prstDash val="solid"/>
                    </a:lnT>
                    <a:lnB w="12700" cmpd="sng">
                      <a:solidFill>
                        <a:schemeClr val="tx1"/>
                      </a:solidFill>
                      <a:prstDash val="solid"/>
                    </a:lnB>
                    <a:solidFill>
                      <a:srgbClr val="29448B"/>
                    </a:solidFill>
                  </a:tcPr>
                </a:tc>
                <a:tc>
                  <a:txBody>
                    <a:bodyPr/>
                    <a:lstStyle/>
                    <a:p>
                      <a:pPr marL="242570" algn="just">
                        <a:lnSpc>
                          <a:spcPct val="107000"/>
                        </a:lnSpc>
                        <a:spcAft>
                          <a:spcPts val="0"/>
                        </a:spcAft>
                      </a:pPr>
                      <a:r>
                        <a:rPr lang="zh-CN" sz="1200" kern="100" dirty="0">
                          <a:solidFill>
                            <a:schemeClr val="bg1"/>
                          </a:solidFill>
                          <a:effectLst/>
                        </a:rPr>
                        <a:t>隶属关系名称</a:t>
                      </a:r>
                    </a:p>
                  </a:txBody>
                  <a:tcPr marL="53975" marR="54610" marT="0" marB="0" anchor="ctr">
                    <a:lnL w="12700">
                      <a:solidFill>
                        <a:schemeClr val="tx1"/>
                      </a:solidFill>
                      <a:prstDash val="solid"/>
                    </a:lnL>
                    <a:lnR w="12700">
                      <a:solidFill>
                        <a:schemeClr val="tx1"/>
                      </a:solidFill>
                      <a:prstDash val="solid"/>
                    </a:lnR>
                    <a:lnT w="12700" cmpd="sng">
                      <a:solidFill>
                        <a:schemeClr val="tx1"/>
                      </a:solidFill>
                      <a:prstDash val="solid"/>
                    </a:lnT>
                    <a:lnB w="12700" cmpd="sng">
                      <a:solidFill>
                        <a:schemeClr val="tx1"/>
                      </a:solidFill>
                      <a:prstDash val="solid"/>
                    </a:lnB>
                    <a:solidFill>
                      <a:srgbClr val="29448B"/>
                    </a:solidFill>
                  </a:tcPr>
                </a:tc>
                <a:tc>
                  <a:txBody>
                    <a:bodyPr/>
                    <a:lstStyle/>
                    <a:p>
                      <a:pPr marL="635" algn="ctr">
                        <a:lnSpc>
                          <a:spcPct val="107000"/>
                        </a:lnSpc>
                        <a:spcAft>
                          <a:spcPts val="0"/>
                        </a:spcAft>
                      </a:pPr>
                      <a:r>
                        <a:rPr lang="zh-CN" sz="1200" kern="100" dirty="0">
                          <a:solidFill>
                            <a:schemeClr val="bg1"/>
                          </a:solidFill>
                          <a:effectLst/>
                        </a:rPr>
                        <a:t>说　　明</a:t>
                      </a:r>
                    </a:p>
                  </a:txBody>
                  <a:tcPr marL="53975" marR="54610" marT="0" marB="0" anchor="ctr">
                    <a:lnL w="12700">
                      <a:solidFill>
                        <a:schemeClr val="tx1"/>
                      </a:solidFill>
                      <a:prstDash val="solid"/>
                    </a:lnL>
                    <a:lnR w="12700">
                      <a:solidFill>
                        <a:schemeClr val="tx1"/>
                      </a:solidFill>
                      <a:prstDash val="solid"/>
                    </a:lnR>
                    <a:lnT w="12700" cmpd="sng">
                      <a:solidFill>
                        <a:schemeClr val="tx1"/>
                      </a:solidFill>
                      <a:prstDash val="solid"/>
                    </a:lnT>
                    <a:lnB w="12700" cmpd="sng">
                      <a:solidFill>
                        <a:schemeClr val="tx1"/>
                      </a:solidFill>
                      <a:prstDash val="solid"/>
                    </a:lnB>
                    <a:solidFill>
                      <a:srgbClr val="29448B"/>
                    </a:solidFill>
                  </a:tcPr>
                </a:tc>
                <a:extLst>
                  <a:ext uri="{0D108BD9-81ED-4DB2-BD59-A6C34878D82A}">
                    <a16:rowId xmlns:a16="http://schemas.microsoft.com/office/drawing/2014/main" val="10000"/>
                  </a:ext>
                </a:extLst>
              </a:tr>
              <a:tr h="730250">
                <a:tc>
                  <a:txBody>
                    <a:bodyPr/>
                    <a:lstStyle/>
                    <a:p>
                      <a:pPr marL="14605" algn="ctr">
                        <a:lnSpc>
                          <a:spcPct val="107000"/>
                        </a:lnSpc>
                        <a:buClrTx/>
                        <a:buSzTx/>
                        <a:buFontTx/>
                      </a:pPr>
                      <a:r>
                        <a:rPr lang="zh-CN" altLang="en-US" sz="1400" dirty="0"/>
                        <a:t>10</a:t>
                      </a:r>
                    </a:p>
                  </a:txBody>
                  <a:tcPr marL="53975" marR="5461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marL="14605" algn="just">
                        <a:lnSpc>
                          <a:spcPct val="107000"/>
                        </a:lnSpc>
                        <a:buClrTx/>
                        <a:buSzTx/>
                        <a:buFontTx/>
                      </a:pPr>
                      <a:r>
                        <a:rPr lang="zh-CN" altLang="en-US" sz="1400" b="1" dirty="0"/>
                        <a:t>中央</a:t>
                      </a:r>
                    </a:p>
                  </a:txBody>
                  <a:tcPr marL="53975" marR="5461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marL="14605" algn="just">
                        <a:lnSpc>
                          <a:spcPct val="107000"/>
                        </a:lnSpc>
                        <a:buClrTx/>
                        <a:buSzTx/>
                        <a:buFontTx/>
                      </a:pPr>
                      <a:r>
                        <a:rPr lang="zh-CN" altLang="en-US" sz="1400" b="1" dirty="0"/>
                        <a:t>包括全国人大常委会，中共中央，国务院各部委及其所属机构、国务院各直属机构、办事机构及其所属机构。</a:t>
                      </a:r>
                    </a:p>
                  </a:txBody>
                  <a:tcPr marL="53975" marR="5461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extLst>
                  <a:ext uri="{0D108BD9-81ED-4DB2-BD59-A6C34878D82A}">
                    <a16:rowId xmlns:a16="http://schemas.microsoft.com/office/drawing/2014/main" val="10001"/>
                  </a:ext>
                </a:extLst>
              </a:tr>
              <a:tr h="346075">
                <a:tc>
                  <a:txBody>
                    <a:bodyPr/>
                    <a:lstStyle/>
                    <a:p>
                      <a:pPr marL="14605" algn="ctr">
                        <a:lnSpc>
                          <a:spcPct val="107000"/>
                        </a:lnSpc>
                        <a:buClrTx/>
                        <a:buSzTx/>
                        <a:buFontTx/>
                      </a:pPr>
                      <a:r>
                        <a:rPr lang="zh-CN" altLang="en-US" sz="1400" dirty="0"/>
                        <a:t>20</a:t>
                      </a:r>
                    </a:p>
                  </a:txBody>
                  <a:tcPr marL="53975" marR="5461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marL="14605" algn="just">
                        <a:lnSpc>
                          <a:spcPct val="107000"/>
                        </a:lnSpc>
                        <a:buClrTx/>
                        <a:buSzTx/>
                        <a:buFontTx/>
                      </a:pPr>
                      <a:r>
                        <a:rPr lang="zh-CN" altLang="en-US" sz="1400" b="1" dirty="0"/>
                        <a:t>省</a:t>
                      </a:r>
                    </a:p>
                  </a:txBody>
                  <a:tcPr marL="53975" marR="5461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marL="14605" algn="just">
                        <a:lnSpc>
                          <a:spcPct val="107000"/>
                        </a:lnSpc>
                        <a:buClrTx/>
                        <a:buSzTx/>
                        <a:buFontTx/>
                      </a:pPr>
                      <a:r>
                        <a:rPr lang="zh-CN" altLang="en-US" sz="1400" b="1" dirty="0"/>
                        <a:t>包括自治区、直辖市。</a:t>
                      </a:r>
                    </a:p>
                  </a:txBody>
                  <a:tcPr marL="53975" marR="5461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extLst>
                  <a:ext uri="{0D108BD9-81ED-4DB2-BD59-A6C34878D82A}">
                    <a16:rowId xmlns:a16="http://schemas.microsoft.com/office/drawing/2014/main" val="10002"/>
                  </a:ext>
                </a:extLst>
              </a:tr>
              <a:tr h="487045">
                <a:tc>
                  <a:txBody>
                    <a:bodyPr/>
                    <a:lstStyle/>
                    <a:p>
                      <a:pPr marL="14605" algn="ctr">
                        <a:lnSpc>
                          <a:spcPct val="107000"/>
                        </a:lnSpc>
                        <a:buClrTx/>
                        <a:buSzTx/>
                        <a:buFontTx/>
                      </a:pPr>
                      <a:r>
                        <a:rPr lang="zh-CN" altLang="en-US" sz="1400" dirty="0"/>
                        <a:t>40</a:t>
                      </a:r>
                    </a:p>
                  </a:txBody>
                  <a:tcPr marL="53975" marR="5461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marL="14605" algn="just">
                        <a:lnSpc>
                          <a:spcPct val="107000"/>
                        </a:lnSpc>
                        <a:buClrTx/>
                        <a:buSzTx/>
                        <a:buFontTx/>
                      </a:pPr>
                      <a:r>
                        <a:rPr lang="zh-CN" altLang="en-US" sz="1400" b="1" dirty="0"/>
                        <a:t>市、地区</a:t>
                      </a:r>
                    </a:p>
                  </a:txBody>
                  <a:tcPr marL="53975" marR="5461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marL="14605" algn="just">
                        <a:lnSpc>
                          <a:spcPct val="107000"/>
                        </a:lnSpc>
                        <a:buClrTx/>
                        <a:buSzTx/>
                        <a:buFontTx/>
                      </a:pPr>
                      <a:r>
                        <a:rPr lang="zh-CN" altLang="en-US" sz="1400" b="1" dirty="0"/>
                        <a:t>包括自治州、盟、省辖市、直辖市辖区（县）。</a:t>
                      </a:r>
                    </a:p>
                  </a:txBody>
                  <a:tcPr marL="53975" marR="5461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extLst>
                  <a:ext uri="{0D108BD9-81ED-4DB2-BD59-A6C34878D82A}">
                    <a16:rowId xmlns:a16="http://schemas.microsoft.com/office/drawing/2014/main" val="10003"/>
                  </a:ext>
                </a:extLst>
              </a:tr>
              <a:tr h="487045">
                <a:tc>
                  <a:txBody>
                    <a:bodyPr/>
                    <a:lstStyle/>
                    <a:p>
                      <a:pPr marL="14605" algn="ctr">
                        <a:lnSpc>
                          <a:spcPct val="107000"/>
                        </a:lnSpc>
                        <a:buClrTx/>
                        <a:buSzTx/>
                        <a:buFontTx/>
                      </a:pPr>
                      <a:r>
                        <a:rPr lang="zh-CN" altLang="en-US" sz="1400" dirty="0"/>
                        <a:t>50</a:t>
                      </a:r>
                    </a:p>
                  </a:txBody>
                  <a:tcPr marL="53975" marR="5461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marL="14605" algn="just">
                        <a:lnSpc>
                          <a:spcPct val="107000"/>
                        </a:lnSpc>
                        <a:buClrTx/>
                        <a:buSzTx/>
                        <a:buFontTx/>
                      </a:pPr>
                      <a:r>
                        <a:rPr lang="zh-CN" altLang="en-US" sz="1400" b="1" dirty="0"/>
                        <a:t>县</a:t>
                      </a:r>
                    </a:p>
                  </a:txBody>
                  <a:tcPr marL="53975" marR="5461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marL="14605" algn="just">
                        <a:lnSpc>
                          <a:spcPct val="107000"/>
                        </a:lnSpc>
                        <a:buClrTx/>
                        <a:buSzTx/>
                        <a:buFontTx/>
                      </a:pPr>
                      <a:r>
                        <a:rPr lang="zh-CN" altLang="en-US" sz="1400" b="1" dirty="0"/>
                        <a:t>包括地（州、盟）辖市、省辖市辖区、自治县（旗）、旗、县级市。</a:t>
                      </a:r>
                    </a:p>
                  </a:txBody>
                  <a:tcPr marL="53975" marR="5461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extLst>
                  <a:ext uri="{0D108BD9-81ED-4DB2-BD59-A6C34878D82A}">
                    <a16:rowId xmlns:a16="http://schemas.microsoft.com/office/drawing/2014/main" val="10004"/>
                  </a:ext>
                </a:extLst>
              </a:tr>
              <a:tr h="346075">
                <a:tc>
                  <a:txBody>
                    <a:bodyPr/>
                    <a:lstStyle/>
                    <a:p>
                      <a:pPr marL="14605" algn="ctr">
                        <a:lnSpc>
                          <a:spcPct val="107000"/>
                        </a:lnSpc>
                        <a:buClrTx/>
                        <a:buSzTx/>
                        <a:buFontTx/>
                      </a:pPr>
                      <a:r>
                        <a:rPr lang="zh-CN" altLang="en-US" sz="1400" dirty="0"/>
                        <a:t>60</a:t>
                      </a:r>
                    </a:p>
                  </a:txBody>
                  <a:tcPr marL="53975" marR="5461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marL="14605" algn="just">
                        <a:lnSpc>
                          <a:spcPct val="107000"/>
                        </a:lnSpc>
                        <a:buClrTx/>
                        <a:buSzTx/>
                        <a:buFontTx/>
                      </a:pPr>
                      <a:r>
                        <a:rPr lang="zh-CN" altLang="en-US" sz="1400" b="1" dirty="0"/>
                        <a:t>街道、镇、乡</a:t>
                      </a:r>
                    </a:p>
                  </a:txBody>
                  <a:tcPr marL="53975" marR="5461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marL="14605" algn="just">
                        <a:lnSpc>
                          <a:spcPct val="107000"/>
                        </a:lnSpc>
                        <a:buClrTx/>
                        <a:buSzTx/>
                        <a:buFontTx/>
                      </a:pPr>
                      <a:r>
                        <a:rPr lang="zh-CN" altLang="en-US" sz="1400" b="1" dirty="0"/>
                        <a:t> </a:t>
                      </a:r>
                    </a:p>
                  </a:txBody>
                  <a:tcPr marL="53975" marR="54610" marT="0" marB="0">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extLst>
                  <a:ext uri="{0D108BD9-81ED-4DB2-BD59-A6C34878D82A}">
                    <a16:rowId xmlns:a16="http://schemas.microsoft.com/office/drawing/2014/main" val="10005"/>
                  </a:ext>
                </a:extLst>
              </a:tr>
              <a:tr h="346075">
                <a:tc>
                  <a:txBody>
                    <a:bodyPr/>
                    <a:lstStyle/>
                    <a:p>
                      <a:pPr marL="14605" algn="ctr">
                        <a:lnSpc>
                          <a:spcPct val="107000"/>
                        </a:lnSpc>
                        <a:buClrTx/>
                        <a:buSzTx/>
                        <a:buFontTx/>
                      </a:pPr>
                      <a:r>
                        <a:rPr lang="zh-CN" altLang="en-US" sz="1400" dirty="0"/>
                        <a:t>70</a:t>
                      </a:r>
                    </a:p>
                  </a:txBody>
                  <a:tcPr marL="53975" marR="5461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marL="14605" algn="just">
                        <a:lnSpc>
                          <a:spcPct val="107000"/>
                        </a:lnSpc>
                        <a:buClrTx/>
                        <a:buSzTx/>
                        <a:buFontTx/>
                      </a:pPr>
                      <a:r>
                        <a:rPr lang="zh-CN" altLang="en-US" sz="1400" b="1" dirty="0"/>
                        <a:t>居民、村民委员会</a:t>
                      </a:r>
                    </a:p>
                  </a:txBody>
                  <a:tcPr marL="53975" marR="5461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tc>
                  <a:txBody>
                    <a:bodyPr/>
                    <a:lstStyle/>
                    <a:p>
                      <a:pPr marL="14605" algn="just">
                        <a:lnSpc>
                          <a:spcPct val="107000"/>
                        </a:lnSpc>
                        <a:buClrTx/>
                        <a:buSzTx/>
                        <a:buFontTx/>
                      </a:pPr>
                      <a:r>
                        <a:rPr lang="zh-CN" altLang="en-US" sz="1400" b="1" dirty="0"/>
                        <a:t> </a:t>
                      </a:r>
                    </a:p>
                  </a:txBody>
                  <a:tcPr marL="53975" marR="54610" marT="0" marB="0" anchor="ctr">
                    <a:lnL w="12700">
                      <a:solidFill>
                        <a:schemeClr val="tx1"/>
                      </a:solidFill>
                      <a:prstDash val="solid"/>
                    </a:lnL>
                    <a:lnR w="12700">
                      <a:solidFill>
                        <a:schemeClr val="tx1"/>
                      </a:solidFill>
                      <a:prstDash val="solid"/>
                    </a:lnR>
                    <a:lnT w="12700">
                      <a:solidFill>
                        <a:schemeClr val="tx1"/>
                      </a:solidFill>
                      <a:prstDash val="solid"/>
                    </a:lnT>
                    <a:lnB w="12700">
                      <a:solidFill>
                        <a:schemeClr val="tx1"/>
                      </a:solidFill>
                      <a:prstDash val="solid"/>
                    </a:lnB>
                  </a:tcPr>
                </a:tc>
                <a:extLst>
                  <a:ext uri="{0D108BD9-81ED-4DB2-BD59-A6C34878D82A}">
                    <a16:rowId xmlns:a16="http://schemas.microsoft.com/office/drawing/2014/main" val="10006"/>
                  </a:ext>
                </a:extLst>
              </a:tr>
              <a:tr h="346075">
                <a:tc>
                  <a:txBody>
                    <a:bodyPr/>
                    <a:lstStyle/>
                    <a:p>
                      <a:pPr marL="14605" algn="ctr">
                        <a:lnSpc>
                          <a:spcPct val="107000"/>
                        </a:lnSpc>
                        <a:buClrTx/>
                        <a:buSzTx/>
                        <a:buFontTx/>
                      </a:pPr>
                      <a:r>
                        <a:rPr lang="zh-CN" altLang="en-US" sz="1400" dirty="0"/>
                        <a:t>90</a:t>
                      </a:r>
                    </a:p>
                  </a:txBody>
                  <a:tcPr marL="53975" marR="54610" marT="0" marB="0" anchor="ctr">
                    <a:lnL w="12700">
                      <a:solidFill>
                        <a:schemeClr val="tx1"/>
                      </a:solidFill>
                      <a:prstDash val="solid"/>
                    </a:lnL>
                    <a:lnR w="12700">
                      <a:solidFill>
                        <a:schemeClr val="tx1"/>
                      </a:solidFill>
                      <a:prstDash val="solid"/>
                    </a:lnR>
                    <a:lnT w="12700">
                      <a:solidFill>
                        <a:schemeClr val="tx1"/>
                      </a:solidFill>
                      <a:prstDash val="solid"/>
                    </a:lnT>
                    <a:lnB w="12700" cmpd="sng">
                      <a:solidFill>
                        <a:schemeClr val="tx1"/>
                      </a:solidFill>
                      <a:prstDash val="solid"/>
                    </a:lnB>
                  </a:tcPr>
                </a:tc>
                <a:tc>
                  <a:txBody>
                    <a:bodyPr/>
                    <a:lstStyle/>
                    <a:p>
                      <a:pPr marL="14605" algn="just">
                        <a:lnSpc>
                          <a:spcPct val="107000"/>
                        </a:lnSpc>
                        <a:buClrTx/>
                        <a:buSzTx/>
                        <a:buFontTx/>
                      </a:pPr>
                      <a:r>
                        <a:rPr lang="zh-CN" altLang="en-US" sz="1400" b="1" dirty="0"/>
                        <a:t>其他</a:t>
                      </a:r>
                    </a:p>
                  </a:txBody>
                  <a:tcPr marL="53975" marR="54610" marT="0" marB="0" anchor="ctr">
                    <a:lnL w="12700">
                      <a:solidFill>
                        <a:schemeClr val="tx1"/>
                      </a:solidFill>
                      <a:prstDash val="solid"/>
                    </a:lnL>
                    <a:lnR w="12700">
                      <a:solidFill>
                        <a:schemeClr val="tx1"/>
                      </a:solidFill>
                      <a:prstDash val="solid"/>
                    </a:lnR>
                    <a:lnT w="12700">
                      <a:solidFill>
                        <a:schemeClr val="tx1"/>
                      </a:solidFill>
                      <a:prstDash val="solid"/>
                    </a:lnT>
                    <a:lnB w="12700" cmpd="sng">
                      <a:solidFill>
                        <a:schemeClr val="tx1"/>
                      </a:solidFill>
                      <a:prstDash val="solid"/>
                    </a:lnB>
                  </a:tcPr>
                </a:tc>
                <a:tc>
                  <a:txBody>
                    <a:bodyPr/>
                    <a:lstStyle/>
                    <a:p>
                      <a:pPr marL="14605" algn="just">
                        <a:lnSpc>
                          <a:spcPct val="107000"/>
                        </a:lnSpc>
                        <a:buClrTx/>
                        <a:buSzTx/>
                        <a:buFontTx/>
                      </a:pPr>
                      <a:r>
                        <a:rPr lang="zh-CN" altLang="en-US" sz="1400" b="1" dirty="0"/>
                        <a:t> </a:t>
                      </a:r>
                    </a:p>
                  </a:txBody>
                  <a:tcPr marL="53975" marR="54610" marT="0" marB="0" anchor="ctr">
                    <a:lnL w="12700">
                      <a:solidFill>
                        <a:schemeClr val="tx1"/>
                      </a:solidFill>
                      <a:prstDash val="solid"/>
                    </a:lnL>
                    <a:lnR w="12700">
                      <a:solidFill>
                        <a:schemeClr val="tx1"/>
                      </a:solidFill>
                      <a:prstDash val="solid"/>
                    </a:lnR>
                    <a:lnT w="12700">
                      <a:solidFill>
                        <a:schemeClr val="tx1"/>
                      </a:solidFill>
                      <a:prstDash val="solid"/>
                    </a:lnT>
                    <a:lnB w="12700" cmpd="sng">
                      <a:solidFill>
                        <a:schemeClr val="tx1"/>
                      </a:solidFill>
                      <a:prstDash val="solid"/>
                    </a:lnB>
                  </a:tcPr>
                </a:tc>
                <a:extLst>
                  <a:ext uri="{0D108BD9-81ED-4DB2-BD59-A6C34878D82A}">
                    <a16:rowId xmlns:a16="http://schemas.microsoft.com/office/drawing/2014/main" val="10007"/>
                  </a:ext>
                </a:extLst>
              </a:tr>
            </a:tbl>
          </a:graphicData>
        </a:graphic>
      </p:graphicFrame>
      <p:sp>
        <p:nvSpPr>
          <p:cNvPr id="8" name="矩形 7"/>
          <p:cNvSpPr/>
          <p:nvPr>
            <p:custDataLst>
              <p:tags r:id="rId3"/>
            </p:custDataLst>
          </p:nvPr>
        </p:nvSpPr>
        <p:spPr>
          <a:xfrm>
            <a:off x="5819140" y="2084705"/>
            <a:ext cx="5921375" cy="4053417"/>
          </a:xfrm>
          <a:prstGeom prst="rect">
            <a:avLst/>
          </a:prstGeom>
        </p:spPr>
        <p:txBody>
          <a:bodyPr wrap="square">
            <a:spAutoFit/>
          </a:bodyPr>
          <a:lstStyle/>
          <a:p>
            <a:pPr marR="0" lvl="0" indent="0" algn="l" defTabSz="914400" rtl="0" fontAlgn="base">
              <a:lnSpc>
                <a:spcPct val="130000"/>
              </a:lnSpc>
              <a:spcBef>
                <a:spcPct val="0"/>
              </a:spcBef>
              <a:spcAft>
                <a:spcPct val="0"/>
              </a:spcAft>
              <a:buClrTx/>
              <a:buSzTx/>
              <a:buFont typeface="Arial" panose="020B0604020202020204" pitchFamily="34" charset="0"/>
              <a:buNone/>
              <a:defRPr/>
            </a:pPr>
            <a:r>
              <a:rPr kumimoji="0" lang="zh-CN" altLang="en-US" b="1" i="0" u="none" strike="noStrike" kern="0" cap="none" spc="0" normalizeH="0" baseline="0" dirty="0">
                <a:solidFill>
                  <a:srgbClr val="3657B4"/>
                </a:solidFill>
                <a:latin typeface="+mn-ea"/>
                <a:cs typeface="+mn-ea"/>
              </a:rPr>
              <a:t>出现特殊、本省在外省的办事机构所开办情形时，按以下原则处理：</a:t>
            </a:r>
          </a:p>
          <a:p>
            <a:pPr marR="0" lvl="0" indent="0" algn="l" defTabSz="914400" rtl="0" fontAlgn="base">
              <a:lnSpc>
                <a:spcPct val="130000"/>
              </a:lnSpc>
              <a:spcBef>
                <a:spcPct val="0"/>
              </a:spcBef>
              <a:spcAft>
                <a:spcPct val="0"/>
              </a:spcAft>
              <a:buClrTx/>
              <a:buSzTx/>
              <a:buFont typeface="Arial" panose="020B0604020202020204" pitchFamily="34" charset="0"/>
              <a:buNone/>
              <a:defRPr/>
            </a:pPr>
            <a:r>
              <a:rPr kumimoji="0" lang="zh-CN" altLang="en-US" b="1" i="0" u="none" strike="noStrike" kern="0" cap="none" spc="0" normalizeH="0" baseline="0" dirty="0">
                <a:solidFill>
                  <a:srgbClr val="3657B4"/>
                </a:solidFill>
                <a:latin typeface="+mn-ea"/>
                <a:cs typeface="+mn-ea"/>
              </a:rPr>
              <a:t>◆中央与地方双重领导的单位，以领导为主的一方来划分。</a:t>
            </a:r>
          </a:p>
          <a:p>
            <a:pPr marR="0" lvl="0" indent="0" algn="l" defTabSz="914400" rtl="0" fontAlgn="base">
              <a:lnSpc>
                <a:spcPct val="130000"/>
              </a:lnSpc>
              <a:spcBef>
                <a:spcPct val="0"/>
              </a:spcBef>
              <a:spcAft>
                <a:spcPct val="0"/>
              </a:spcAft>
              <a:buClrTx/>
              <a:buSzTx/>
              <a:buFont typeface="Arial" panose="020B0604020202020204" pitchFamily="34" charset="0"/>
              <a:buNone/>
              <a:defRPr/>
            </a:pPr>
            <a:r>
              <a:rPr kumimoji="0" lang="zh-CN" altLang="en-US" b="1" i="0" u="none" strike="noStrike" kern="0" cap="none" spc="0" normalizeH="0" baseline="0" dirty="0">
                <a:solidFill>
                  <a:srgbClr val="3657B4"/>
                </a:solidFill>
                <a:latin typeface="+mn-ea"/>
                <a:cs typeface="+mn-ea"/>
              </a:rPr>
              <a:t>◆隶属于“中央”的单位兴办的集体企业，隶属关系填“其他”。</a:t>
            </a:r>
          </a:p>
          <a:p>
            <a:pPr marR="0" lvl="0" indent="0" algn="l" defTabSz="914400" rtl="0" fontAlgn="base">
              <a:lnSpc>
                <a:spcPct val="130000"/>
              </a:lnSpc>
              <a:spcBef>
                <a:spcPct val="0"/>
              </a:spcBef>
              <a:spcAft>
                <a:spcPct val="0"/>
              </a:spcAft>
              <a:buClrTx/>
              <a:buSzTx/>
              <a:buFont typeface="Arial" panose="020B0604020202020204" pitchFamily="34" charset="0"/>
              <a:buNone/>
              <a:defRPr/>
            </a:pPr>
            <a:r>
              <a:rPr kumimoji="0" lang="zh-CN" altLang="en-US" b="1" i="0" u="none" strike="noStrike" kern="0" cap="none" spc="0" normalizeH="0" baseline="0" dirty="0">
                <a:solidFill>
                  <a:srgbClr val="3657B4"/>
                </a:solidFill>
                <a:latin typeface="+mn-ea"/>
                <a:cs typeface="+mn-ea"/>
              </a:rPr>
              <a:t>◆省属以下的企业办的企业，其隶属关系与企业本身的隶属一致。</a:t>
            </a:r>
          </a:p>
          <a:p>
            <a:pPr marR="0" lvl="0" indent="0" algn="l" defTabSz="914400" rtl="0" fontAlgn="base">
              <a:lnSpc>
                <a:spcPct val="130000"/>
              </a:lnSpc>
              <a:spcBef>
                <a:spcPct val="0"/>
              </a:spcBef>
              <a:spcAft>
                <a:spcPct val="0"/>
              </a:spcAft>
              <a:buClrTx/>
              <a:buSzTx/>
              <a:buFont typeface="Arial" panose="020B0604020202020204" pitchFamily="34" charset="0"/>
              <a:buNone/>
              <a:defRPr/>
            </a:pPr>
            <a:r>
              <a:rPr kumimoji="0" lang="zh-CN" altLang="en-US" b="1" i="0" u="none" strike="noStrike" kern="0" cap="none" spc="0" normalizeH="0" baseline="0" dirty="0">
                <a:solidFill>
                  <a:srgbClr val="3657B4"/>
                </a:solidFill>
                <a:latin typeface="+mn-ea"/>
                <a:cs typeface="+mn-ea"/>
              </a:rPr>
              <a:t>◆无主管部门的单位的第三产业等单位填“其他”。</a:t>
            </a:r>
            <a:endParaRPr kumimoji="0" lang="en-US" altLang="zh-CN" b="1" i="0" u="none" strike="noStrike" kern="0" cap="none" spc="0" normalizeH="0" baseline="0" dirty="0">
              <a:solidFill>
                <a:srgbClr val="3657B4"/>
              </a:solidFill>
              <a:latin typeface="+mn-ea"/>
              <a:cs typeface="+mn-ea"/>
            </a:endParaRPr>
          </a:p>
          <a:p>
            <a:pPr marR="0" lvl="0" indent="0" algn="l" defTabSz="914400" rtl="0" fontAlgn="base">
              <a:lnSpc>
                <a:spcPct val="130000"/>
              </a:lnSpc>
              <a:spcBef>
                <a:spcPct val="0"/>
              </a:spcBef>
              <a:spcAft>
                <a:spcPct val="0"/>
              </a:spcAft>
              <a:buClrTx/>
              <a:buSzTx/>
              <a:buFont typeface="Arial" panose="020B0604020202020204" pitchFamily="34" charset="0"/>
              <a:buNone/>
              <a:defRPr/>
            </a:pPr>
            <a:r>
              <a:rPr kumimoji="0" lang="zh-CN" altLang="en-US" b="1" i="0" u="none" strike="noStrike" kern="0" cap="none" spc="0" normalizeH="0" baseline="0" dirty="0">
                <a:solidFill>
                  <a:srgbClr val="3657B4"/>
                </a:solidFill>
                <a:latin typeface="+mn-ea"/>
                <a:cs typeface="+mn-ea"/>
              </a:rPr>
              <a:t>非国有单位填写“</a:t>
            </a:r>
            <a:r>
              <a:rPr lang="zh-CN" altLang="en-US" b="1" kern="0" dirty="0">
                <a:solidFill>
                  <a:srgbClr val="3657B4"/>
                </a:solidFill>
                <a:latin typeface="+mn-ea"/>
                <a:cs typeface="+mn-ea"/>
              </a:rPr>
              <a:t>其他</a:t>
            </a:r>
            <a:r>
              <a:rPr kumimoji="0" lang="zh-CN" altLang="en-US" b="1" i="0" u="none" strike="noStrike" kern="0" cap="none" spc="0" normalizeH="0" baseline="0" dirty="0">
                <a:solidFill>
                  <a:srgbClr val="3657B4"/>
                </a:solidFill>
                <a:latin typeface="+mn-ea"/>
                <a:cs typeface="+mn-ea"/>
              </a:rPr>
              <a:t>”。</a:t>
            </a:r>
            <a:endParaRPr kumimoji="0" lang="zh-CN" altLang="en-US" b="1" i="0" u="none" strike="noStrike" kern="1200" cap="none" spc="0" normalizeH="0" baseline="0" noProof="0" dirty="0">
              <a:ln>
                <a:noFill/>
              </a:ln>
              <a:solidFill>
                <a:srgbClr val="3657B4"/>
              </a:solidFill>
              <a:effectLst>
                <a:outerShdw blurRad="38100" dist="38100" dir="2700000" algn="tl">
                  <a:srgbClr val="000000">
                    <a:alpha val="43137"/>
                  </a:srgbClr>
                </a:outerShdw>
              </a:effectLst>
              <a:uLnTx/>
              <a:uFillTx/>
              <a:latin typeface="Garamond" panose="02020404030301010803" pitchFamily="18" charset="0"/>
              <a:ea typeface="宋体" panose="02010600030101010101" pitchFamily="2" charset="-122"/>
              <a:cs typeface="+mn-cs"/>
            </a:endParaRPr>
          </a:p>
          <a:p>
            <a:pPr marR="0" lvl="0" indent="0" algn="l" defTabSz="914400" rtl="0" fontAlgn="base">
              <a:lnSpc>
                <a:spcPct val="130000"/>
              </a:lnSpc>
              <a:spcBef>
                <a:spcPct val="0"/>
              </a:spcBef>
              <a:spcAft>
                <a:spcPct val="0"/>
              </a:spcAft>
              <a:buClrTx/>
              <a:buSzTx/>
              <a:buFont typeface="Arial" panose="020B0604020202020204" pitchFamily="34" charset="0"/>
              <a:buNone/>
              <a:defRPr/>
            </a:pPr>
            <a:r>
              <a:rPr lang="zh-CN" altLang="en-US" b="1" noProof="0" dirty="0">
                <a:ln>
                  <a:noFill/>
                </a:ln>
                <a:solidFill>
                  <a:srgbClr val="3657B4"/>
                </a:solidFill>
                <a:effectLst>
                  <a:outerShdw blurRad="38100" dist="38100" dir="2700000" algn="tl">
                    <a:srgbClr val="000000">
                      <a:alpha val="43137"/>
                    </a:srgbClr>
                  </a:outerShdw>
                </a:effectLst>
                <a:uLnTx/>
                <a:uFillTx/>
                <a:latin typeface="Garamond" panose="02020404030301010803" pitchFamily="18" charset="0"/>
                <a:ea typeface="宋体" panose="02010600030101010101" pitchFamily="2" charset="-122"/>
                <a:sym typeface="+mn-ea"/>
              </a:rPr>
              <a:t>◆</a:t>
            </a:r>
            <a:r>
              <a:rPr lang="zh-CN" altLang="en-US"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zh-CN" altLang="en-US" b="1" i="0" u="none" strike="noStrike" kern="1200" cap="none" spc="0" normalizeH="0" baseline="0" noProof="0" dirty="0">
              <a:ln>
                <a:noFill/>
              </a:ln>
              <a:solidFill>
                <a:srgbClr val="3657B4"/>
              </a:solidFill>
              <a:effectLst>
                <a:outerShdw blurRad="38100" dist="38100" dir="2700000" algn="tl">
                  <a:srgbClr val="000000">
                    <a:alpha val="43137"/>
                  </a:srgbClr>
                </a:outerShdw>
              </a:effectLst>
              <a:uLnTx/>
              <a:uFillTx/>
              <a:latin typeface="Garamond" panose="02020404030301010803" pitchFamily="18" charset="0"/>
              <a:ea typeface="宋体" panose="02010600030101010101" pitchFamily="2" charset="-122"/>
              <a:cs typeface="+mn-cs"/>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1096010" y="641350"/>
            <a:ext cx="10000615" cy="519049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12.</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行业类别</a:t>
            </a:r>
            <a:endParaRPr kumimoji="0" lang="zh-CN" altLang="en-US"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20000"/>
              </a:lnSpc>
              <a:spcBef>
                <a:spcPts val="24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3657B4"/>
                </a:solidFill>
                <a:effectLst>
                  <a:outerShdw blurRad="38100" dist="38100" dir="2700000" algn="tl">
                    <a:srgbClr val="000000"/>
                  </a:outerShdw>
                </a:effectLst>
                <a:uLnTx/>
                <a:uFillTx/>
                <a:latin typeface="+mn-ea"/>
                <a:cs typeface="+mn-ea"/>
                <a:sym typeface="+mn-ea"/>
              </a:rPr>
              <a:t>         </a:t>
            </a:r>
            <a:r>
              <a:rPr lang="zh-CN" altLang="en-US" sz="2400" b="1" kern="0" dirty="0">
                <a:solidFill>
                  <a:srgbClr val="3657B4"/>
                </a:solidFill>
                <a:latin typeface="+mn-ea"/>
                <a:cs typeface="+mn-ea"/>
                <a:sym typeface="+mn-ea"/>
              </a:rPr>
              <a:t>根据企业从事的社会经济活动性质对各类单位进行的分类。根据各单位的主要业务活动（或主要产品名称），对照《国民经济行类》（GB/T 4754－2017）填写行业代码。(注：市属集团企业填报时，按填报企业自己实际经营主业的行业来填报，不以集团主营业务行业类别填报)</a:t>
            </a:r>
            <a:endParaRPr kumimoji="0" lang="zh-CN" altLang="en-US" sz="2400" b="1" i="0" u="none" strike="noStrike" kern="0" cap="none" spc="0" normalizeH="0" baseline="0" dirty="0">
              <a:solidFill>
                <a:srgbClr val="3657B4"/>
              </a:solidFill>
              <a:latin typeface="+mn-ea"/>
              <a:cs typeface="+mn-ea"/>
            </a:endParaRPr>
          </a:p>
          <a:p>
            <a:pPr marR="0" lvl="0" indent="0" algn="l" defTabSz="914400" rtl="0" fontAlgn="base">
              <a:lnSpc>
                <a:spcPct val="120000"/>
              </a:lnSpc>
              <a:spcBef>
                <a:spcPts val="0"/>
              </a:spcBef>
              <a:spcAft>
                <a:spcPct val="0"/>
              </a:spcAft>
              <a:buClr>
                <a:schemeClr val="hlink"/>
              </a:buClr>
              <a:buSzPct val="70000"/>
              <a:buFont typeface="Wingdings" panose="05000000000000000000" pitchFamily="2" charset="2"/>
              <a:buNone/>
              <a:defRPr/>
            </a:pPr>
            <a:r>
              <a:rPr lang="zh-CN" altLang="en-US" sz="2400" b="1" kern="0" dirty="0">
                <a:solidFill>
                  <a:srgbClr val="3657B4"/>
                </a:solidFill>
                <a:latin typeface="+mn-ea"/>
                <a:cs typeface="+mn-ea"/>
                <a:sym typeface="+mn-ea"/>
              </a:rPr>
              <a:t>         军工企业兼生产民品的，即使目前企业的民品产值大于军工产值，但军工企业的生产方向并未改变，也要按军工生产的性质划分行业填写。</a:t>
            </a:r>
            <a:endParaRPr kumimoji="0" lang="zh-CN" altLang="en-US" sz="2400" b="1" i="0" u="none" strike="noStrike" kern="0" cap="none" spc="0" normalizeH="0" baseline="0" dirty="0">
              <a:solidFill>
                <a:srgbClr val="3657B4"/>
              </a:solidFill>
              <a:latin typeface="+mn-ea"/>
              <a:cs typeface="+mn-ea"/>
            </a:endParaRPr>
          </a:p>
          <a:p>
            <a:pPr marL="0" marR="0" lvl="0" indent="0" algn="l" defTabSz="914400" rtl="0" eaLnBrk="1" fontAlgn="base" latinLnBrk="0" hangingPunct="1">
              <a:lnSpc>
                <a:spcPct val="120000"/>
              </a:lnSpc>
              <a:spcBef>
                <a:spcPct val="20000"/>
              </a:spcBef>
              <a:spcAft>
                <a:spcPct val="0"/>
              </a:spcAft>
              <a:buClr>
                <a:schemeClr val="hlink"/>
              </a:buClr>
              <a:buSzPct val="70000"/>
              <a:buFont typeface="Wingdings" panose="05000000000000000000" pitchFamily="2" charset="2"/>
              <a:buNone/>
              <a:defRPr/>
            </a:pPr>
            <a:r>
              <a:rPr lang="zh-CN" altLang="en-US" sz="2400" b="1" kern="0" dirty="0">
                <a:solidFill>
                  <a:srgbClr val="3657B4"/>
                </a:solidFill>
                <a:latin typeface="+mn-ea"/>
                <a:cs typeface="+mn-ea"/>
                <a:sym typeface="+mn-ea"/>
              </a:rPr>
              <a:t>         具体代码详见《2025年（2024年度）北京市企业薪酬调查工作培训手册》行业类别代码表。</a:t>
            </a:r>
            <a:endParaRPr lang="zh-CN" altLang="en-US" sz="2400" b="1" noProof="0" dirty="0">
              <a:solidFill>
                <a:srgbClr val="3657B4"/>
              </a:solidFill>
              <a:effectLst>
                <a:outerShdw blurRad="38100" dist="38100" dir="2700000" algn="tl">
                  <a:srgbClr val="000000"/>
                </a:outerShdw>
              </a:effectLst>
              <a:latin typeface="+mn-ea"/>
              <a:cs typeface="+mn-ea"/>
              <a:sym typeface="+mn-ea"/>
            </a:endParaRPr>
          </a:p>
          <a:p>
            <a:pPr marR="0" lvl="0" indent="609600" algn="l" defTabSz="914400" rtl="0" fontAlgn="base">
              <a:lnSpc>
                <a:spcPct val="12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lang="zh-CN" altLang="en-US" sz="2400" b="1" noProof="0" dirty="0">
              <a:solidFill>
                <a:srgbClr val="3657B4"/>
              </a:solidFill>
              <a:effectLst>
                <a:outerShdw blurRad="38100" dist="38100" dir="2700000" algn="tl">
                  <a:srgbClr val="000000"/>
                </a:outerShdw>
              </a:effectLst>
              <a:latin typeface="+mn-ea"/>
              <a:cs typeface="+mn-ea"/>
              <a:sym typeface="+mn-e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1139825" y="981710"/>
            <a:ext cx="9432290" cy="4894580"/>
          </a:xfrm>
          <a:prstGeom prst="rect">
            <a:avLst/>
          </a:prstGeom>
          <a:noFill/>
          <a:ln w="9525">
            <a:noFill/>
          </a:ln>
        </p:spPr>
        <p:txBody>
          <a:bodyPr wrap="square" anchor="t" anchorCtr="0">
            <a:noAutofit/>
          </a:bodyPr>
          <a:lstStyle/>
          <a:p>
            <a:pPr marL="609600" marR="0" lvl="0" indent="-609600" algn="l" defTabSz="914400" rtl="0" fontAlgn="base">
              <a:lnSpc>
                <a:spcPct val="100000"/>
              </a:lnSpc>
              <a:spcBef>
                <a:spcPts val="0"/>
              </a:spcBef>
              <a:spcAft>
                <a:spcPts val="120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13.</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登记注册类型</a:t>
            </a:r>
          </a:p>
          <a:p>
            <a:pPr marR="0" lvl="0" indent="0" algn="l" defTabSz="914400" rtl="0" fontAlgn="base">
              <a:lnSpc>
                <a:spcPct val="120000"/>
              </a:lnSpc>
              <a:spcBef>
                <a:spcPct val="0"/>
              </a:spcBef>
              <a:spcAft>
                <a:spcPts val="600"/>
              </a:spcAft>
              <a:buClrTx/>
              <a:buSzTx/>
              <a:buFont typeface="Arial" panose="020B0604020202020204" pitchFamily="34" charset="0"/>
              <a:buNone/>
              <a:defRPr/>
            </a:pPr>
            <a:r>
              <a:rPr lang="en-US" altLang="zh-CN" sz="2400" b="1" noProof="0" dirty="0">
                <a:ln>
                  <a:noFill/>
                </a:ln>
                <a:solidFill>
                  <a:srgbClr val="FFFF00"/>
                </a:solidFill>
                <a:effectLst>
                  <a:outerShdw blurRad="38100" dist="38100" dir="2700000" algn="tl">
                    <a:srgbClr val="000000"/>
                  </a:outerShdw>
                </a:effectLst>
                <a:uLnTx/>
                <a:uFillTx/>
                <a:latin typeface="+mn-ea"/>
                <a:cs typeface="+mn-ea"/>
                <a:sym typeface="+mn-ea"/>
              </a:rPr>
              <a:t>         </a:t>
            </a:r>
            <a:r>
              <a:rPr lang="zh-CN" altLang="en-US" sz="2400" b="1" kern="0" dirty="0">
                <a:solidFill>
                  <a:srgbClr val="3657B4"/>
                </a:solidFill>
                <a:latin typeface="+mn-ea"/>
                <a:cs typeface="+mn-ea"/>
                <a:sym typeface="+mn-ea"/>
              </a:rPr>
              <a:t>指企业或生产经营性活动单位的登记注册类型，按其在工商行政管理机关登记注册的类型填写。根据国家统计局、国家市场监督管理总局印发《关于市场主体统计分类的划分规定》（国统字〔2023〕14号），对各种市场主体进行分类。</a:t>
            </a:r>
          </a:p>
          <a:p>
            <a:pPr marR="0" lvl="0" indent="609600" algn="l" defTabSz="914400" rtl="0" fontAlgn="base">
              <a:lnSpc>
                <a:spcPct val="120000"/>
              </a:lnSpc>
              <a:spcBef>
                <a:spcPct val="0"/>
              </a:spcBef>
              <a:spcAft>
                <a:spcPts val="600"/>
              </a:spcAft>
              <a:buClrTx/>
              <a:buSzTx/>
              <a:buFont typeface="Arial" panose="020B0604020202020204" pitchFamily="34" charset="0"/>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具体解释可见《2025年（2024年度）北京市企业薪酬调查工作培训手册》登记注册类型。</a:t>
            </a:r>
            <a:endParaRPr lang="zh-CN" sz="2400" b="1" noProof="0" dirty="0">
              <a:ln>
                <a:noFill/>
              </a:ln>
              <a:solidFill>
                <a:srgbClr val="3657B4"/>
              </a:solidFill>
              <a:effectLst>
                <a:outerShdw blurRad="38100" dist="38100" dir="2700000" algn="tl">
                  <a:srgbClr val="000000"/>
                </a:outerShdw>
              </a:effectLst>
              <a:uLnTx/>
              <a:uFillTx/>
              <a:latin typeface="+mn-ea"/>
              <a:cs typeface="+mn-ea"/>
              <a:sym typeface="+mn-ea"/>
            </a:endParaRPr>
          </a:p>
          <a:p>
            <a:pPr marR="0" lvl="0" indent="609600" algn="l" defTabSz="914400" rtl="0" fontAlgn="base">
              <a:lnSpc>
                <a:spcPct val="120000"/>
              </a:lnSpc>
              <a:spcBef>
                <a:spcPct val="0"/>
              </a:spcBef>
              <a:spcAft>
                <a:spcPts val="600"/>
              </a:spcAft>
              <a:buClrTx/>
              <a:buSzTx/>
              <a:buFont typeface="Arial" panose="020B0604020202020204" pitchFamily="34" charset="0"/>
              <a:buNone/>
              <a:defRPr/>
              <a:extLst>
                <a:ext uri="{35155182-B16C-46BC-9424-99874614C6A1}">
                  <wpsdc:indentchars xmlns="" xmlns:wpsdc="http://www.wps.cn/officeDocument/2017/drawingmlCustomData" val="200" checksum="4158780845"/>
                </a:ext>
              </a:extLst>
            </a:pP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en-US" altLang="zh-CN" sz="2400" b="1" i="0" u="none" strike="noStrike" kern="1200" cap="none" spc="0" normalizeH="0" baseline="0" noProof="0" dirty="0">
              <a:ln>
                <a:noFill/>
              </a:ln>
              <a:solidFill>
                <a:srgbClr val="FFFF00"/>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lang="en-US" altLang="zh-CN" sz="2400" b="1" noProof="0" dirty="0">
                <a:ln>
                  <a:noFill/>
                </a:ln>
                <a:solidFill>
                  <a:srgbClr val="FF0000"/>
                </a:solidFill>
                <a:effectLst>
                  <a:outerShdw blurRad="38100" dist="38100" dir="2700000" algn="tl">
                    <a:srgbClr val="000000"/>
                  </a:outerShdw>
                </a:effectLst>
                <a:uLnTx/>
                <a:uFillTx/>
                <a:latin typeface="+mn-ea"/>
                <a:cs typeface="+mn-ea"/>
                <a:sym typeface="+mn-ea"/>
              </a:rPr>
              <a:t>         </a:t>
            </a:r>
            <a:r>
              <a:rPr lang="zh-CN" altLang="en-US" sz="2400" b="1" noProof="0" dirty="0">
                <a:ln>
                  <a:noFill/>
                </a:ln>
                <a:solidFill>
                  <a:srgbClr val="FF0000"/>
                </a:solidFill>
                <a:effectLst>
                  <a:outerShdw blurRad="38100" dist="38100" dir="2700000" algn="tl">
                    <a:srgbClr val="000000"/>
                  </a:outerShdw>
                </a:effectLst>
                <a:uLnTx/>
                <a:uFillTx/>
                <a:latin typeface="+mn-ea"/>
                <a:cs typeface="+mn-ea"/>
                <a:sym typeface="+mn-ea"/>
              </a:rPr>
              <a:t>注：企业登记注册类型按照细类填写，无细类的选择大类。</a:t>
            </a:r>
            <a:endParaRPr kumimoji="0" lang="zh-CN" altLang="en-US" sz="2400" b="1" i="0" u="none" strike="noStrike" kern="120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1200" cap="none" spc="0" normalizeH="0" baseline="0" noProof="0" dirty="0">
              <a:ln>
                <a:noFill/>
              </a:ln>
              <a:solidFill>
                <a:srgbClr val="FF0000"/>
              </a:solidFill>
              <a:effectLst>
                <a:outerShdw blurRad="38100" dist="38100" dir="2700000" algn="tl">
                  <a:srgbClr val="000000"/>
                </a:outerShdw>
              </a:effectLst>
              <a:uLnTx/>
              <a:uFillTx/>
              <a:latin typeface="+mn-ea"/>
              <a:cs typeface="+mn-ea"/>
              <a:sym typeface="+mn-ea"/>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1095375" y="1198245"/>
            <a:ext cx="9495155" cy="4134485"/>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14.</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 注册资本</a:t>
            </a:r>
            <a:endParaRPr kumimoji="0" lang="zh-CN" altLang="en-US"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kern="0" noProof="0" dirty="0">
                <a:ln>
                  <a:noFill/>
                </a:ln>
                <a:solidFill>
                  <a:srgbClr val="3657B4"/>
                </a:solidFill>
                <a:effectLst>
                  <a:outerShdw blurRad="38100" dist="38100" dir="2700000" algn="tl">
                    <a:srgbClr val="000000"/>
                  </a:outerShdw>
                </a:effectLst>
                <a:uLnTx/>
                <a:uFillTx/>
                <a:latin typeface="+mn-ea"/>
                <a:cs typeface="+mn-ea"/>
                <a:sym typeface="+mn-ea"/>
              </a:rPr>
              <a:t>           </a:t>
            </a:r>
            <a:r>
              <a:rPr lang="zh-CN" altLang="en-US" sz="2400" b="1" kern="0" dirty="0">
                <a:solidFill>
                  <a:srgbClr val="3657B4"/>
                </a:solidFill>
                <a:latin typeface="+mn-ea"/>
                <a:cs typeface="+mn-ea"/>
                <a:sym typeface="+mn-ea"/>
              </a:rPr>
              <a:t>按照《营业执照》上的注册资本填写。</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lang="zh-CN" altLang="en-US" sz="2400" kern="0" noProof="0" dirty="0">
              <a:ln>
                <a:noFill/>
              </a:ln>
              <a:solidFill>
                <a:srgbClr val="3657B4"/>
              </a:solidFill>
              <a:effectLst>
                <a:outerShdw blurRad="38100" dist="38100" dir="2700000" algn="tl">
                  <a:srgbClr val="000000"/>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kern="0" noProof="0" dirty="0">
              <a:ln>
                <a:noFill/>
              </a:ln>
              <a:solidFill>
                <a:srgbClr val="FFFF00"/>
              </a:solidFill>
              <a:effectLst>
                <a:outerShdw blurRad="38100" dist="38100" dir="2700000" algn="tl">
                  <a:srgbClr val="000000"/>
                </a:outerShdw>
              </a:effectLst>
              <a:uLnTx/>
              <a:uFillTx/>
              <a:latin typeface="+mn-ea"/>
              <a:cs typeface="+mn-ea"/>
              <a:sym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15.</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 联系人</a:t>
            </a:r>
            <a:endParaRPr kumimoji="0" lang="zh-CN" altLang="en-US"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kern="0" noProof="0" dirty="0">
                <a:ln>
                  <a:noFill/>
                </a:ln>
                <a:solidFill>
                  <a:srgbClr val="3657B4"/>
                </a:solidFill>
                <a:effectLst>
                  <a:outerShdw blurRad="38100" dist="38100" dir="2700000" algn="tl">
                    <a:srgbClr val="000000"/>
                  </a:outerShdw>
                </a:effectLst>
                <a:uLnTx/>
                <a:uFillTx/>
                <a:latin typeface="+mn-ea"/>
                <a:cs typeface="+mn-ea"/>
                <a:sym typeface="+mn-ea"/>
              </a:rPr>
              <a:t>           </a:t>
            </a:r>
            <a:r>
              <a:rPr lang="zh-CN" altLang="en-US" sz="2400" b="1" kern="0" dirty="0">
                <a:solidFill>
                  <a:srgbClr val="3657B4"/>
                </a:solidFill>
                <a:latin typeface="+mn-ea"/>
                <a:cs typeface="+mn-ea"/>
                <a:sym typeface="+mn-ea"/>
              </a:rPr>
              <a:t>填写人力资源部门薪酬调查工作联系人姓名。</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lang="zh-CN" altLang="en-US" sz="2400" kern="0" noProof="0" dirty="0">
              <a:ln>
                <a:noFill/>
              </a:ln>
              <a:solidFill>
                <a:srgbClr val="3657B4"/>
              </a:solidFill>
              <a:effectLst>
                <a:outerShdw blurRad="38100" dist="38100" dir="2700000" algn="tl">
                  <a:srgbClr val="000000"/>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0" i="0" u="none" strike="noStrike" kern="0" cap="none" spc="0" normalizeH="0" baseline="0" noProof="0" dirty="0">
              <a:ln>
                <a:noFill/>
              </a:ln>
              <a:solidFill>
                <a:srgbClr val="FFFF00"/>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16.</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 联系方式</a:t>
            </a:r>
            <a:endParaRPr kumimoji="0" lang="zh-CN" altLang="en-US"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kern="0" noProof="0" dirty="0">
                <a:ln>
                  <a:noFill/>
                </a:ln>
                <a:solidFill>
                  <a:srgbClr val="3657B4"/>
                </a:solidFill>
                <a:effectLst>
                  <a:outerShdw blurRad="38100" dist="38100" dir="2700000" algn="tl">
                    <a:srgbClr val="000000"/>
                  </a:outerShdw>
                </a:effectLst>
                <a:uLnTx/>
                <a:uFillTx/>
                <a:latin typeface="+mn-ea"/>
                <a:cs typeface="+mn-ea"/>
                <a:sym typeface="+mn-ea"/>
              </a:rPr>
              <a:t>           </a:t>
            </a:r>
            <a:r>
              <a:rPr lang="zh-CN" altLang="en-US" sz="2400" b="1" kern="0" dirty="0">
                <a:solidFill>
                  <a:srgbClr val="3657B4"/>
                </a:solidFill>
                <a:latin typeface="+mn-ea"/>
                <a:cs typeface="+mn-ea"/>
                <a:sym typeface="+mn-ea"/>
              </a:rPr>
              <a:t>填写人力资源部门薪酬调查工作联系人的固定电话、移动电话。</a:t>
            </a:r>
          </a:p>
          <a:p>
            <a:pPr marR="0" lvl="0" indent="609600" algn="l" defTabSz="914400" rtl="0" fontAlgn="base">
              <a:lnSpc>
                <a:spcPct val="13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en-US" altLang="zh-CN" sz="2400" kern="0" noProof="0" dirty="0">
                <a:ln>
                  <a:noFill/>
                </a:ln>
                <a:solidFill>
                  <a:srgbClr val="FF0000"/>
                </a:solidFill>
                <a:effectLst>
                  <a:outerShdw blurRad="38100" dist="38100" dir="2700000" algn="tl">
                    <a:srgbClr val="000000"/>
                  </a:outerShdw>
                </a:effectLst>
                <a:uLnTx/>
                <a:uFillTx/>
                <a:ea typeface="+mn-lt"/>
                <a:cs typeface="+mn-lt"/>
                <a:sym typeface="+mn-ea"/>
              </a:rPr>
              <a:t>  </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lang="zh-CN" altLang="en-US" sz="2400" b="1" kern="0" noProof="0" dirty="0">
              <a:ln>
                <a:noFill/>
              </a:ln>
              <a:solidFill>
                <a:srgbClr val="3657B4"/>
              </a:solidFill>
              <a:effectLst>
                <a:outerShdw blurRad="38100" dist="38100" dir="2700000" algn="tl">
                  <a:srgbClr val="000000"/>
                </a:outerShdw>
              </a:effectLst>
              <a:uLnTx/>
              <a:uFillTx/>
              <a:latin typeface="+mn-ea"/>
              <a:cs typeface="+mn-ea"/>
              <a:sym typeface="+mn-e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951865" y="1162050"/>
            <a:ext cx="10157460" cy="4656455"/>
          </a:xfrm>
          <a:prstGeom prst="rect">
            <a:avLst/>
          </a:prstGeom>
          <a:noFill/>
          <a:ln w="9525">
            <a:noFill/>
          </a:ln>
        </p:spPr>
        <p:txBody>
          <a:bodyPr wrap="square" anchor="t" anchorCtr="0">
            <a:noAutofit/>
          </a:bodyPr>
          <a:lstStyle/>
          <a:p>
            <a:pPr marL="609600" marR="0" lvl="0" indent="-609600" algn="l" defTabSz="914400" rtl="0" fontAlgn="base">
              <a:lnSpc>
                <a:spcPct val="100000"/>
              </a:lnSpc>
              <a:spcBef>
                <a:spcPts val="0"/>
              </a:spcBef>
              <a:spcAft>
                <a:spcPts val="120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17.</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劳务派遣经营许可证</a:t>
            </a:r>
          </a:p>
          <a:p>
            <a:pPr marR="0" lvl="0" indent="609600" algn="l" defTabSz="914400" rtl="0" fontAlgn="base">
              <a:lnSpc>
                <a:spcPct val="13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劳务派遣经营许可证使用范围：是人力资源服务机构和社会保障机构共同设立的劳动力输出单位。劳务派遣经营许可证由省级机关受理，是由省人力资源和社会保障厅核实批准颁发的许可证之一。主要用于规范劳务派遣服务和人力资源输出中对派遣人员的各项管理。</a:t>
            </a:r>
            <a:endParaRPr kumimoji="0" lang="zh-CN" altLang="en-US" sz="2400" b="0"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endParaRPr>
          </a:p>
          <a:p>
            <a:pPr marR="0" lvl="0" indent="0" algn="l" defTabSz="914400" rtl="0" fontAlgn="base">
              <a:lnSpc>
                <a:spcPct val="130000"/>
              </a:lnSpc>
              <a:spcBef>
                <a:spcPct val="20000"/>
              </a:spcBef>
              <a:spcAft>
                <a:spcPct val="0"/>
              </a:spcAft>
              <a:buClr>
                <a:schemeClr val="hlink"/>
              </a:buClr>
              <a:buSzPct val="70000"/>
              <a:buFont typeface="Wingdings" panose="05000000000000000000" pitchFamily="2" charset="2"/>
              <a:buNone/>
              <a:defRPr/>
            </a:pPr>
            <a:r>
              <a:rPr lang="en-US" altLang="zh-CN" sz="2400" kern="0" noProof="0" dirty="0">
                <a:ln>
                  <a:noFill/>
                </a:ln>
                <a:solidFill>
                  <a:srgbClr val="3657B4"/>
                </a:solidFill>
                <a:effectLst>
                  <a:outerShdw blurRad="38100" dist="38100" dir="2700000" algn="tl">
                    <a:srgbClr val="000000"/>
                  </a:outerShdw>
                </a:effectLst>
                <a:uLnTx/>
                <a:uFillTx/>
                <a:latin typeface="+mn-ea"/>
                <a:cs typeface="+mn-ea"/>
                <a:sym typeface="+mn-ea"/>
              </a:rPr>
              <a:t>         </a:t>
            </a:r>
            <a:r>
              <a:rPr lang="zh-CN" altLang="en-US" sz="2400" b="1" kern="0" noProof="0" dirty="0">
                <a:ln>
                  <a:noFill/>
                </a:ln>
                <a:solidFill>
                  <a:srgbClr val="FF0000"/>
                </a:solidFill>
                <a:effectLst>
                  <a:outerShdw blurRad="38100" dist="38100" dir="2700000" algn="tl">
                    <a:srgbClr val="000000"/>
                  </a:outerShdw>
                </a:effectLst>
                <a:uLnTx/>
                <a:uFillTx/>
                <a:latin typeface="+mn-ea"/>
                <a:cs typeface="+mn-ea"/>
                <a:sym typeface="+mn-ea"/>
              </a:rPr>
              <a:t>注：拥有劳务派遣许可资质的企业必填。</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955675" y="882650"/>
            <a:ext cx="10281285" cy="205740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18</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.企业从业人员平均人数</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0" algn="l" defTabSz="914400" rtl="0" fontAlgn="base">
              <a:lnSpc>
                <a:spcPct val="130000"/>
              </a:lnSpc>
              <a:spcBef>
                <a:spcPct val="20000"/>
              </a:spcBef>
              <a:spcAft>
                <a:spcPct val="0"/>
              </a:spcAft>
              <a:buClr>
                <a:schemeClr val="hlink"/>
              </a:buClr>
              <a:buSzPct val="70000"/>
              <a:buFont typeface="Wingdings" panose="05000000000000000000" pitchFamily="2" charset="2"/>
              <a:buNone/>
              <a:defRPr/>
            </a:pPr>
            <a:r>
              <a:rPr lang="zh-CN" altLang="en-US" sz="20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0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0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企业从业人员是指在企业取得工资或其他形式的劳动报酬的全部人员，包括企业使用的“在岗职工”和“劳务派遣人员”和“其他从业人员”三类。</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lang="zh-CN" altLang="en-US" sz="2400" b="1" kern="0" noProof="0" dirty="0">
              <a:ln>
                <a:noFill/>
              </a:ln>
              <a:solidFill>
                <a:srgbClr val="FF0000"/>
              </a:solidFill>
              <a:effectLst>
                <a:outerShdw blurRad="38100" dist="38100" dir="2700000" algn="tl">
                  <a:srgbClr val="000000"/>
                </a:outerShdw>
              </a:effectLst>
              <a:uLnTx/>
              <a:uFillTx/>
              <a:latin typeface="+mn-ea"/>
              <a:ea typeface="+mn-lt"/>
              <a:cs typeface="+mn-lt"/>
              <a:sym typeface="+mn-ea"/>
            </a:endParaRPr>
          </a:p>
        </p:txBody>
      </p:sp>
      <p:pic>
        <p:nvPicPr>
          <p:cNvPr id="2" name="图片 1"/>
          <p:cNvPicPr>
            <a:picLocks noChangeAspect="1"/>
          </p:cNvPicPr>
          <p:nvPr/>
        </p:nvPicPr>
        <p:blipFill>
          <a:blip r:embed="rId4"/>
          <a:stretch>
            <a:fillRect/>
          </a:stretch>
        </p:blipFill>
        <p:spPr>
          <a:xfrm>
            <a:off x="2665095" y="3062605"/>
            <a:ext cx="6861175" cy="2787650"/>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932815" y="473075"/>
            <a:ext cx="10326370" cy="5781675"/>
          </a:xfrm>
          <a:prstGeom prst="rect">
            <a:avLst/>
          </a:prstGeom>
          <a:noFill/>
          <a:ln w="9525">
            <a:noFill/>
          </a:ln>
        </p:spPr>
        <p:txBody>
          <a:bodyPr wrap="square" anchor="t" anchorCtr="0">
            <a:noAutofit/>
          </a:bodyPr>
          <a:lstStyle/>
          <a:p>
            <a:pPr marR="0" lvl="0" indent="609600" algn="l" defTabSz="914400" rtl="0" fontAlgn="base">
              <a:lnSpc>
                <a:spcPct val="12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劳务派遣人员”指与劳务派遣单位签定劳动合同，并被劳务派遣单位派遣到实际用工企业工作，且劳务派遣单位与实际用工企业签定《劳务派遣协议》的人员。无论用工单位是否直接支付劳动报酬，劳务派遣人员需要由实际用工单位填报，作为劳务派遣单位（派出单位）的被调查企业，在填报时，同样填报这些人员及所有派出人员信息。</a:t>
            </a:r>
            <a:endParaRPr kumimoji="0" lang="zh-CN" altLang="en-US" sz="2400" b="1" i="0" u="none" strike="noStrike" kern="0" cap="none" spc="0" normalizeH="0" baseline="0" dirty="0">
              <a:solidFill>
                <a:srgbClr val="3657B4"/>
              </a:solidFill>
              <a:latin typeface="+mn-ea"/>
              <a:cs typeface="+mn-ea"/>
            </a:endParaRPr>
          </a:p>
          <a:p>
            <a:pPr marR="0" lvl="0" indent="0" algn="l" defTabSz="914400" rtl="0" fontAlgn="base">
              <a:lnSpc>
                <a:spcPct val="120000"/>
              </a:lnSpc>
              <a:spcBef>
                <a:spcPts val="1200"/>
              </a:spcBef>
              <a:spcAft>
                <a:spcPct val="0"/>
              </a:spcAft>
              <a:buClr>
                <a:schemeClr val="hlink"/>
              </a:buClr>
              <a:buSzPct val="70000"/>
              <a:buFont typeface="Wingdings" panose="05000000000000000000" pitchFamily="2" charset="2"/>
              <a:buNone/>
              <a:defRPr/>
            </a:pPr>
            <a:r>
              <a:rPr lang="zh-CN" altLang="en-US" sz="2400" b="1" kern="0" dirty="0">
                <a:solidFill>
                  <a:srgbClr val="3657B4"/>
                </a:solidFill>
                <a:latin typeface="+mn-ea"/>
                <a:cs typeface="+mn-ea"/>
                <a:sym typeface="+mn-ea"/>
              </a:rPr>
              <a:t>        “其他从业人员”指本企业中不能归到在岗职工、劳务派遣人员中的人员。此类人员是实际参加本企业生产或工作并从本企业取得劳动报酬的人员，包括：非全日制人员、聘用的正式离退休人员、兼职人员和第二职业者等，以及本单位中工作的外籍和港澳台方人员。</a:t>
            </a:r>
            <a:endParaRPr kumimoji="0" lang="zh-CN" altLang="en-US" sz="2400" b="1" i="0" u="none" strike="noStrike" kern="0" cap="none" spc="0" normalizeH="0" baseline="0" dirty="0">
              <a:solidFill>
                <a:srgbClr val="3657B4"/>
              </a:solidFill>
              <a:latin typeface="+mn-ea"/>
              <a:cs typeface="+mn-ea"/>
            </a:endParaRPr>
          </a:p>
          <a:p>
            <a:pPr marR="0" lvl="0" indent="0" algn="l" defTabSz="914400" rtl="0" fontAlgn="base">
              <a:lnSpc>
                <a:spcPct val="120000"/>
              </a:lnSpc>
              <a:spcBef>
                <a:spcPts val="1200"/>
              </a:spcBef>
              <a:spcAft>
                <a:spcPct val="0"/>
              </a:spcAft>
              <a:buClr>
                <a:schemeClr val="hlink"/>
              </a:buClr>
              <a:buSzPct val="70000"/>
              <a:buFont typeface="Wingdings" panose="05000000000000000000" pitchFamily="2" charset="2"/>
              <a:buNone/>
              <a:defRPr/>
            </a:pPr>
            <a:r>
              <a:rPr lang="zh-CN" altLang="en-US" sz="2400" b="1" kern="0" dirty="0">
                <a:solidFill>
                  <a:srgbClr val="3657B4"/>
                </a:solidFill>
                <a:latin typeface="+mn-ea"/>
                <a:cs typeface="+mn-ea"/>
                <a:sym typeface="+mn-ea"/>
              </a:rPr>
              <a:t>         从业人员不包括：（1）离开本单位仍保留劳动关系的并定期领取生活费的人员；（2）利用课余时间打工的学生及本单位实习的各类在校学生；（3）本单位因劳务外包而使用的人员。</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a:xfrm>
          <a:off x="0" y="0"/>
          <a:ext cx="0" cy="0"/>
          <a:chOff x="0" y="0"/>
          <a:chExt cx="0" cy="0"/>
        </a:xfrm>
      </p:grpSpPr>
      <p:cxnSp>
        <p:nvCxnSpPr>
          <p:cNvPr id="13" name="直接连接符 12"/>
          <p:cNvCxnSpPr/>
          <p:nvPr>
            <p:custDataLst>
              <p:tags r:id="rId1"/>
            </p:custDataLst>
          </p:nvPr>
        </p:nvCxnSpPr>
        <p:spPr>
          <a:xfrm>
            <a:off x="318331" y="695578"/>
            <a:ext cx="6019800" cy="4445"/>
          </a:xfrm>
          <a:prstGeom prst="line">
            <a:avLst/>
          </a:prstGeom>
          <a:ln w="12700">
            <a:solidFill>
              <a:srgbClr val="2A448C"/>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2"/>
            </p:custDataLst>
          </p:nvPr>
        </p:nvSpPr>
        <p:spPr>
          <a:xfrm>
            <a:off x="602615" y="863600"/>
            <a:ext cx="10987405" cy="5558155"/>
          </a:xfrm>
          <a:prstGeom prst="rect">
            <a:avLst/>
          </a:prstGeom>
          <a:noFill/>
        </p:spPr>
        <p:txBody>
          <a:bodyPr wrap="square">
            <a:noAutofit/>
          </a:bodyPr>
          <a:lstStyle/>
          <a:p>
            <a:pPr marR="0" indent="0" defTabSz="914400" fontAlgn="auto">
              <a:lnSpc>
                <a:spcPts val="2800"/>
              </a:lnSpc>
              <a:spcBef>
                <a:spcPts val="0"/>
              </a:spcBef>
              <a:buClr>
                <a:schemeClr val="hlink"/>
              </a:buClr>
              <a:buSzPct val="70000"/>
              <a:buFont typeface="Arial" panose="020B0604020202020204" pitchFamily="34" charset="0"/>
              <a:buNone/>
              <a:defRPr/>
            </a:pPr>
            <a:r>
              <a:rPr kumimoji="0" lang="zh-CN" altLang="en-US" sz="2000" b="1" kern="1200" cap="none" spc="0" normalizeH="0" baseline="0" noProof="0" dirty="0">
                <a:solidFill>
                  <a:srgbClr val="FFC000"/>
                </a:solidFill>
                <a:effectLst>
                  <a:outerShdw blurRad="38100" dist="38100" dir="2700000" algn="tl">
                    <a:srgbClr val="000000">
                      <a:alpha val="43137"/>
                    </a:srgbClr>
                  </a:outerShdw>
                </a:effectLst>
                <a:latin typeface="+mn-ea"/>
                <a:ea typeface="+mn-ea"/>
                <a:cs typeface="+mn-cs"/>
                <a:sym typeface="Arial" panose="020B0604020202020204" pitchFamily="34" charset="0"/>
              </a:rPr>
              <a:t>调查范围</a:t>
            </a:r>
            <a:r>
              <a:rPr kumimoji="0" lang="zh-CN" altLang="en-US" sz="2000" b="1" kern="1200" cap="none" spc="0" normalizeH="0" baseline="0" noProof="0" dirty="0">
                <a:solidFill>
                  <a:srgbClr val="FFC000"/>
                </a:solidFill>
                <a:effectLst>
                  <a:outerShdw blurRad="38100" dist="38100" dir="2700000" algn="tl">
                    <a:srgbClr val="000000"/>
                  </a:outerShdw>
                </a:effectLst>
                <a:latin typeface="+mn-ea"/>
                <a:ea typeface="+mn-ea"/>
                <a:cs typeface="+mn-cs"/>
                <a:sym typeface="Arial" panose="020B0604020202020204" pitchFamily="34" charset="0"/>
              </a:rPr>
              <a:t>：</a:t>
            </a:r>
            <a:r>
              <a:rPr kumimoji="0" lang="zh-CN" altLang="en-US" sz="2000" b="1" kern="0" cap="none" spc="0" normalizeH="0" baseline="0" dirty="0">
                <a:solidFill>
                  <a:srgbClr val="3657B4"/>
                </a:solidFill>
                <a:latin typeface="+mn-ea"/>
                <a:cs typeface="+mn-ea"/>
                <a:sym typeface="Arial" panose="020B0604020202020204" pitchFamily="34" charset="0"/>
              </a:rPr>
              <a:t>2024年度北京市企业薪酬调查抽样企业、在京内注册的</a:t>
            </a:r>
            <a:r>
              <a:rPr kumimoji="0" lang="zh-CN" altLang="en-US" sz="2000" b="1" kern="0" cap="none" spc="0" normalizeH="0" baseline="0" dirty="0">
                <a:solidFill>
                  <a:srgbClr val="3657B4"/>
                </a:solidFill>
                <a:latin typeface="+mn-ea"/>
                <a:ea typeface="+mn-ea"/>
                <a:cs typeface="+mn-ea"/>
                <a:sym typeface="Arial" panose="020B0604020202020204" pitchFamily="34" charset="0"/>
              </a:rPr>
              <a:t>各市属、区属集团调查至本集团末端企业。</a:t>
            </a:r>
            <a:endParaRPr kumimoji="0" lang="zh-CN" altLang="en-US" sz="2000" b="1" kern="1200" cap="none" spc="0" normalizeH="0" baseline="0" noProof="0" dirty="0">
              <a:solidFill>
                <a:srgbClr val="3657B4"/>
              </a:solidFill>
              <a:effectLst>
                <a:outerShdw blurRad="38100" dist="38100" dir="2700000" algn="tl">
                  <a:srgbClr val="000000">
                    <a:alpha val="43137"/>
                  </a:srgbClr>
                </a:outerShdw>
              </a:effectLst>
              <a:latin typeface="+mn-ea"/>
              <a:ea typeface="+mn-ea"/>
              <a:cs typeface="+mn-cs"/>
              <a:sym typeface="Arial" panose="020B0604020202020204" pitchFamily="34" charset="0"/>
            </a:endParaRPr>
          </a:p>
          <a:p>
            <a:pPr marR="0" indent="0" defTabSz="914400" fontAlgn="auto">
              <a:lnSpc>
                <a:spcPts val="2800"/>
              </a:lnSpc>
              <a:spcBef>
                <a:spcPts val="0"/>
              </a:spcBef>
              <a:buClr>
                <a:schemeClr val="hlink"/>
              </a:buClr>
              <a:buSzPct val="70000"/>
              <a:buFont typeface="Arial" panose="020B0604020202020204" pitchFamily="34" charset="0"/>
              <a:buNone/>
              <a:defRPr/>
            </a:pPr>
            <a:r>
              <a:rPr kumimoji="0" lang="zh-CN" altLang="en-US" sz="2000" b="1" kern="1200" cap="none" spc="0" normalizeH="0" baseline="0" noProof="0" dirty="0">
                <a:solidFill>
                  <a:srgbClr val="FFC000"/>
                </a:solidFill>
                <a:effectLst>
                  <a:outerShdw blurRad="38100" dist="38100" dir="2700000" algn="tl">
                    <a:srgbClr val="000000">
                      <a:alpha val="43137"/>
                    </a:srgbClr>
                  </a:outerShdw>
                </a:effectLst>
                <a:latin typeface="+mn-ea"/>
                <a:ea typeface="+mn-ea"/>
                <a:cs typeface="+mn-cs"/>
                <a:sym typeface="Arial" panose="020B0604020202020204" pitchFamily="34" charset="0"/>
              </a:rPr>
              <a:t>上报时间：</a:t>
            </a:r>
            <a:r>
              <a:rPr kumimoji="0" lang="zh-CN" altLang="en-US" sz="2000" b="1" kern="0" cap="none" spc="0" normalizeH="0" baseline="0" dirty="0">
                <a:solidFill>
                  <a:srgbClr val="3657B4"/>
                </a:solidFill>
                <a:latin typeface="+mn-ea"/>
                <a:ea typeface="+mn-ea"/>
                <a:cs typeface="+mn-ea"/>
                <a:sym typeface="Arial" panose="020B0604020202020204" pitchFamily="34" charset="0"/>
              </a:rPr>
              <a:t>各区人社部门收齐各区填报企业数据及市属集团总部收齐集团数据，于</a:t>
            </a:r>
            <a:r>
              <a:rPr kumimoji="0" lang="zh-CN" altLang="en-US" sz="2000" b="1" kern="1200" cap="none" spc="0" normalizeH="0" baseline="0" noProof="0" dirty="0">
                <a:solidFill>
                  <a:srgbClr val="FF0000"/>
                </a:solidFill>
                <a:effectLst>
                  <a:outerShdw blurRad="38100" dist="38100" dir="2700000" algn="tl">
                    <a:srgbClr val="000000">
                      <a:alpha val="43137"/>
                    </a:srgbClr>
                  </a:outerShdw>
                </a:effectLst>
                <a:latin typeface="+mn-ea"/>
                <a:ea typeface="+mn-ea"/>
                <a:cs typeface="+mn-cs"/>
                <a:sym typeface="Arial" panose="020B0604020202020204" pitchFamily="34" charset="0"/>
              </a:rPr>
              <a:t>202</a:t>
            </a:r>
            <a:r>
              <a:rPr kumimoji="0" lang="en-US" altLang="zh-CN" sz="2000" b="1" kern="1200" cap="none" spc="0" normalizeH="0" baseline="0" noProof="0" dirty="0">
                <a:solidFill>
                  <a:srgbClr val="FF0000"/>
                </a:solidFill>
                <a:effectLst>
                  <a:outerShdw blurRad="38100" dist="38100" dir="2700000" algn="tl">
                    <a:srgbClr val="000000">
                      <a:alpha val="43137"/>
                    </a:srgbClr>
                  </a:outerShdw>
                </a:effectLst>
                <a:latin typeface="+mn-ea"/>
                <a:ea typeface="+mn-ea"/>
                <a:cs typeface="+mn-cs"/>
                <a:sym typeface="Arial" panose="020B0604020202020204" pitchFamily="34" charset="0"/>
              </a:rPr>
              <a:t>5</a:t>
            </a:r>
            <a:r>
              <a:rPr kumimoji="0" lang="zh-CN" altLang="en-US" sz="2000" b="1" kern="1200" cap="none" spc="0" normalizeH="0" baseline="0" noProof="0" dirty="0">
                <a:solidFill>
                  <a:srgbClr val="FF0000"/>
                </a:solidFill>
                <a:effectLst>
                  <a:outerShdw blurRad="38100" dist="38100" dir="2700000" algn="tl">
                    <a:srgbClr val="000000">
                      <a:alpha val="43137"/>
                    </a:srgbClr>
                  </a:outerShdw>
                </a:effectLst>
                <a:latin typeface="+mn-ea"/>
                <a:ea typeface="+mn-ea"/>
                <a:cs typeface="+mn-cs"/>
                <a:sym typeface="Arial" panose="020B0604020202020204" pitchFamily="34" charset="0"/>
              </a:rPr>
              <a:t>年</a:t>
            </a:r>
            <a:r>
              <a:rPr kumimoji="0" lang="en-US" altLang="zh-CN" sz="2000" b="1" kern="1200" cap="none" spc="0" normalizeH="0" baseline="0" noProof="0" dirty="0">
                <a:solidFill>
                  <a:srgbClr val="FF0000"/>
                </a:solidFill>
                <a:effectLst>
                  <a:outerShdw blurRad="38100" dist="38100" dir="2700000" algn="tl">
                    <a:srgbClr val="000000">
                      <a:alpha val="43137"/>
                    </a:srgbClr>
                  </a:outerShdw>
                </a:effectLst>
                <a:latin typeface="+mn-ea"/>
                <a:ea typeface="+mn-ea"/>
                <a:cs typeface="+mn-cs"/>
                <a:sym typeface="Arial" panose="020B0604020202020204" pitchFamily="34" charset="0"/>
              </a:rPr>
              <a:t>3</a:t>
            </a:r>
            <a:r>
              <a:rPr kumimoji="0" lang="zh-CN" altLang="en-US" sz="2000" b="1" kern="1200" cap="none" spc="0" normalizeH="0" baseline="0" noProof="0" dirty="0">
                <a:solidFill>
                  <a:srgbClr val="FF0000"/>
                </a:solidFill>
                <a:effectLst>
                  <a:outerShdw blurRad="38100" dist="38100" dir="2700000" algn="tl">
                    <a:srgbClr val="000000">
                      <a:alpha val="43137"/>
                    </a:srgbClr>
                  </a:outerShdw>
                </a:effectLst>
                <a:latin typeface="+mn-ea"/>
                <a:ea typeface="+mn-ea"/>
                <a:cs typeface="+mn-cs"/>
                <a:sym typeface="Arial" panose="020B0604020202020204" pitchFamily="34" charset="0"/>
              </a:rPr>
              <a:t>月</a:t>
            </a:r>
            <a:r>
              <a:rPr kumimoji="0" lang="en-US" altLang="zh-CN" sz="2000" b="1" kern="1200" cap="none" spc="0" normalizeH="0" baseline="0" noProof="0" dirty="0">
                <a:solidFill>
                  <a:srgbClr val="FF0000"/>
                </a:solidFill>
                <a:effectLst>
                  <a:outerShdw blurRad="38100" dist="38100" dir="2700000" algn="tl">
                    <a:srgbClr val="000000">
                      <a:alpha val="43137"/>
                    </a:srgbClr>
                  </a:outerShdw>
                </a:effectLst>
                <a:latin typeface="+mn-ea"/>
                <a:ea typeface="+mn-ea"/>
                <a:cs typeface="+mn-cs"/>
                <a:sym typeface="Arial" panose="020B0604020202020204" pitchFamily="34" charset="0"/>
              </a:rPr>
              <a:t>20</a:t>
            </a:r>
            <a:r>
              <a:rPr kumimoji="0" lang="zh-CN" altLang="en-US" sz="2000" b="1" kern="1200" cap="none" spc="0" normalizeH="0" baseline="0" noProof="0" dirty="0">
                <a:solidFill>
                  <a:srgbClr val="FF0000"/>
                </a:solidFill>
                <a:effectLst>
                  <a:outerShdw blurRad="38100" dist="38100" dir="2700000" algn="tl">
                    <a:srgbClr val="000000">
                      <a:alpha val="43137"/>
                    </a:srgbClr>
                  </a:outerShdw>
                </a:effectLst>
                <a:latin typeface="+mn-ea"/>
                <a:ea typeface="+mn-ea"/>
                <a:cs typeface="+mn-cs"/>
                <a:sym typeface="Arial" panose="020B0604020202020204" pitchFamily="34" charset="0"/>
              </a:rPr>
              <a:t>日</a:t>
            </a:r>
            <a:r>
              <a:rPr kumimoji="0" lang="zh-CN" altLang="en-US" sz="2000" b="1" kern="0" cap="none" spc="0" normalizeH="0" baseline="0" dirty="0">
                <a:solidFill>
                  <a:srgbClr val="3657B4"/>
                </a:solidFill>
                <a:latin typeface="+mn-ea"/>
                <a:ea typeface="+mn-ea"/>
                <a:cs typeface="+mn-ea"/>
                <a:sym typeface="Arial" panose="020B0604020202020204" pitchFamily="34" charset="0"/>
              </a:rPr>
              <a:t>前报送至市人社局劳动关系处公务邮箱：xinchou@rsj.beijing.gov.cn。</a:t>
            </a:r>
            <a:endParaRPr kumimoji="0" lang="zh-CN" altLang="en-US" sz="2000" b="1" kern="1200" cap="none" spc="0" normalizeH="0" baseline="0" noProof="0" dirty="0">
              <a:solidFill>
                <a:srgbClr val="3657B4"/>
              </a:solidFill>
              <a:effectLst>
                <a:outerShdw blurRad="38100" dist="38100" dir="2700000" algn="tl">
                  <a:srgbClr val="000000">
                    <a:alpha val="43137"/>
                  </a:srgbClr>
                </a:outerShdw>
              </a:effectLst>
              <a:latin typeface="+mn-ea"/>
              <a:ea typeface="+mn-ea"/>
              <a:cs typeface="+mn-cs"/>
              <a:sym typeface="Arial" panose="020B0604020202020204" pitchFamily="34" charset="0"/>
            </a:endParaRPr>
          </a:p>
          <a:p>
            <a:pPr marR="0" indent="0" defTabSz="914400" fontAlgn="auto">
              <a:lnSpc>
                <a:spcPts val="2800"/>
              </a:lnSpc>
              <a:spcBef>
                <a:spcPts val="0"/>
              </a:spcBef>
              <a:buClr>
                <a:schemeClr val="hlink"/>
              </a:buClr>
              <a:buSzPct val="70000"/>
              <a:buFont typeface="+mj-ea"/>
              <a:buNone/>
              <a:defRPr/>
            </a:pPr>
            <a:r>
              <a:rPr lang="zh-CN" altLang="en-US" sz="2000" b="1" noProof="0" dirty="0">
                <a:solidFill>
                  <a:srgbClr val="FFC000"/>
                </a:solidFill>
                <a:effectLst>
                  <a:outerShdw blurRad="38100" dist="38100" dir="2700000" algn="tl">
                    <a:srgbClr val="000000">
                      <a:alpha val="43137"/>
                    </a:srgbClr>
                  </a:outerShdw>
                </a:effectLst>
                <a:latin typeface="+mn-ea"/>
                <a:sym typeface="Arial" panose="020B0604020202020204" pitchFamily="34" charset="0"/>
              </a:rPr>
              <a:t>报送形式：</a:t>
            </a:r>
            <a:r>
              <a:rPr lang="zh-CN" altLang="en-US" sz="2000" b="1" kern="0" dirty="0">
                <a:solidFill>
                  <a:srgbClr val="3657B4"/>
                </a:solidFill>
                <a:latin typeface="+mn-ea"/>
                <a:cs typeface="+mn-ea"/>
                <a:sym typeface="Arial" panose="020B0604020202020204" pitchFamily="34" charset="0"/>
              </a:rPr>
              <a:t>①市属集团总部填报好集团总部及收齐全集团数据后，通过企业薪酬调查软件导出的数据包及Excel版报表盖公章后将扫描件（PDF格式）报送至</a:t>
            </a:r>
            <a:r>
              <a:rPr lang="zh-CN" altLang="en-US" sz="2000" b="1" noProof="0" dirty="0">
                <a:solidFill>
                  <a:srgbClr val="FF0000"/>
                </a:solidFill>
                <a:effectLst>
                  <a:outerShdw blurRad="38100" dist="38100" dir="2700000" algn="tl">
                    <a:srgbClr val="000000"/>
                  </a:outerShdw>
                </a:effectLst>
                <a:latin typeface="+mn-ea"/>
                <a:sym typeface="Arial" panose="020B0604020202020204" pitchFamily="34" charset="0"/>
              </a:rPr>
              <a:t>市局公务邮箱</a:t>
            </a:r>
            <a:r>
              <a:rPr lang="zh-CN" altLang="en-US" sz="2000" b="1" kern="0" dirty="0">
                <a:solidFill>
                  <a:srgbClr val="3657B4"/>
                </a:solidFill>
                <a:latin typeface="+mn-ea"/>
                <a:cs typeface="+mn-ea"/>
                <a:sym typeface="Arial" panose="020B0604020202020204" pitchFamily="34" charset="0"/>
              </a:rPr>
              <a:t>：</a:t>
            </a:r>
            <a:r>
              <a:rPr kumimoji="0" lang="zh-CN" altLang="en-US" sz="2000" b="1" kern="0" cap="none" spc="0" normalizeH="0" baseline="0" dirty="0">
                <a:solidFill>
                  <a:srgbClr val="3657B4"/>
                </a:solidFill>
                <a:latin typeface="+mn-ea"/>
                <a:ea typeface="+mn-ea"/>
                <a:cs typeface="+mn-ea"/>
                <a:sym typeface="Arial" panose="020B0604020202020204" pitchFamily="34" charset="0"/>
              </a:rPr>
              <a:t>xinchou@rsj.beijing.gov.cn。</a:t>
            </a:r>
          </a:p>
          <a:p>
            <a:pPr marR="0" indent="0" defTabSz="914400" fontAlgn="auto">
              <a:lnSpc>
                <a:spcPts val="2800"/>
              </a:lnSpc>
              <a:spcBef>
                <a:spcPts val="0"/>
              </a:spcBef>
              <a:buClr>
                <a:schemeClr val="hlink"/>
              </a:buClr>
              <a:buSzPct val="70000"/>
              <a:buFont typeface="+mj-ea"/>
              <a:buNone/>
              <a:defRPr/>
            </a:pPr>
            <a:r>
              <a:rPr lang="zh-CN" altLang="en-US" sz="2000" b="1" kern="0" dirty="0">
                <a:solidFill>
                  <a:srgbClr val="3657B4"/>
                </a:solidFill>
                <a:latin typeface="+mn-ea"/>
                <a:cs typeface="+mn-ea"/>
                <a:sym typeface="+mn-ea"/>
              </a:rPr>
              <a:t>②各区被调查企业（区属国企及非国有企业）通过企业薪酬调查软件导出的数据包上报给各区人力社保局劳动关系科工作人员，</a:t>
            </a:r>
            <a:r>
              <a:rPr lang="zh-CN" altLang="en-US" sz="2000" b="1" noProof="0" dirty="0">
                <a:solidFill>
                  <a:srgbClr val="FF0000"/>
                </a:solidFill>
                <a:effectLst>
                  <a:outerShdw blurRad="38100" dist="38100" dir="2700000" algn="tl">
                    <a:srgbClr val="000000"/>
                  </a:outerShdw>
                </a:effectLst>
                <a:latin typeface="+mn-ea"/>
                <a:sym typeface="+mn-ea"/>
              </a:rPr>
              <a:t>由各区工作人员报送至市级公务邮箱，区内填报企业请勿直接报送至市级公务邮箱</a:t>
            </a:r>
            <a:r>
              <a:rPr lang="zh-CN" altLang="en-US" sz="2000" b="1" noProof="0" dirty="0">
                <a:effectLst>
                  <a:outerShdw blurRad="38100" dist="38100" dir="2700000" algn="tl">
                    <a:srgbClr val="000000"/>
                  </a:outerShdw>
                </a:effectLst>
                <a:latin typeface="+mn-ea"/>
                <a:sym typeface="+mn-ea"/>
              </a:rPr>
              <a:t>。</a:t>
            </a:r>
            <a:endParaRPr kumimoji="0" lang="zh-CN" altLang="en-US" sz="2000" b="1" kern="1200" cap="none" spc="0" normalizeH="0" baseline="0" noProof="0" dirty="0">
              <a:solidFill>
                <a:srgbClr val="3657B4"/>
              </a:solidFill>
              <a:effectLst>
                <a:outerShdw blurRad="38100" dist="38100" dir="2700000" algn="tl">
                  <a:srgbClr val="000000">
                    <a:alpha val="43137"/>
                  </a:srgbClr>
                </a:outerShdw>
              </a:effectLst>
              <a:latin typeface="+mn-ea"/>
              <a:ea typeface="+mn-ea"/>
              <a:cs typeface="+mn-cs"/>
              <a:sym typeface="Arial" panose="020B0604020202020204" pitchFamily="34" charset="0"/>
            </a:endParaRPr>
          </a:p>
          <a:p>
            <a:pPr marR="0" indent="0" defTabSz="914400" fontAlgn="auto">
              <a:lnSpc>
                <a:spcPts val="2800"/>
              </a:lnSpc>
              <a:spcBef>
                <a:spcPts val="0"/>
              </a:spcBef>
              <a:buClr>
                <a:schemeClr val="hlink"/>
              </a:buClr>
              <a:buSzPct val="70000"/>
              <a:buFont typeface="Arial" panose="020B0604020202020204" pitchFamily="34" charset="0"/>
              <a:buNone/>
              <a:defRPr/>
            </a:pPr>
            <a:r>
              <a:rPr kumimoji="0" lang="zh-CN" altLang="en-US" sz="2000" b="1" kern="1200" cap="none" spc="0" normalizeH="0" baseline="0" noProof="0" dirty="0">
                <a:solidFill>
                  <a:srgbClr val="FFC000"/>
                </a:solidFill>
                <a:effectLst>
                  <a:outerShdw blurRad="38100" dist="38100" dir="2700000" algn="tl">
                    <a:srgbClr val="000000">
                      <a:alpha val="43137"/>
                    </a:srgbClr>
                  </a:outerShdw>
                </a:effectLst>
                <a:latin typeface="+mn-ea"/>
                <a:ea typeface="+mn-ea"/>
                <a:cs typeface="+mn-cs"/>
                <a:sym typeface="Arial" panose="020B0604020202020204" pitchFamily="34" charset="0"/>
              </a:rPr>
              <a:t>上报要求及方式：</a:t>
            </a:r>
            <a:endParaRPr kumimoji="0" lang="zh-CN" altLang="en-US" sz="2000" b="1" kern="1200" cap="none" spc="0" normalizeH="0" baseline="0" noProof="0" dirty="0">
              <a:solidFill>
                <a:srgbClr val="FFFF00"/>
              </a:solidFill>
              <a:effectLst>
                <a:outerShdw blurRad="38100" dist="38100" dir="2700000" algn="tl">
                  <a:srgbClr val="000000">
                    <a:alpha val="43137"/>
                  </a:srgbClr>
                </a:outerShdw>
              </a:effectLst>
              <a:latin typeface="+mn-ea"/>
              <a:ea typeface="+mn-ea"/>
              <a:cs typeface="+mn-cs"/>
              <a:sym typeface="Arial" panose="020B0604020202020204" pitchFamily="34" charset="0"/>
            </a:endParaRPr>
          </a:p>
          <a:p>
            <a:pPr marR="0" indent="0" defTabSz="914400" fontAlgn="auto">
              <a:lnSpc>
                <a:spcPts val="2800"/>
              </a:lnSpc>
              <a:spcBef>
                <a:spcPts val="0"/>
              </a:spcBef>
              <a:buClr>
                <a:schemeClr val="hlink"/>
              </a:buClr>
              <a:buSzPct val="70000"/>
              <a:buFont typeface="Arial" panose="020B0604020202020204" pitchFamily="34" charset="0"/>
              <a:buNone/>
              <a:defRPr/>
            </a:pPr>
            <a:r>
              <a:rPr kumimoji="0" lang="zh-CN" altLang="en-US" sz="2000" b="1" kern="0" cap="none" spc="0" normalizeH="0" baseline="0" dirty="0">
                <a:solidFill>
                  <a:srgbClr val="3657B4"/>
                </a:solidFill>
                <a:latin typeface="+mn-ea"/>
                <a:ea typeface="+mn-ea"/>
                <a:cs typeface="+mn-ea"/>
                <a:sym typeface="Arial" panose="020B0604020202020204" pitchFamily="34" charset="0"/>
              </a:rPr>
              <a:t>1、填报企业须逐级上报数据包文件，切勿跨级上报。</a:t>
            </a:r>
            <a:endParaRPr kumimoji="0" lang="zh-CN" altLang="en-US" sz="2000" b="1" kern="1200" cap="none" spc="0" normalizeH="0" baseline="0" noProof="0" dirty="0">
              <a:solidFill>
                <a:srgbClr val="3657B4"/>
              </a:solidFill>
              <a:effectLst>
                <a:outerShdw blurRad="38100" dist="38100" dir="2700000" algn="tl">
                  <a:srgbClr val="000000">
                    <a:alpha val="43137"/>
                  </a:srgbClr>
                </a:outerShdw>
              </a:effectLst>
              <a:latin typeface="+mn-ea"/>
              <a:ea typeface="+mn-ea"/>
              <a:cs typeface="+mn-cs"/>
              <a:sym typeface="Arial" panose="020B0604020202020204" pitchFamily="34" charset="0"/>
            </a:endParaRPr>
          </a:p>
          <a:p>
            <a:pPr marR="0" indent="0" defTabSz="914400" fontAlgn="auto">
              <a:lnSpc>
                <a:spcPts val="2800"/>
              </a:lnSpc>
              <a:spcBef>
                <a:spcPts val="0"/>
              </a:spcBef>
              <a:buClr>
                <a:schemeClr val="hlink"/>
              </a:buClr>
              <a:buSzPct val="70000"/>
              <a:buFont typeface="Arial" panose="020B0604020202020204" pitchFamily="34" charset="0"/>
              <a:buNone/>
              <a:defRPr/>
            </a:pPr>
            <a:r>
              <a:rPr kumimoji="0" lang="zh-CN" altLang="en-US" sz="2000" b="1" kern="0" cap="none" spc="0" normalizeH="0" baseline="0" dirty="0">
                <a:solidFill>
                  <a:srgbClr val="3657B4"/>
                </a:solidFill>
                <a:latin typeface="+mn-ea"/>
                <a:ea typeface="+mn-ea"/>
                <a:cs typeface="+mn-ea"/>
                <a:sym typeface="Arial" panose="020B0604020202020204" pitchFamily="34" charset="0"/>
              </a:rPr>
              <a:t>2、</a:t>
            </a:r>
            <a:r>
              <a:rPr kumimoji="0" lang="zh-CN" altLang="en-US" sz="2000" b="1" kern="1200" cap="none" spc="0" normalizeH="0" baseline="0" noProof="0" dirty="0">
                <a:solidFill>
                  <a:srgbClr val="FF0000"/>
                </a:solidFill>
                <a:effectLst>
                  <a:outerShdw blurRad="38100" dist="38100" dir="2700000" algn="tl">
                    <a:srgbClr val="000000">
                      <a:alpha val="43137"/>
                    </a:srgbClr>
                  </a:outerShdw>
                </a:effectLst>
                <a:latin typeface="+mn-ea"/>
                <a:ea typeface="+mn-ea"/>
                <a:cs typeface="+mn-cs"/>
                <a:sym typeface="Arial" panose="020B0604020202020204" pitchFamily="34" charset="0"/>
              </a:rPr>
              <a:t>市属集团及其下属企业只需逐级向上报送至集团总部，由集团总部报送至市局公务邮箱，不需要向所属区、街道重复报送。</a:t>
            </a:r>
            <a:endParaRPr kumimoji="0" lang="zh-CN" altLang="en-US" sz="2000" b="1" kern="1200" cap="none" spc="0" normalizeH="0" baseline="0" noProof="0" dirty="0">
              <a:solidFill>
                <a:srgbClr val="FFC000"/>
              </a:solidFill>
              <a:effectLst>
                <a:outerShdw blurRad="38100" dist="38100" dir="2700000" algn="tl">
                  <a:srgbClr val="000000">
                    <a:alpha val="43137"/>
                  </a:srgbClr>
                </a:outerShdw>
              </a:effectLst>
              <a:latin typeface="+mn-ea"/>
              <a:ea typeface="+mn-ea"/>
              <a:cs typeface="+mn-cs"/>
              <a:sym typeface="Arial" panose="020B0604020202020204" pitchFamily="34" charset="0"/>
            </a:endParaRPr>
          </a:p>
        </p:txBody>
      </p:sp>
      <p:sp>
        <p:nvSpPr>
          <p:cNvPr id="9" name="文本框 8"/>
          <p:cNvSpPr txBox="1"/>
          <p:nvPr>
            <p:custDataLst>
              <p:tags r:id="rId3"/>
            </p:custDataLst>
          </p:nvPr>
        </p:nvSpPr>
        <p:spPr>
          <a:xfrm>
            <a:off x="233045" y="146050"/>
            <a:ext cx="6331585" cy="521970"/>
          </a:xfrm>
          <a:prstGeom prst="rect">
            <a:avLst/>
          </a:prstGeom>
          <a:noFill/>
          <a:effectLst/>
        </p:spPr>
        <p:txBody>
          <a:bodyPr wrap="square" rtlCol="0">
            <a:spAutoFit/>
          </a:bodyPr>
          <a:lstStyle/>
          <a:p>
            <a:pPr algn="l"/>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202</a:t>
            </a:r>
            <a:r>
              <a:rPr lang="en-US" altLang="zh-CN"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5</a:t>
            </a:r>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年（202</a:t>
            </a:r>
            <a:r>
              <a:rPr lang="en-US" altLang="zh-CN"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4</a:t>
            </a:r>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年度）薪酬调查要求</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933450" y="487045"/>
            <a:ext cx="10324465" cy="5859780"/>
          </a:xfrm>
          <a:prstGeom prst="rect">
            <a:avLst/>
          </a:prstGeom>
          <a:noFill/>
          <a:ln w="9525">
            <a:noFill/>
          </a:ln>
        </p:spPr>
        <p:txBody>
          <a:bodyPr wrap="square" anchor="t" anchorCtr="0">
            <a:noAutofit/>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企业从业人员平均人数的计算方法与国家统计局基层年报表式《从业人员及工资总额》I 102表的填报要求一致，即：年平均人数是以12个月的平均人数相加之和除以12求得，或以企业4个季度的平均人数之和除以4求得。计算公式为：</a:t>
            </a:r>
            <a:r>
              <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lang="en-US" altLang="zh-CN"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在年内新成立的单位年平均人数计算方法为：从实际开工之月起到年底的月平均人数相加除以12个月。计算公式为：</a:t>
            </a:r>
            <a:endParaRPr kumimoji="0" lang="zh-CN" altLang="en-US" sz="2400" b="1" i="0" u="none" strike="noStrike" kern="120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pic>
        <p:nvPicPr>
          <p:cNvPr id="28676" name="图片 10"/>
          <p:cNvPicPr>
            <a:picLocks noChangeAspect="1"/>
          </p:cNvPicPr>
          <p:nvPr>
            <p:custDataLst>
              <p:tags r:id="rId2"/>
            </p:custDataLst>
          </p:nvPr>
        </p:nvPicPr>
        <p:blipFill>
          <a:blip r:embed="rId6"/>
          <a:stretch>
            <a:fillRect/>
          </a:stretch>
        </p:blipFill>
        <p:spPr>
          <a:xfrm>
            <a:off x="3800475" y="2188845"/>
            <a:ext cx="4589780" cy="1897380"/>
          </a:xfrm>
          <a:prstGeom prst="rect">
            <a:avLst/>
          </a:prstGeom>
          <a:noFill/>
          <a:ln w="9525">
            <a:noFill/>
          </a:ln>
        </p:spPr>
      </p:pic>
      <p:pic>
        <p:nvPicPr>
          <p:cNvPr id="28678" name="图片 13"/>
          <p:cNvPicPr>
            <a:picLocks noChangeAspect="1"/>
          </p:cNvPicPr>
          <p:nvPr>
            <p:custDataLst>
              <p:tags r:id="rId3"/>
            </p:custDataLst>
          </p:nvPr>
        </p:nvPicPr>
        <p:blipFill>
          <a:blip r:embed="rId7"/>
          <a:stretch>
            <a:fillRect/>
          </a:stretch>
        </p:blipFill>
        <p:spPr>
          <a:xfrm>
            <a:off x="3028950" y="5410200"/>
            <a:ext cx="6132195" cy="719455"/>
          </a:xfrm>
          <a:prstGeom prst="rect">
            <a:avLst/>
          </a:prstGeom>
          <a:noFill/>
          <a:ln w="9525">
            <a:noFill/>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955675" y="882650"/>
            <a:ext cx="10281285" cy="415417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）技能人才平均人数</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0" algn="l" defTabSz="914400" rtl="0" fontAlgn="base">
              <a:lnSpc>
                <a:spcPct val="130000"/>
              </a:lnSpc>
              <a:spcBef>
                <a:spcPct val="20000"/>
              </a:spcBef>
              <a:spcAft>
                <a:spcPct val="0"/>
              </a:spcAft>
              <a:buClr>
                <a:schemeClr val="hlink"/>
              </a:buClr>
              <a:buSzPct val="70000"/>
              <a:buFont typeface="Wingdings" panose="05000000000000000000" pitchFamily="2" charset="2"/>
              <a:buNone/>
              <a:defRPr/>
            </a:pPr>
            <a:r>
              <a:rPr lang="zh-CN" altLang="en-US" sz="20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0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企业从业人员中技能人才的年平均人数。技能人才是指在生产和服务等领域岗位一线，掌握专门知识和技术，具备一定的技术技能，并在工作实践中能够运用自己的技术和能力进行实际操作的人员。技能人才包括劳动者中取得初级工、中级工、高级工、技师、高级技师等技能人员职业资格证书或职业技能等级证书的人员;也包括企业根据需要，自行认定、评聘具备一定技术技能水平的生产和服务等领域岗位一线人员。分为在岗职工中的技能人才和劳务派遣人员中的技能人才。</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lang="zh-CN" altLang="en-US" sz="2400" b="1" kern="0" noProof="0" dirty="0">
              <a:ln>
                <a:noFill/>
              </a:ln>
              <a:solidFill>
                <a:srgbClr val="FF0000"/>
              </a:solidFill>
              <a:effectLst>
                <a:outerShdw blurRad="38100" dist="38100" dir="2700000" algn="tl">
                  <a:srgbClr val="000000"/>
                </a:outerShdw>
              </a:effectLst>
              <a:uLnTx/>
              <a:uFillTx/>
              <a:latin typeface="+mn-ea"/>
              <a:ea typeface="+mn-lt"/>
              <a:cs typeface="+mn-lt"/>
              <a:sym typeface="+mn-ea"/>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955675" y="882650"/>
            <a:ext cx="10281285" cy="415417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）技术人才平均人数</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0" algn="l" defTabSz="914400" rtl="0" fontAlgn="base">
              <a:lnSpc>
                <a:spcPct val="130000"/>
              </a:lnSpc>
              <a:spcBef>
                <a:spcPct val="20000"/>
              </a:spcBef>
              <a:spcAft>
                <a:spcPct val="0"/>
              </a:spcAft>
              <a:buClr>
                <a:schemeClr val="hlink"/>
              </a:buClr>
              <a:buSzPct val="70000"/>
              <a:buFont typeface="Wingdings" panose="05000000000000000000" pitchFamily="2" charset="2"/>
              <a:buNone/>
              <a:defRPr/>
            </a:pPr>
            <a:r>
              <a:rPr lang="zh-CN" altLang="en-US" sz="20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0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企业从业人员中技术人才的年平均人数。技术人才是指掌握某一领域或行业的专业技术和知识，能够在企业日常运用相关技术和知识解决实际问题的人才。分为在岗职工中的技术人才和劳务派遣人员中的技术人才。</a:t>
            </a:r>
          </a:p>
          <a:p>
            <a:pPr marR="0" lvl="0" indent="609600" algn="l" defTabSz="914400" rtl="0" fontAlgn="base">
              <a:lnSpc>
                <a:spcPct val="13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lang="zh-CN" altLang="en-US" sz="2400" b="1" kern="0" noProof="0" dirty="0">
              <a:ln>
                <a:noFill/>
              </a:ln>
              <a:solidFill>
                <a:srgbClr val="FF0000"/>
              </a:solidFill>
              <a:effectLst>
                <a:outerShdw blurRad="38100" dist="38100" dir="2700000" algn="tl">
                  <a:srgbClr val="000000"/>
                </a:outerShdw>
              </a:effectLst>
              <a:uLnTx/>
              <a:uFillTx/>
              <a:latin typeface="+mn-ea"/>
              <a:ea typeface="+mn-lt"/>
              <a:cs typeface="+mn-lt"/>
              <a:sym typeface="+mn-ea"/>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955675" y="882650"/>
            <a:ext cx="10281285" cy="415417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3</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）劳务派遣人员来源</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0" algn="l" defTabSz="914400" rtl="0" fontAlgn="base">
              <a:lnSpc>
                <a:spcPct val="130000"/>
              </a:lnSpc>
              <a:spcBef>
                <a:spcPct val="20000"/>
              </a:spcBef>
              <a:spcAft>
                <a:spcPct val="0"/>
              </a:spcAft>
              <a:buClr>
                <a:schemeClr val="hlink"/>
              </a:buClr>
              <a:buSzPct val="70000"/>
              <a:buFont typeface="Wingdings" panose="05000000000000000000" pitchFamily="2" charset="2"/>
              <a:buNone/>
              <a:defRPr/>
            </a:pPr>
            <a:r>
              <a:rPr lang="zh-CN" altLang="en-US" sz="20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0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根据企业从业人员平均人数中的</a:t>
            </a: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劳务派遣人数</a:t>
            </a: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填写劳务派遣人员来源信息，应提供劳派人员来源单位的统一社会信用代码、劳派人员来源单位名称，劳派人员来源单位的劳务派遣经营许可证，以及该劳务派遣单位派往本单位的人数。</a:t>
            </a:r>
          </a:p>
          <a:p>
            <a:pPr marR="0" lvl="0" indent="609600" algn="l" defTabSz="914400" rtl="0" fontAlgn="base">
              <a:lnSpc>
                <a:spcPct val="13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劳务派遣人员来源中的</a:t>
            </a: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派遣至本单位人数</a:t>
            </a: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应等于企业从业人员平均人数中的</a:t>
            </a: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劳务派遣人数</a:t>
            </a:r>
            <a:r>
              <a:rPr lang="en-US" altLang="zh-CN" sz="2400" b="1" kern="0" dirty="0">
                <a:solidFill>
                  <a:srgbClr val="3657B4"/>
                </a:solidFill>
                <a:latin typeface="+mn-ea"/>
                <a:cs typeface="+mn-ea"/>
                <a:sym typeface="+mn-ea"/>
              </a:rPr>
              <a:t>”</a:t>
            </a:r>
            <a:r>
              <a:rPr lang="zh-CN" altLang="en-US" sz="2400" b="1" kern="0" dirty="0">
                <a:solidFill>
                  <a:srgbClr val="3657B4"/>
                </a:solidFill>
                <a:latin typeface="+mn-ea"/>
                <a:cs typeface="+mn-ea"/>
                <a:sym typeface="+mn-ea"/>
              </a:rPr>
              <a:t>。</a:t>
            </a:r>
          </a:p>
          <a:p>
            <a:pPr marR="0" lvl="0" indent="609600" algn="l" defTabSz="914400" rtl="0" fontAlgn="base">
              <a:lnSpc>
                <a:spcPct val="13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lang="zh-CN" altLang="en-US" sz="2400" b="1" kern="0" noProof="0" dirty="0">
              <a:ln>
                <a:noFill/>
              </a:ln>
              <a:solidFill>
                <a:srgbClr val="FF0000"/>
              </a:solidFill>
              <a:effectLst>
                <a:outerShdw blurRad="38100" dist="38100" dir="2700000" algn="tl">
                  <a:srgbClr val="000000"/>
                </a:outerShdw>
              </a:effectLst>
              <a:uLnTx/>
              <a:uFillTx/>
              <a:latin typeface="+mn-ea"/>
              <a:ea typeface="+mn-lt"/>
              <a:cs typeface="+mn-lt"/>
              <a:sym typeface="+mn-ea"/>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941705" y="967105"/>
            <a:ext cx="9114155" cy="2461895"/>
          </a:xfrm>
          <a:prstGeom prst="rect">
            <a:avLst/>
          </a:prstGeom>
          <a:noFill/>
          <a:ln w="9525">
            <a:noFill/>
          </a:ln>
        </p:spPr>
        <p:txBody>
          <a:bodyPr wrap="square" anchor="t" anchorCtr="0">
            <a:noAutofit/>
          </a:bodyPr>
          <a:lstStyle/>
          <a:p>
            <a:pPr marL="609600" marR="0" lvl="0" indent="-609600" algn="l" defTabSz="914400" rtl="0" fontAlgn="base">
              <a:lnSpc>
                <a:spcPct val="100000"/>
              </a:lnSpc>
              <a:spcBef>
                <a:spcPts val="6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19</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.工作小时总数</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单位：小时、人/周。</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609600" marR="0" lvl="0" indent="-609600" algn="l" defTabSz="914400" rtl="0" fontAlgn="base">
              <a:lnSpc>
                <a:spcPct val="100000"/>
              </a:lnSpc>
              <a:spcBef>
                <a:spcPts val="6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20</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.企业实际生产经营月数</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单位：月。</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lang="zh-CN" altLang="en-US" sz="2400" b="1" kern="0" noProof="0" dirty="0">
              <a:ln>
                <a:noFill/>
              </a:ln>
              <a:solidFill>
                <a:srgbClr val="3657B4"/>
              </a:solidFill>
              <a:effectLst>
                <a:outerShdw blurRad="38100" dist="38100" dir="2700000" algn="tl">
                  <a:srgbClr val="000000"/>
                </a:outerShdw>
              </a:effectLst>
              <a:uLnTx/>
              <a:uFillTx/>
              <a:latin typeface="+mn-ea"/>
              <a:cs typeface="+mn-ea"/>
              <a:sym typeface="+mn-ea"/>
            </a:endParaRPr>
          </a:p>
        </p:txBody>
      </p:sp>
      <p:sp>
        <p:nvSpPr>
          <p:cNvPr id="2" name="Text Box 15"/>
          <p:cNvSpPr txBox="1"/>
          <p:nvPr>
            <p:custDataLst>
              <p:tags r:id="rId2"/>
            </p:custDataLst>
          </p:nvPr>
        </p:nvSpPr>
        <p:spPr>
          <a:xfrm>
            <a:off x="941705" y="3528695"/>
            <a:ext cx="10429240" cy="2379345"/>
          </a:xfrm>
          <a:prstGeom prst="rect">
            <a:avLst/>
          </a:prstGeom>
          <a:noFill/>
          <a:ln w="9525">
            <a:noFill/>
          </a:ln>
        </p:spPr>
        <p:txBody>
          <a:bodyPr wrap="square" anchor="t" anchorCtr="0">
            <a:noAutofit/>
          </a:bodyPr>
          <a:lstStyle/>
          <a:p>
            <a:pPr marL="609600" marR="0" lvl="0" indent="-609600" algn="l" defTabSz="914400" rtl="0" fontAlgn="base">
              <a:lnSpc>
                <a:spcPct val="100000"/>
              </a:lnSpc>
              <a:spcBef>
                <a:spcPts val="0"/>
              </a:spcBef>
              <a:spcAft>
                <a:spcPts val="60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21</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.是否审批特殊工时</a:t>
            </a:r>
          </a:p>
          <a:p>
            <a:pPr marR="0" lvl="0" indent="609600" algn="l" defTabSz="914400" rtl="0" fontAlgn="base">
              <a:lnSpc>
                <a:spcPct val="12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根据本企业是否已获准实行特殊工时制度填写。</a:t>
            </a:r>
          </a:p>
          <a:p>
            <a:pPr marR="0" lvl="0" indent="609600" algn="l" defTabSz="914400" rtl="0" fontAlgn="base">
              <a:lnSpc>
                <a:spcPct val="12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已获准实行特殊工时制度的企业，须提供特殊工时行政许可决定书文号；</a:t>
            </a:r>
          </a:p>
          <a:p>
            <a:pPr marR="0" lvl="0" indent="609600" algn="l" defTabSz="914400" rtl="0" fontAlgn="base">
              <a:lnSpc>
                <a:spcPct val="12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本企业实行综合工时工作制的职工人数、工资总额；</a:t>
            </a:r>
          </a:p>
          <a:p>
            <a:pPr marR="0" lvl="0" indent="609600" algn="l" defTabSz="914400" rtl="0" fontAlgn="base">
              <a:lnSpc>
                <a:spcPct val="12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本企业实行不定工时工作制的职工人数、工资总额。</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945515" y="695960"/>
            <a:ext cx="10300970" cy="5554980"/>
          </a:xfrm>
          <a:prstGeom prst="rect">
            <a:avLst/>
          </a:prstGeom>
          <a:noFill/>
          <a:ln w="9525">
            <a:noFill/>
          </a:ln>
        </p:spPr>
        <p:txBody>
          <a:bodyPr wrap="square" anchor="t" anchorCtr="0">
            <a:noAutofit/>
          </a:bodyPr>
          <a:lstStyle/>
          <a:p>
            <a:pPr marL="609600" marR="0" lvl="0" indent="-609600" algn="l" defTabSz="914400" rtl="0" fontAlgn="base">
              <a:lnSpc>
                <a:spcPct val="100000"/>
              </a:lnSpc>
              <a:spcBef>
                <a:spcPts val="0"/>
              </a:spcBef>
              <a:spcAft>
                <a:spcPts val="120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22.主要经济指标</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）资产总额</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采用资产总计代替。</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）销售（营业）收入</a:t>
            </a:r>
            <a:endPar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R="0" lvl="0" indent="0" algn="l" defTabSz="914400" rtl="0" fontAlgn="base">
              <a:lnSpc>
                <a:spcPct val="120000"/>
              </a:lnSpc>
              <a:spcBef>
                <a:spcPts val="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指企业在报告期生产经营活动中通过销售产品、提供劳务、让渡资产或从事其它生产经营活动而获得的全部收入。该指标来源于“企业利润表/损益表”。收入应大于等于零，单位为万元/年，保留两位小数。</a:t>
            </a:r>
            <a:endParaRPr kumimoji="0" lang="zh-CN" altLang="en-US" sz="2400" b="1" i="0" u="none" strike="noStrike" kern="0" cap="none" spc="0" normalizeH="0" baseline="0" dirty="0">
              <a:solidFill>
                <a:srgbClr val="3657B4"/>
              </a:solidFill>
              <a:latin typeface="+mn-ea"/>
              <a:cs typeface="+mn-ea"/>
            </a:endParaRPr>
          </a:p>
          <a:p>
            <a:pPr marR="0" lvl="0" indent="0" algn="l" defTabSz="914400" rtl="0" fontAlgn="base">
              <a:lnSpc>
                <a:spcPct val="120000"/>
              </a:lnSpc>
              <a:spcBef>
                <a:spcPts val="0"/>
              </a:spcBef>
              <a:spcAft>
                <a:spcPct val="0"/>
              </a:spcAft>
              <a:buClr>
                <a:schemeClr val="hlink"/>
              </a:buClr>
              <a:buSzPct val="70000"/>
              <a:buFont typeface="Wingdings" panose="05000000000000000000" pitchFamily="2" charset="2"/>
              <a:buNone/>
              <a:defRPr/>
            </a:pPr>
            <a:r>
              <a:rPr lang="zh-CN" altLang="en-US" sz="2400" b="1" kern="0" dirty="0">
                <a:solidFill>
                  <a:srgbClr val="3657B4"/>
                </a:solidFill>
                <a:latin typeface="+mn-ea"/>
                <a:cs typeface="+mn-ea"/>
                <a:sym typeface="+mn-ea"/>
              </a:rPr>
              <a:t>         若填报单位为集团总部，本身无销售（营业）收入可使用集团销售收入水平。若填报单位为公益性企业，享受财政补贴，请使用总收入概念代替“销售（营业）收入”，若填报单位当年投资收益，导致利润大于销售（营业）收入，请使用总收入概念代替“销售（营业）收入”。</a:t>
            </a: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R="0" lvl="0" indent="609600" algn="l" defTabSz="914400" rtl="0" fontAlgn="base">
              <a:lnSpc>
                <a:spcPct val="12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572770" y="516255"/>
            <a:ext cx="11046460" cy="580898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3</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）企业增加值</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指企业在报告期内以货币表现的企业生产活动的最终成果。</a:t>
            </a:r>
            <a:endParaRPr kumimoji="0" lang="zh-CN" altLang="en-US" sz="2400" b="1" i="0" u="none" strike="noStrike" kern="0" cap="none" spc="0" normalizeH="0" baseline="0" dirty="0">
              <a:solidFill>
                <a:srgbClr val="3657B4"/>
              </a:solidFill>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dirty="0">
                <a:solidFill>
                  <a:srgbClr val="3657B4"/>
                </a:solidFill>
                <a:latin typeface="+mn-ea"/>
                <a:cs typeface="+mn-ea"/>
                <a:sym typeface="+mn-ea"/>
              </a:rPr>
              <a:t>        按生产法计算或收入法计算。生产法计算方法为：增加值=总产出-中间投入</a:t>
            </a:r>
            <a:endParaRPr kumimoji="0" lang="zh-CN" altLang="en-US" sz="2400" b="1" i="0" u="none" strike="noStrike" kern="0" cap="none" spc="0" normalizeH="0" baseline="0" dirty="0">
              <a:solidFill>
                <a:srgbClr val="3657B4"/>
              </a:solidFill>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dirty="0">
                <a:solidFill>
                  <a:srgbClr val="3657B4"/>
                </a:solidFill>
                <a:latin typeface="+mn-ea"/>
                <a:cs typeface="+mn-ea"/>
                <a:sym typeface="+mn-ea"/>
              </a:rPr>
              <a:t>        收入法计算方法为：增加值=劳动者报酬+固定资产折旧+生产税净额+营业盈余其中的“劳动者报酬”可近似使用本企业人工成本总额。</a:t>
            </a:r>
          </a:p>
          <a:p>
            <a:pPr marR="0" lvl="0" indent="609600" algn="l" defTabSz="914400" rtl="0" fontAlgn="base">
              <a:lnSpc>
                <a:spcPct val="10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国资委管理企业可以考虑参考以下计算公式：</a:t>
            </a:r>
            <a:endParaRPr kumimoji="0" lang="zh-CN" altLang="en-US" sz="2400" b="1" i="0" u="none" strike="noStrike" kern="0" cap="none" spc="0" normalizeH="0" baseline="0" dirty="0">
              <a:solidFill>
                <a:srgbClr val="3657B4"/>
              </a:solidFill>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dirty="0">
                <a:solidFill>
                  <a:srgbClr val="3657B4"/>
                </a:solidFill>
                <a:latin typeface="+mn-ea"/>
                <a:cs typeface="+mn-ea"/>
                <a:sym typeface="+mn-ea"/>
              </a:rPr>
              <a:t>         增加值＝企财07表40行（全年应发工资总额）+企财07表55行（劳动保险费和待业保险费）+企财07表95行（当年计提的固定资产折旧总额）＋企财02表23行[营业利润（本年实际数）]+ 企财02表26行[补贴收入（本年实际数）]＋企财06表85行（本年应交税金总额）－企财06表56行（本年应补数）－61行（本年应补数）－92行（本年度应收出口退税）</a:t>
            </a:r>
            <a:endParaRPr kumimoji="0" lang="zh-CN" altLang="en-US" sz="2400" b="1" i="0" u="none" strike="noStrike" kern="0" cap="none" spc="0" normalizeH="0" baseline="0" dirty="0">
              <a:solidFill>
                <a:srgbClr val="3657B4"/>
              </a:solidFill>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dirty="0">
                <a:solidFill>
                  <a:srgbClr val="3657B4"/>
                </a:solidFill>
                <a:latin typeface="+mn-ea"/>
                <a:cs typeface="+mn-ea"/>
                <a:sym typeface="+mn-ea"/>
              </a:rPr>
              <a:t>        行业为B、C、D、E类的工业企业必须填写，其他行业选填。</a:t>
            </a:r>
            <a:endParaRPr kumimoji="0" lang="zh-CN" altLang="en-US" sz="2400" b="1" i="0" u="none" strike="noStrike" kern="0" cap="none" spc="0" normalizeH="0" baseline="0" dirty="0">
              <a:solidFill>
                <a:srgbClr val="3657B4"/>
              </a:solidFill>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dirty="0">
                <a:solidFill>
                  <a:srgbClr val="3657B4"/>
                </a:solidFill>
                <a:latin typeface="+mn-ea"/>
                <a:cs typeface="+mn-ea"/>
                <a:sym typeface="+mn-ea"/>
              </a:rPr>
              <a:t>        单位：万元/年，保留两位小数。</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（工业企业请选择填报企业增加值项，非工业企业选择填报经济增加值项）</a:t>
            </a: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948055" y="1105535"/>
            <a:ext cx="10295890" cy="426212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4</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）经济增加值</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经济增加值：是指税后经营业利润扣除股权资本成本后的所得。</a:t>
            </a:r>
            <a:endParaRPr kumimoji="0" lang="zh-CN" altLang="en-US" sz="2400" b="1" i="0" u="none" strike="noStrike" kern="0" cap="none" spc="0" normalizeH="0" baseline="0" dirty="0">
              <a:solidFill>
                <a:srgbClr val="3657B4"/>
              </a:solidFill>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dirty="0">
                <a:solidFill>
                  <a:srgbClr val="3657B4"/>
                </a:solidFill>
                <a:latin typeface="+mn-ea"/>
                <a:cs typeface="+mn-ea"/>
                <a:sym typeface="+mn-ea"/>
              </a:rPr>
              <a:t>         计算方法：经济增加值=税后净营业利润-股权资本成本</a:t>
            </a:r>
            <a:endParaRPr kumimoji="0" lang="zh-CN" altLang="en-US" sz="2400" b="1" i="0" u="none" strike="noStrike" kern="0" cap="none" spc="0" normalizeH="0" baseline="0" dirty="0">
              <a:solidFill>
                <a:srgbClr val="3657B4"/>
              </a:solidFill>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dirty="0">
                <a:solidFill>
                  <a:srgbClr val="3657B4"/>
                </a:solidFill>
                <a:latin typeface="+mn-ea"/>
                <a:cs typeface="+mn-ea"/>
                <a:sym typeface="+mn-ea"/>
              </a:rPr>
              <a:t>         单位：万元/年，保留两位小数。</a:t>
            </a:r>
            <a:endPar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（工业企业请选择填报企业增加值项，非工业企业选择填报经济增加值项）</a:t>
            </a: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5</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）利润总额</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指企业在报告期内实现的盈亏总额。该指标来源于“企业利润表/损益表”，单位：万元/年，保留两位小数。</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1059180" y="712470"/>
            <a:ext cx="10073640" cy="5711825"/>
          </a:xfrm>
          <a:prstGeom prst="rect">
            <a:avLst/>
          </a:prstGeom>
          <a:noFill/>
          <a:ln w="9525">
            <a:noFill/>
          </a:ln>
        </p:spPr>
        <p:txBody>
          <a:bodyPr wrap="square" anchor="t" anchorCtr="0">
            <a:noAutofit/>
          </a:bodyPr>
          <a:lstStyle/>
          <a:p>
            <a:pPr marL="609600" marR="0" lvl="0" indent="-609600" algn="l" defTabSz="914400" rtl="0" fontAlgn="base">
              <a:lnSpc>
                <a:spcPct val="100000"/>
              </a:lnSpc>
              <a:spcBef>
                <a:spcPts val="0"/>
              </a:spcBef>
              <a:spcAft>
                <a:spcPts val="60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6</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）固定资产折旧</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indent="355600" algn="just"/>
            <a:r>
              <a:rPr lang="en-US" altLang="zh-CN" sz="2400" b="1" kern="0" dirty="0">
                <a:solidFill>
                  <a:srgbClr val="3657B4"/>
                </a:solidFill>
                <a:effectLst>
                  <a:outerShdw blurRad="38100" dist="38100" dir="2700000" algn="tl">
                    <a:srgbClr val="000000">
                      <a:alpha val="43137"/>
                    </a:srgbClr>
                  </a:outerShdw>
                </a:effectLst>
                <a:latin typeface="+mn-ea"/>
                <a:cs typeface="+mn-ea"/>
              </a:rPr>
              <a:t>    </a:t>
            </a:r>
            <a:r>
              <a:rPr lang="zh-CN" altLang="en-US" sz="2400" b="1" kern="0" dirty="0">
                <a:solidFill>
                  <a:srgbClr val="3657B4"/>
                </a:solidFill>
                <a:latin typeface="+mn-ea"/>
                <a:cs typeface="+mn-ea"/>
              </a:rPr>
              <a:t>指企业在报告期提取的固定资产折旧数。按照企业会计报表中“累计折旧”科目的当期期末贷方余额减去上一期期末贷方余额计算填写，不能简单将当年购置或新增的固定资产原价全部作为当年的固定资产折旧。</a:t>
            </a:r>
          </a:p>
          <a:p>
            <a:pPr indent="355600" algn="just"/>
            <a:r>
              <a:rPr lang="zh-CN" altLang="en-US" sz="2400" b="1" kern="0" dirty="0">
                <a:solidFill>
                  <a:srgbClr val="3657B4"/>
                </a:solidFill>
                <a:latin typeface="+mn-ea"/>
                <a:cs typeface="+mn-ea"/>
              </a:rPr>
              <a:t>    根据往年数据分布情况，固定资产折旧占成本总额占比一般应不大于30%。</a:t>
            </a:r>
            <a:endParaRPr lang="zh-CN" altLang="zh-CN" sz="2400" b="1" kern="0" dirty="0">
              <a:solidFill>
                <a:srgbClr val="3657B4"/>
              </a:solidFill>
              <a:effectLst>
                <a:outerShdw blurRad="38100" dist="38100" dir="2700000" algn="tl">
                  <a:srgbClr val="000000">
                    <a:alpha val="43137"/>
                  </a:srgbClr>
                </a:outerShdw>
              </a:effectLst>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工业企业必填</a:t>
            </a:r>
            <a:r>
              <a:rPr lang="zh-CN" altLang="en-US" sz="2400" b="1" kern="0" dirty="0">
                <a:solidFill>
                  <a:srgbClr val="3657B4"/>
                </a:solidFill>
                <a:latin typeface="+mn-ea"/>
                <a:cs typeface="+mn-ea"/>
                <a:sym typeface="+mn-ea"/>
              </a:rPr>
              <a:t>，其他企业选填，单位：万元/年，保留两位小数。</a:t>
            </a: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endParaRPr>
          </a:p>
          <a:p>
            <a:pPr marL="609600" marR="0" lvl="0" indent="-609600" algn="l" defTabSz="914400" rtl="0" fontAlgn="base">
              <a:lnSpc>
                <a:spcPct val="100000"/>
              </a:lnSpc>
              <a:spcBef>
                <a:spcPts val="0"/>
              </a:spcBef>
              <a:spcAft>
                <a:spcPts val="60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7</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）税金及附加</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指企业经营主要业务应负担的营业税、消费税、城市维护建设税、教育费附加等。数据来源为企业会计报表中“税金及附加”科目的期末借方余额。</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 工业企业必填</a:t>
            </a:r>
            <a:r>
              <a:rPr lang="zh-CN" altLang="en-US" sz="2400" b="1" kern="0" dirty="0">
                <a:solidFill>
                  <a:srgbClr val="3657B4"/>
                </a:solidFill>
                <a:latin typeface="+mn-ea"/>
                <a:cs typeface="+mn-ea"/>
                <a:sym typeface="+mn-ea"/>
              </a:rPr>
              <a:t>，其他企业选填，单位：万元/年，保留两位小数。</a:t>
            </a:r>
            <a:endParaRPr kumimoji="0" lang="zh-CN" altLang="en-US" sz="2400" b="1" i="0" u="none" strike="noStrike" kern="0" cap="none" spc="0" normalizeH="0" baseline="0" dirty="0">
              <a:solidFill>
                <a:srgbClr val="3657B4"/>
              </a:solidFill>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1189355" y="1481455"/>
            <a:ext cx="9813290" cy="3493135"/>
          </a:xfrm>
          <a:prstGeom prst="rect">
            <a:avLst/>
          </a:prstGeom>
          <a:noFill/>
          <a:ln w="9525">
            <a:noFill/>
          </a:ln>
        </p:spPr>
        <p:txBody>
          <a:bodyPr wrap="square" anchor="t" anchorCtr="0">
            <a:noAutofit/>
          </a:bodyPr>
          <a:lstStyle/>
          <a:p>
            <a:pPr marL="609600" marR="0" lvl="0" indent="-609600" algn="l" defTabSz="914400" rtl="0" fontAlgn="base">
              <a:lnSpc>
                <a:spcPct val="100000"/>
              </a:lnSpc>
              <a:spcBef>
                <a:spcPts val="0"/>
              </a:spcBef>
              <a:spcAft>
                <a:spcPts val="120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8</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）成本费用总额</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1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指企业在生产、经营和提供劳务活动中发生的所有费用。该指标来源于“企业利润表/损益表”中的销售成本（直接材料、直接人工、燃料和动力、制造费用）和期间费用（销售费用、管理费用和财务费用）的年末累计数。</a:t>
            </a:r>
            <a:endParaRPr kumimoji="0" lang="zh-CN" altLang="en-US" sz="2400" b="1" i="0" u="none" strike="noStrike" kern="0" cap="none" spc="0" normalizeH="0" baseline="0" dirty="0">
              <a:solidFill>
                <a:srgbClr val="3657B4"/>
              </a:solidFill>
              <a:latin typeface="+mn-ea"/>
              <a:cs typeface="+mn-ea"/>
            </a:endParaRPr>
          </a:p>
          <a:p>
            <a:pPr marL="0" marR="0" lvl="0" indent="0" algn="l" defTabSz="914400" rtl="0" eaLnBrk="1" fontAlgn="base" latinLnBrk="0" hangingPunct="1">
              <a:lnSpc>
                <a:spcPct val="110000"/>
              </a:lnSpc>
              <a:spcBef>
                <a:spcPct val="20000"/>
              </a:spcBef>
              <a:spcAft>
                <a:spcPct val="0"/>
              </a:spcAft>
              <a:buClr>
                <a:schemeClr val="hlink"/>
              </a:buClr>
              <a:buSzPct val="70000"/>
              <a:buFont typeface="Wingdings" panose="05000000000000000000" pitchFamily="2" charset="2"/>
              <a:buNone/>
              <a:defRPr/>
            </a:pPr>
            <a:r>
              <a:rPr lang="zh-CN" altLang="en-US" sz="2400" b="1" kern="0" dirty="0">
                <a:solidFill>
                  <a:srgbClr val="3657B4"/>
                </a:solidFill>
                <a:latin typeface="+mn-ea"/>
                <a:cs typeface="+mn-ea"/>
                <a:sym typeface="+mn-ea"/>
              </a:rPr>
              <a:t>         单位：万元/年，保留两位小数。</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9"/>
          <a:stretch>
            <a:fillRect/>
          </a:stretch>
        </a:blipFill>
        <a:effectLst/>
      </p:bgPr>
    </p:bg>
    <p:spTree>
      <p:nvGrpSpPr>
        <p:cNvPr id="1" name=""/>
        <p:cNvGrpSpPr/>
        <p:nvPr/>
      </p:nvGrpSpPr>
      <p:grpSpPr>
        <a:xfrm>
          <a:off x="0" y="0"/>
          <a:ext cx="0" cy="0"/>
          <a:chOff x="0" y="0"/>
          <a:chExt cx="0" cy="0"/>
        </a:xfrm>
      </p:grpSpPr>
      <p:cxnSp>
        <p:nvCxnSpPr>
          <p:cNvPr id="13" name="直接连接符 12"/>
          <p:cNvCxnSpPr/>
          <p:nvPr>
            <p:custDataLst>
              <p:tags r:id="rId1"/>
            </p:custDataLst>
          </p:nvPr>
        </p:nvCxnSpPr>
        <p:spPr>
          <a:xfrm>
            <a:off x="318331" y="695578"/>
            <a:ext cx="6019800" cy="4445"/>
          </a:xfrm>
          <a:prstGeom prst="line">
            <a:avLst/>
          </a:prstGeom>
          <a:ln w="12700">
            <a:solidFill>
              <a:srgbClr val="2A448C"/>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custDataLst>
              <p:tags r:id="rId2"/>
            </p:custDataLst>
          </p:nvPr>
        </p:nvSpPr>
        <p:spPr>
          <a:xfrm>
            <a:off x="233045" y="146050"/>
            <a:ext cx="6331585" cy="521970"/>
          </a:xfrm>
          <a:prstGeom prst="rect">
            <a:avLst/>
          </a:prstGeom>
          <a:noFill/>
          <a:effectLst/>
        </p:spPr>
        <p:txBody>
          <a:bodyPr wrap="square" rtlCol="0">
            <a:spAutoFit/>
          </a:bodyPr>
          <a:lstStyle/>
          <a:p>
            <a:pPr algn="l"/>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202</a:t>
            </a:r>
            <a:r>
              <a:rPr lang="en-US" altLang="zh-CN"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5</a:t>
            </a:r>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年（202</a:t>
            </a:r>
            <a:r>
              <a:rPr lang="en-US" altLang="zh-CN"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4</a:t>
            </a:r>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年度）薪酬调查要求</a:t>
            </a:r>
          </a:p>
        </p:txBody>
      </p:sp>
      <p:sp>
        <p:nvSpPr>
          <p:cNvPr id="33" name="文本框 32"/>
          <p:cNvSpPr txBox="1"/>
          <p:nvPr>
            <p:custDataLst>
              <p:tags r:id="rId3"/>
            </p:custDataLst>
          </p:nvPr>
        </p:nvSpPr>
        <p:spPr>
          <a:xfrm>
            <a:off x="1239922" y="1019289"/>
            <a:ext cx="3183834" cy="829945"/>
          </a:xfrm>
          <a:prstGeom prst="rect">
            <a:avLst/>
          </a:prstGeom>
          <a:noFill/>
        </p:spPr>
        <p:txBody>
          <a:bodyPr wrap="square" rtlCol="0">
            <a:spAutoFit/>
          </a:bodyPr>
          <a:lstStyle/>
          <a:p>
            <a:pPr algn="l"/>
            <a:r>
              <a:rPr lang="zh-CN" altLang="en-US" sz="4800" b="1" kern="0" noProof="0" dirty="0">
                <a:ln>
                  <a:noFill/>
                </a:ln>
                <a:solidFill>
                  <a:srgbClr val="FF0000"/>
                </a:solidFill>
                <a:effectLst>
                  <a:outerShdw blurRad="38100" dist="38100" dir="2700000" algn="tl">
                    <a:srgbClr val="000000"/>
                  </a:outerShdw>
                </a:effectLst>
                <a:uLnTx/>
                <a:uFillTx/>
                <a:latin typeface="仿宋" panose="02010609060101010101" pitchFamily="49" charset="-122"/>
                <a:ea typeface="仿宋" panose="02010609060101010101" pitchFamily="49" charset="-122"/>
                <a:sym typeface="+mn-lt"/>
              </a:rPr>
              <a:t>特别注意</a:t>
            </a:r>
            <a:endParaRPr lang="zh-CN" altLang="en-US" sz="4800" dirty="0">
              <a:solidFill>
                <a:srgbClr val="FF0000"/>
              </a:solidFill>
              <a:latin typeface="仿宋" panose="02010609060101010101" pitchFamily="49" charset="-122"/>
              <a:ea typeface="仿宋" panose="02010609060101010101" pitchFamily="49" charset="-122"/>
              <a:cs typeface="+mn-ea"/>
              <a:sym typeface="+mn-lt"/>
            </a:endParaRPr>
          </a:p>
        </p:txBody>
      </p:sp>
      <p:sp>
        <p:nvSpPr>
          <p:cNvPr id="2" name="文本框 1"/>
          <p:cNvSpPr txBox="1"/>
          <p:nvPr>
            <p:custDataLst>
              <p:tags r:id="rId4"/>
            </p:custDataLst>
          </p:nvPr>
        </p:nvSpPr>
        <p:spPr>
          <a:xfrm>
            <a:off x="1240155" y="1849120"/>
            <a:ext cx="9545955" cy="4475480"/>
          </a:xfrm>
          <a:prstGeom prst="rect">
            <a:avLst/>
          </a:prstGeom>
          <a:noFill/>
        </p:spPr>
        <p:txBody>
          <a:bodyPr wrap="square">
            <a:noAutofit/>
          </a:bodyPr>
          <a:lstStyle/>
          <a:p>
            <a:pPr marL="342900" marR="0" indent="-342900" defTabSz="914400" fontAlgn="auto">
              <a:lnSpc>
                <a:spcPct val="130000"/>
              </a:lnSpc>
              <a:spcBef>
                <a:spcPts val="0"/>
              </a:spcBef>
              <a:buClr>
                <a:schemeClr val="hlink"/>
              </a:buClr>
              <a:buSzPct val="70000"/>
              <a:buFont typeface="Wingdings" panose="05000000000000000000" pitchFamily="2" charset="2"/>
              <a:buChar char="u"/>
              <a:defRPr/>
            </a:pPr>
            <a:r>
              <a:rPr lang="zh-CN" altLang="en-US" sz="2400" b="1" noProof="0" dirty="0">
                <a:solidFill>
                  <a:srgbClr val="FFC000"/>
                </a:solidFill>
                <a:effectLst>
                  <a:outerShdw blurRad="38100" dist="38100" dir="2700000" algn="tl">
                    <a:srgbClr val="000000"/>
                  </a:outerShdw>
                </a:effectLst>
                <a:latin typeface="+mn-ea"/>
                <a:sym typeface="Arial" panose="020B0604020202020204" pitchFamily="34" charset="0"/>
              </a:rPr>
              <a:t>一定仔细认真核对所填报数据的单位名称。</a:t>
            </a:r>
            <a:endParaRPr kumimoji="0" lang="en-US" altLang="zh-CN" sz="2400" b="1" kern="1200" cap="none" spc="0" normalizeH="0" baseline="0" noProof="0" dirty="0">
              <a:solidFill>
                <a:srgbClr val="FFFF00"/>
              </a:solidFill>
              <a:effectLst>
                <a:outerShdw blurRad="38100" dist="38100" dir="2700000" algn="tl">
                  <a:srgbClr val="000000"/>
                </a:outerShdw>
              </a:effectLst>
              <a:latin typeface="+mn-ea"/>
              <a:ea typeface="+mn-ea"/>
              <a:cs typeface="+mn-cs"/>
              <a:sym typeface="Arial" panose="020B0604020202020204" pitchFamily="34" charset="0"/>
            </a:endParaRPr>
          </a:p>
          <a:p>
            <a:pPr marL="342900" marR="0" indent="-342900" defTabSz="914400" fontAlgn="auto">
              <a:lnSpc>
                <a:spcPct val="130000"/>
              </a:lnSpc>
              <a:spcBef>
                <a:spcPts val="0"/>
              </a:spcBef>
              <a:buClr>
                <a:schemeClr val="hlink"/>
              </a:buClr>
              <a:buSzPct val="70000"/>
              <a:buFont typeface="Wingdings" panose="05000000000000000000" pitchFamily="2" charset="2"/>
              <a:buChar char="u"/>
              <a:defRPr/>
            </a:pPr>
            <a:r>
              <a:rPr lang="zh-CN" altLang="en-US" sz="2400" b="1" noProof="0" dirty="0">
                <a:solidFill>
                  <a:srgbClr val="FFC000"/>
                </a:solidFill>
                <a:effectLst>
                  <a:outerShdw blurRad="38100" dist="38100" dir="2700000" algn="tl">
                    <a:srgbClr val="000000"/>
                  </a:outerShdw>
                </a:effectLst>
                <a:latin typeface="+mn-ea"/>
                <a:sym typeface="Arial" panose="020B0604020202020204" pitchFamily="34" charset="0"/>
              </a:rPr>
              <a:t>填报企业具体数据填报口径，在不违反要求的前提下，保持以集团为单位统一口径的要求填报。</a:t>
            </a:r>
            <a:endParaRPr kumimoji="0" lang="en-US" altLang="zh-CN" sz="2400" b="1" kern="1200" cap="none" spc="0" normalizeH="0" baseline="0" noProof="0" dirty="0">
              <a:solidFill>
                <a:srgbClr val="FFC000"/>
              </a:solidFill>
              <a:effectLst>
                <a:outerShdw blurRad="38100" dist="38100" dir="2700000" algn="tl">
                  <a:srgbClr val="000000"/>
                </a:outerShdw>
              </a:effectLst>
              <a:latin typeface="+mn-ea"/>
              <a:ea typeface="+mn-ea"/>
              <a:cs typeface="+mn-cs"/>
              <a:sym typeface="Arial" panose="020B0604020202020204" pitchFamily="34" charset="0"/>
            </a:endParaRPr>
          </a:p>
          <a:p>
            <a:pPr marL="342900" marR="0" indent="-342900" defTabSz="914400" fontAlgn="auto">
              <a:lnSpc>
                <a:spcPct val="130000"/>
              </a:lnSpc>
              <a:spcBef>
                <a:spcPts val="0"/>
              </a:spcBef>
              <a:buClr>
                <a:schemeClr val="hlink"/>
              </a:buClr>
              <a:buSzPct val="70000"/>
              <a:buFont typeface="Wingdings" panose="05000000000000000000" pitchFamily="2" charset="2"/>
              <a:buChar char="u"/>
              <a:defRPr/>
            </a:pPr>
            <a:r>
              <a:rPr lang="zh-CN" altLang="en-US" sz="2400" b="1" noProof="0" dirty="0">
                <a:solidFill>
                  <a:srgbClr val="FFC000"/>
                </a:solidFill>
                <a:effectLst>
                  <a:outerShdw blurRad="38100" dist="38100" dir="2700000" algn="tl">
                    <a:srgbClr val="000000"/>
                  </a:outerShdw>
                </a:effectLst>
                <a:latin typeface="+mn-ea"/>
                <a:sym typeface="Arial" panose="020B0604020202020204" pitchFamily="34" charset="0"/>
              </a:rPr>
              <a:t>被调查企业为</a:t>
            </a:r>
            <a:r>
              <a:rPr lang="zh-CN" altLang="en-US" sz="2400" b="1" noProof="0" dirty="0">
                <a:solidFill>
                  <a:srgbClr val="FF0000"/>
                </a:solidFill>
                <a:effectLst>
                  <a:outerShdw blurRad="38100" dist="38100" dir="2700000" algn="tl">
                    <a:srgbClr val="000000"/>
                  </a:outerShdw>
                </a:effectLst>
                <a:latin typeface="+mn-ea"/>
                <a:sym typeface="Arial" panose="020B0604020202020204" pitchFamily="34" charset="0"/>
              </a:rPr>
              <a:t>全员填报</a:t>
            </a:r>
            <a:r>
              <a:rPr lang="zh-CN" altLang="en-US" sz="2400" b="1" noProof="0" dirty="0">
                <a:solidFill>
                  <a:srgbClr val="FFC000"/>
                </a:solidFill>
                <a:effectLst>
                  <a:outerShdw blurRad="38100" dist="38100" dir="2700000" algn="tl">
                    <a:srgbClr val="000000"/>
                  </a:outerShdw>
                </a:effectLst>
                <a:latin typeface="+mn-ea"/>
                <a:sym typeface="Arial" panose="020B0604020202020204" pitchFamily="34" charset="0"/>
              </a:rPr>
              <a:t>，不再采用抽样调查；</a:t>
            </a:r>
            <a:endParaRPr kumimoji="0" lang="en-US" altLang="zh-CN" sz="2400" b="1" kern="1200" cap="none" spc="0" normalizeH="0" baseline="0" noProof="0" dirty="0">
              <a:solidFill>
                <a:srgbClr val="FFC000"/>
              </a:solidFill>
              <a:effectLst>
                <a:outerShdw blurRad="38100" dist="38100" dir="2700000" algn="tl">
                  <a:srgbClr val="000000"/>
                </a:outerShdw>
              </a:effectLst>
              <a:latin typeface="+mn-ea"/>
              <a:ea typeface="+mn-ea"/>
              <a:cs typeface="+mn-cs"/>
              <a:sym typeface="Arial" panose="020B0604020202020204" pitchFamily="34" charset="0"/>
            </a:endParaRPr>
          </a:p>
          <a:p>
            <a:pPr marL="342900" marR="0" indent="-342900" defTabSz="914400" fontAlgn="auto">
              <a:lnSpc>
                <a:spcPct val="130000"/>
              </a:lnSpc>
              <a:spcBef>
                <a:spcPts val="0"/>
              </a:spcBef>
              <a:buClr>
                <a:schemeClr val="hlink"/>
              </a:buClr>
              <a:buSzPct val="70000"/>
              <a:buFont typeface="Wingdings" panose="05000000000000000000" pitchFamily="2" charset="2"/>
              <a:buChar char="u"/>
              <a:defRPr/>
            </a:pPr>
            <a:r>
              <a:rPr lang="zh-CN" altLang="en-US" sz="2400" b="1" noProof="0" dirty="0">
                <a:solidFill>
                  <a:srgbClr val="FFC000"/>
                </a:solidFill>
                <a:effectLst>
                  <a:outerShdw blurRad="38100" dist="38100" dir="2700000" algn="tl">
                    <a:srgbClr val="000000"/>
                  </a:outerShdw>
                </a:effectLst>
                <a:latin typeface="+mn-ea"/>
                <a:sym typeface="Arial" panose="020B0604020202020204" pitchFamily="34" charset="0"/>
              </a:rPr>
              <a:t>新毕业生为当年毕业当年参加工作的毕业生，不限定生源。</a:t>
            </a:r>
          </a:p>
          <a:p>
            <a:pPr marL="342900" marR="0" indent="-342900" defTabSz="914400" fontAlgn="auto">
              <a:lnSpc>
                <a:spcPct val="130000"/>
              </a:lnSpc>
              <a:spcBef>
                <a:spcPts val="0"/>
              </a:spcBef>
              <a:buClr>
                <a:schemeClr val="hlink"/>
              </a:buClr>
              <a:buSzPct val="70000"/>
              <a:buFont typeface="Wingdings" panose="05000000000000000000" pitchFamily="2" charset="2"/>
              <a:buChar char="u"/>
              <a:defRPr/>
            </a:pPr>
            <a:r>
              <a:rPr lang="zh-CN" altLang="en-US" sz="2400" b="1" noProof="0" dirty="0">
                <a:solidFill>
                  <a:srgbClr val="FFC000"/>
                </a:solidFill>
                <a:effectLst>
                  <a:outerShdw blurRad="38100" dist="38100" dir="2700000" algn="tl">
                    <a:srgbClr val="000000"/>
                  </a:outerShdw>
                </a:effectLst>
                <a:latin typeface="+mn-ea"/>
                <a:sym typeface="Arial" panose="020B0604020202020204" pitchFamily="34" charset="0"/>
              </a:rPr>
              <a:t>所有重组合并的市属集团，如果报表已经完成合并，可以正常逐级填报，那么就按合并后的集团归属逐级填报；如果报表没有合并完成的，还需要单独填报的，可以单独填报，但合并后作为下级企业的单独填报的企业，需要备注已经合并为谁的几级企业来上报。</a:t>
            </a:r>
            <a:endParaRPr kumimoji="0" lang="en-US" altLang="zh-CN" sz="2400" b="1" kern="1200" cap="none" spc="0" normalizeH="0" baseline="0" noProof="0" dirty="0">
              <a:solidFill>
                <a:srgbClr val="FFFF00"/>
              </a:solidFill>
              <a:effectLst>
                <a:outerShdw blurRad="38100" dist="38100" dir="2700000" algn="tl">
                  <a:srgbClr val="000000"/>
                </a:outerShdw>
              </a:effectLst>
              <a:latin typeface="+mn-ea"/>
              <a:ea typeface="+mn-ea"/>
              <a:cs typeface="+mn-cs"/>
              <a:sym typeface="Arial" panose="020B0604020202020204" pitchFamily="34" charset="0"/>
            </a:endParaRPr>
          </a:p>
        </p:txBody>
      </p:sp>
      <p:sp>
        <p:nvSpPr>
          <p:cNvPr id="3" name="文本框 2"/>
          <p:cNvSpPr txBox="1"/>
          <p:nvPr>
            <p:custDataLst>
              <p:tags r:id="rId5"/>
            </p:custDataLst>
          </p:nvPr>
        </p:nvSpPr>
        <p:spPr>
          <a:xfrm>
            <a:off x="1239922" y="1019924"/>
            <a:ext cx="3183834" cy="829945"/>
          </a:xfrm>
          <a:prstGeom prst="rect">
            <a:avLst/>
          </a:prstGeom>
          <a:noFill/>
        </p:spPr>
        <p:txBody>
          <a:bodyPr wrap="square" rtlCol="0">
            <a:spAutoFit/>
          </a:bodyPr>
          <a:lstStyle/>
          <a:p>
            <a:pPr algn="l"/>
            <a:r>
              <a:rPr lang="zh-CN" altLang="en-US" sz="4800" b="1" kern="0" noProof="0" dirty="0">
                <a:ln>
                  <a:noFill/>
                </a:ln>
                <a:solidFill>
                  <a:srgbClr val="FF0000"/>
                </a:solidFill>
                <a:effectLst>
                  <a:outerShdw blurRad="38100" dist="38100" dir="2700000" algn="tl">
                    <a:srgbClr val="000000"/>
                  </a:outerShdw>
                </a:effectLst>
                <a:uLnTx/>
                <a:uFillTx/>
                <a:latin typeface="仿宋" panose="02010609060101010101" pitchFamily="49" charset="-122"/>
                <a:ea typeface="仿宋" panose="02010609060101010101" pitchFamily="49" charset="-122"/>
                <a:sym typeface="+mn-lt"/>
              </a:rPr>
              <a:t>特别注意</a:t>
            </a:r>
            <a:endParaRPr lang="zh-CN" altLang="en-US" sz="4800" dirty="0">
              <a:solidFill>
                <a:srgbClr val="FF0000"/>
              </a:solidFill>
              <a:latin typeface="仿宋" panose="02010609060101010101" pitchFamily="49" charset="-122"/>
              <a:ea typeface="仿宋" panose="02010609060101010101" pitchFamily="49" charset="-122"/>
              <a:cs typeface="+mn-ea"/>
              <a:sym typeface="+mn-lt"/>
            </a:endParaRPr>
          </a:p>
        </p:txBody>
      </p:sp>
      <p:sp>
        <p:nvSpPr>
          <p:cNvPr id="4" name="文本框 3"/>
          <p:cNvSpPr txBox="1"/>
          <p:nvPr>
            <p:custDataLst>
              <p:tags r:id="rId6"/>
            </p:custDataLst>
          </p:nvPr>
        </p:nvSpPr>
        <p:spPr>
          <a:xfrm>
            <a:off x="1240155" y="1849755"/>
            <a:ext cx="9545955" cy="4475480"/>
          </a:xfrm>
          <a:prstGeom prst="rect">
            <a:avLst/>
          </a:prstGeom>
          <a:noFill/>
        </p:spPr>
        <p:txBody>
          <a:bodyPr wrap="square">
            <a:noAutofit/>
          </a:bodyPr>
          <a:lstStyle/>
          <a:p>
            <a:pPr marL="342900" marR="0" indent="-342900" defTabSz="914400" fontAlgn="auto">
              <a:lnSpc>
                <a:spcPct val="130000"/>
              </a:lnSpc>
              <a:spcBef>
                <a:spcPts val="0"/>
              </a:spcBef>
              <a:buClr>
                <a:schemeClr val="hlink"/>
              </a:buClr>
              <a:buSzPct val="70000"/>
              <a:buFont typeface="Wingdings" panose="05000000000000000000" pitchFamily="2" charset="2"/>
              <a:buChar char="u"/>
              <a:defRPr/>
            </a:pPr>
            <a:r>
              <a:rPr lang="zh-CN" altLang="en-US" sz="2400" b="1" noProof="0" dirty="0">
                <a:solidFill>
                  <a:srgbClr val="FFC000"/>
                </a:solidFill>
                <a:effectLst>
                  <a:outerShdw blurRad="38100" dist="38100" dir="2700000" algn="tl">
                    <a:srgbClr val="000000"/>
                  </a:outerShdw>
                </a:effectLst>
                <a:latin typeface="+mn-ea"/>
                <a:sym typeface="Arial" panose="020B0604020202020204" pitchFamily="34" charset="0"/>
              </a:rPr>
              <a:t>一定仔细认真核对所填报数据的单位名称。</a:t>
            </a:r>
            <a:endParaRPr kumimoji="0" lang="en-US" altLang="zh-CN" sz="2400" b="1" kern="1200" cap="none" spc="0" normalizeH="0" baseline="0" noProof="0" dirty="0">
              <a:solidFill>
                <a:srgbClr val="FFFF00"/>
              </a:solidFill>
              <a:effectLst>
                <a:outerShdw blurRad="38100" dist="38100" dir="2700000" algn="tl">
                  <a:srgbClr val="000000"/>
                </a:outerShdw>
              </a:effectLst>
              <a:latin typeface="+mn-ea"/>
              <a:ea typeface="+mn-ea"/>
              <a:cs typeface="+mn-cs"/>
              <a:sym typeface="Arial" panose="020B0604020202020204" pitchFamily="34" charset="0"/>
            </a:endParaRPr>
          </a:p>
          <a:p>
            <a:pPr marL="342900" marR="0" indent="-342900" defTabSz="914400" fontAlgn="auto">
              <a:lnSpc>
                <a:spcPct val="130000"/>
              </a:lnSpc>
              <a:spcBef>
                <a:spcPts val="0"/>
              </a:spcBef>
              <a:buClr>
                <a:schemeClr val="hlink"/>
              </a:buClr>
              <a:buSzPct val="70000"/>
              <a:buFont typeface="Wingdings" panose="05000000000000000000" pitchFamily="2" charset="2"/>
              <a:buChar char="u"/>
              <a:defRPr/>
            </a:pPr>
            <a:r>
              <a:rPr lang="zh-CN" altLang="en-US" sz="2400" b="1" noProof="0" dirty="0">
                <a:solidFill>
                  <a:srgbClr val="FFC000"/>
                </a:solidFill>
                <a:effectLst>
                  <a:outerShdw blurRad="38100" dist="38100" dir="2700000" algn="tl">
                    <a:srgbClr val="000000"/>
                  </a:outerShdw>
                </a:effectLst>
                <a:latin typeface="+mn-ea"/>
                <a:sym typeface="Arial" panose="020B0604020202020204" pitchFamily="34" charset="0"/>
              </a:rPr>
              <a:t>填报企业具体数据填报口径，在不违反要求的前提下，保持以集团为单位统一口径的要求填报。</a:t>
            </a:r>
            <a:endParaRPr kumimoji="0" lang="en-US" altLang="zh-CN" sz="2400" b="1" kern="1200" cap="none" spc="0" normalizeH="0" baseline="0" noProof="0" dirty="0">
              <a:solidFill>
                <a:srgbClr val="FFC000"/>
              </a:solidFill>
              <a:effectLst>
                <a:outerShdw blurRad="38100" dist="38100" dir="2700000" algn="tl">
                  <a:srgbClr val="000000"/>
                </a:outerShdw>
              </a:effectLst>
              <a:latin typeface="+mn-ea"/>
              <a:ea typeface="+mn-ea"/>
              <a:cs typeface="+mn-cs"/>
              <a:sym typeface="Arial" panose="020B0604020202020204" pitchFamily="34" charset="0"/>
            </a:endParaRPr>
          </a:p>
          <a:p>
            <a:pPr marL="342900" marR="0" indent="-342900" defTabSz="914400" fontAlgn="auto">
              <a:lnSpc>
                <a:spcPct val="130000"/>
              </a:lnSpc>
              <a:spcBef>
                <a:spcPts val="0"/>
              </a:spcBef>
              <a:buClr>
                <a:schemeClr val="hlink"/>
              </a:buClr>
              <a:buSzPct val="70000"/>
              <a:buFont typeface="Wingdings" panose="05000000000000000000" pitchFamily="2" charset="2"/>
              <a:buChar char="u"/>
              <a:defRPr/>
            </a:pPr>
            <a:r>
              <a:rPr lang="zh-CN" altLang="en-US" sz="2400" b="1" noProof="0" dirty="0">
                <a:solidFill>
                  <a:srgbClr val="FFC000"/>
                </a:solidFill>
                <a:effectLst>
                  <a:outerShdw blurRad="38100" dist="38100" dir="2700000" algn="tl">
                    <a:srgbClr val="000000"/>
                  </a:outerShdw>
                </a:effectLst>
                <a:latin typeface="+mn-ea"/>
                <a:sym typeface="Arial" panose="020B0604020202020204" pitchFamily="34" charset="0"/>
              </a:rPr>
              <a:t>被调查企业为</a:t>
            </a:r>
            <a:r>
              <a:rPr lang="zh-CN" altLang="en-US" sz="2400" b="1" noProof="0" dirty="0">
                <a:solidFill>
                  <a:srgbClr val="FF0000"/>
                </a:solidFill>
                <a:effectLst>
                  <a:outerShdw blurRad="38100" dist="38100" dir="2700000" algn="tl">
                    <a:srgbClr val="000000"/>
                  </a:outerShdw>
                </a:effectLst>
                <a:latin typeface="+mn-ea"/>
                <a:sym typeface="Arial" panose="020B0604020202020204" pitchFamily="34" charset="0"/>
              </a:rPr>
              <a:t>全员填报</a:t>
            </a:r>
            <a:r>
              <a:rPr lang="zh-CN" altLang="en-US" sz="2400" b="1" noProof="0" dirty="0">
                <a:solidFill>
                  <a:srgbClr val="FFC000"/>
                </a:solidFill>
                <a:effectLst>
                  <a:outerShdw blurRad="38100" dist="38100" dir="2700000" algn="tl">
                    <a:srgbClr val="000000"/>
                  </a:outerShdw>
                </a:effectLst>
                <a:latin typeface="+mn-ea"/>
                <a:sym typeface="Arial" panose="020B0604020202020204" pitchFamily="34" charset="0"/>
              </a:rPr>
              <a:t>，不再采用抽样调查；</a:t>
            </a:r>
            <a:endParaRPr kumimoji="0" lang="en-US" altLang="zh-CN" sz="2400" b="1" kern="1200" cap="none" spc="0" normalizeH="0" baseline="0" noProof="0" dirty="0">
              <a:solidFill>
                <a:srgbClr val="FFC000"/>
              </a:solidFill>
              <a:effectLst>
                <a:outerShdw blurRad="38100" dist="38100" dir="2700000" algn="tl">
                  <a:srgbClr val="000000"/>
                </a:outerShdw>
              </a:effectLst>
              <a:latin typeface="+mn-ea"/>
              <a:ea typeface="+mn-ea"/>
              <a:cs typeface="+mn-cs"/>
              <a:sym typeface="Arial" panose="020B0604020202020204" pitchFamily="34" charset="0"/>
            </a:endParaRPr>
          </a:p>
          <a:p>
            <a:pPr marL="342900" marR="0" indent="-342900" defTabSz="914400" fontAlgn="auto">
              <a:lnSpc>
                <a:spcPct val="130000"/>
              </a:lnSpc>
              <a:spcBef>
                <a:spcPts val="0"/>
              </a:spcBef>
              <a:buClr>
                <a:schemeClr val="hlink"/>
              </a:buClr>
              <a:buSzPct val="70000"/>
              <a:buFont typeface="Wingdings" panose="05000000000000000000" pitchFamily="2" charset="2"/>
              <a:buChar char="u"/>
              <a:defRPr/>
            </a:pPr>
            <a:r>
              <a:rPr lang="zh-CN" altLang="en-US" sz="2400" b="1" noProof="0" dirty="0">
                <a:solidFill>
                  <a:srgbClr val="FFC000"/>
                </a:solidFill>
                <a:effectLst>
                  <a:outerShdw blurRad="38100" dist="38100" dir="2700000" algn="tl">
                    <a:srgbClr val="000000"/>
                  </a:outerShdw>
                </a:effectLst>
                <a:latin typeface="+mn-ea"/>
                <a:sym typeface="Arial" panose="020B0604020202020204" pitchFamily="34" charset="0"/>
              </a:rPr>
              <a:t>新毕业生为当年毕业当年参加工作的毕业生，不限定生源。</a:t>
            </a:r>
          </a:p>
          <a:p>
            <a:pPr marL="342900" marR="0" indent="-342900" defTabSz="914400" fontAlgn="auto">
              <a:lnSpc>
                <a:spcPct val="130000"/>
              </a:lnSpc>
              <a:spcBef>
                <a:spcPts val="0"/>
              </a:spcBef>
              <a:buClr>
                <a:schemeClr val="hlink"/>
              </a:buClr>
              <a:buSzPct val="70000"/>
              <a:buFont typeface="Wingdings" panose="05000000000000000000" pitchFamily="2" charset="2"/>
              <a:buChar char="u"/>
              <a:defRPr/>
            </a:pPr>
            <a:r>
              <a:rPr lang="zh-CN" altLang="en-US" sz="2400" b="1" noProof="0" dirty="0">
                <a:solidFill>
                  <a:srgbClr val="FFC000"/>
                </a:solidFill>
                <a:effectLst>
                  <a:outerShdw blurRad="38100" dist="38100" dir="2700000" algn="tl">
                    <a:srgbClr val="000000"/>
                  </a:outerShdw>
                </a:effectLst>
                <a:latin typeface="+mn-ea"/>
                <a:sym typeface="Arial" panose="020B0604020202020204" pitchFamily="34" charset="0"/>
              </a:rPr>
              <a:t>所有重组合并的市属集团，如果报表已经完成合并，可以正常逐级填报，那么就按合并后的集团归属逐级填报；如果报表没有合并完成的，还需要单独填报的，可以单独填报，但合并后作为下级企业的单独填报的企业，需要备注已经合并为谁的几级企业来上报。</a:t>
            </a:r>
            <a:endParaRPr kumimoji="0" lang="en-US" altLang="zh-CN" sz="2400" b="1" kern="1200" cap="none" spc="0" normalizeH="0" baseline="0" noProof="0" dirty="0">
              <a:solidFill>
                <a:srgbClr val="FFFF00"/>
              </a:solidFill>
              <a:effectLst>
                <a:outerShdw blurRad="38100" dist="38100" dir="2700000" algn="tl">
                  <a:srgbClr val="000000"/>
                </a:outerShdw>
              </a:effectLst>
              <a:latin typeface="+mn-ea"/>
              <a:ea typeface="+mn-ea"/>
              <a:cs typeface="+mn-cs"/>
              <a:sym typeface="Arial" panose="020B0604020202020204" pitchFamily="34"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320800" y="2179955"/>
            <a:ext cx="9855835" cy="4020820"/>
          </a:xfrm>
          <a:prstGeom prst="rect">
            <a:avLst/>
          </a:prstGeom>
          <a:noFill/>
        </p:spPr>
        <p:txBody>
          <a:bodyPr wrap="square" rtlCol="0" anchor="t">
            <a:noAutofit/>
          </a:bodyPr>
          <a:lstStyle/>
          <a:p>
            <a:pPr marL="609600" marR="0" lvl="0" indent="-609600" algn="l" defTabSz="914400" rtl="0" fontAlgn="base">
              <a:lnSpc>
                <a:spcPct val="100000"/>
              </a:lnSpc>
              <a:spcBef>
                <a:spcPts val="1200"/>
              </a:spcBef>
              <a:spcAft>
                <a:spcPts val="120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24.</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企业规模</a:t>
            </a:r>
          </a:p>
          <a:p>
            <a:pPr marR="0" indent="609600" algn="l" defTabSz="914400" fontAlgn="base">
              <a:lnSpc>
                <a:spcPct val="130000"/>
              </a:lnSpc>
              <a:buClrTx/>
              <a:buSzTx/>
              <a:buFontTx/>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指企业生产经营的规模，主要以从业人员、营业收入、资产总额等指标或替代指标为划分依据。划分标准按照国家统计局《关于印发统计大中小微型企业划分办法（2017）》和《关于印发金融业企业划型标准规定的通知》银发[2015]309号执行。详细划分可见《2024年（2023年度）北京市企业薪酬调查工作培训手册》。</a:t>
            </a:r>
            <a:endParaRPr kumimoji="0" lang="zh-CN" altLang="en-US" sz="2400" b="1" kern="0" cap="none" spc="0" normalizeH="0" baseline="0" dirty="0">
              <a:solidFill>
                <a:srgbClr val="3657B4"/>
              </a:solidFill>
              <a:latin typeface="+mn-ea"/>
              <a:cs typeface="+mn-ea"/>
            </a:endParaRPr>
          </a:p>
          <a:p>
            <a:pPr marR="0" lvl="0" indent="609600" algn="l" defTabSz="914400" rtl="0" fontAlgn="base">
              <a:lnSpc>
                <a:spcPct val="130000"/>
              </a:lnSpc>
              <a:spcBef>
                <a:spcPct val="0"/>
              </a:spcBef>
              <a:spcAft>
                <a:spcPct val="0"/>
              </a:spcAft>
              <a:buClrTx/>
              <a:buSzTx/>
              <a:buFontTx/>
              <a:buNone/>
              <a:defRPr/>
              <a:extLst>
                <a:ext uri="{35155182-B16C-46BC-9424-99874614C6A1}">
                  <wpsdc:indentchars xmlns="" xmlns:wpsdc="http://www.wps.cn/officeDocument/2017/drawingmlCustomData" val="200" checksum="4158780845"/>
                </a:ext>
              </a:extLst>
            </a:pPr>
            <a:r>
              <a:rPr lang="zh-CN" altLang="en-US" sz="2400" kern="0" noProof="0" dirty="0">
                <a:ln>
                  <a:noFill/>
                </a:ln>
                <a:solidFill>
                  <a:srgbClr val="FF0000"/>
                </a:solidFill>
                <a:effectLst>
                  <a:outerShdw blurRad="38100" dist="38100" dir="2700000" algn="tl">
                    <a:srgbClr val="000000"/>
                  </a:outerShdw>
                </a:effectLst>
                <a:uLnTx/>
                <a:uFillTx/>
                <a:latin typeface="+mn-ea"/>
                <a:cs typeface="+mn-ea"/>
                <a:sym typeface="Times New Roman" panose="02020603050405020304" pitchFamily="18" charset="0"/>
              </a:rPr>
              <a:t>注意：</a:t>
            </a:r>
            <a:r>
              <a:rPr lang="zh-CN" altLang="en-US" sz="2400" b="1" kern="0" dirty="0">
                <a:solidFill>
                  <a:srgbClr val="3657B4"/>
                </a:solidFill>
                <a:latin typeface="+mn-ea"/>
                <a:cs typeface="+mn-ea"/>
                <a:sym typeface="Times New Roman" panose="02020603050405020304" pitchFamily="18" charset="0"/>
              </a:rPr>
              <a:t>大型、中型和小型企业须同时满足所列指标的下限，</a:t>
            </a:r>
            <a:r>
              <a:rPr lang="zh-CN" altLang="en-US" sz="2400" kern="0" noProof="0" dirty="0">
                <a:ln>
                  <a:noFill/>
                </a:ln>
                <a:solidFill>
                  <a:srgbClr val="FF0000"/>
                </a:solidFill>
                <a:effectLst>
                  <a:outerShdw blurRad="38100" dist="38100" dir="2700000" algn="tl">
                    <a:srgbClr val="000000"/>
                  </a:outerShdw>
                </a:effectLst>
                <a:uLnTx/>
                <a:uFillTx/>
                <a:latin typeface="+mn-ea"/>
                <a:cs typeface="+mn-ea"/>
                <a:sym typeface="Times New Roman" panose="02020603050405020304" pitchFamily="18" charset="0"/>
              </a:rPr>
              <a:t>否则下划一档</a:t>
            </a:r>
            <a:r>
              <a:rPr lang="zh-CN" altLang="en-US" sz="2400" b="1" kern="0" dirty="0">
                <a:solidFill>
                  <a:srgbClr val="3657B4"/>
                </a:solidFill>
                <a:latin typeface="+mn-ea"/>
                <a:cs typeface="+mn-ea"/>
                <a:sym typeface="Times New Roman" panose="02020603050405020304" pitchFamily="18" charset="0"/>
              </a:rPr>
              <a:t>；微型企业只须满足所列指标中的一项即可。</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lang="zh-CN" altLang="en-US" sz="2400" kern="0" noProof="0" dirty="0">
              <a:ln>
                <a:noFill/>
              </a:ln>
              <a:solidFill>
                <a:srgbClr val="FF0000"/>
              </a:solidFill>
              <a:effectLst>
                <a:outerShdw blurRad="38100" dist="38100" dir="2700000" algn="tl">
                  <a:srgbClr val="000000"/>
                </a:outerShdw>
              </a:effectLst>
              <a:uLnTx/>
              <a:uFillTx/>
              <a:latin typeface="+mn-ea"/>
              <a:ea typeface="+mn-lt"/>
              <a:cs typeface="+mn-lt"/>
              <a:sym typeface="+mn-ea"/>
            </a:endParaRPr>
          </a:p>
        </p:txBody>
      </p:sp>
      <p:sp>
        <p:nvSpPr>
          <p:cNvPr id="4" name="Text Box 15"/>
          <p:cNvSpPr txBox="1"/>
          <p:nvPr>
            <p:custDataLst>
              <p:tags r:id="rId1"/>
            </p:custDataLst>
          </p:nvPr>
        </p:nvSpPr>
        <p:spPr>
          <a:xfrm>
            <a:off x="1320800" y="810895"/>
            <a:ext cx="9856470" cy="1151255"/>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23</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.是否集团总公司</a:t>
            </a: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dirty="0">
                <a:solidFill>
                  <a:srgbClr val="3657B4"/>
                </a:solidFill>
                <a:latin typeface="+mn-ea"/>
                <a:cs typeface="+mn-ea"/>
                <a:sym typeface="+mn-ea"/>
              </a:rPr>
              <a:t>指所填单位是否为集团总公司，若为集团总公司企业规模可不填。</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1865630" y="2599055"/>
            <a:ext cx="8460740" cy="829945"/>
          </a:xfrm>
          <a:prstGeom prst="rect">
            <a:avLst/>
          </a:prstGeom>
        </p:spPr>
        <p:txBody>
          <a:bodyPr wrap="square">
            <a:spAutoFit/>
          </a:bodyPr>
          <a:lstStyle/>
          <a:p>
            <a:pPr marL="0" indent="0" algn="ctr" defTabSz="266700">
              <a:spcBef>
                <a:spcPct val="0"/>
              </a:spcBef>
              <a:spcAft>
                <a:spcPct val="0"/>
              </a:spcAft>
            </a:pPr>
            <a:r>
              <a:rPr lang="zh-CN" altLang="en-US" sz="4800" b="1" kern="0" noProof="0" dirty="0">
                <a:ln>
                  <a:noFill/>
                </a:ln>
                <a:solidFill>
                  <a:srgbClr val="FFA117"/>
                </a:solidFill>
                <a:effectLst>
                  <a:outerShdw blurRad="38100" dist="38100" dir="2700000" algn="tl">
                    <a:srgbClr val="000000"/>
                  </a:outerShdw>
                </a:effectLst>
                <a:uLnTx/>
                <a:uFillTx/>
                <a:latin typeface="+mn-ea"/>
                <a:cs typeface="+mn-ea"/>
              </a:rPr>
              <a:t>第二部分：企业人工成本情况</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1226820" y="1341120"/>
            <a:ext cx="9738360" cy="3989070"/>
          </a:xfrm>
          <a:prstGeom prst="rect">
            <a:avLst/>
          </a:prstGeom>
          <a:noFill/>
          <a:ln w="9525">
            <a:noFill/>
          </a:ln>
        </p:spPr>
        <p:txBody>
          <a:bodyPr wrap="square" anchor="t" anchorCtr="0">
            <a:noAutofit/>
          </a:bodyPr>
          <a:lstStyle/>
          <a:p>
            <a:pPr marR="0" lvl="0" indent="0" algn="l" defTabSz="914400" rtl="0" fontAlgn="base">
              <a:lnSpc>
                <a:spcPct val="110000"/>
              </a:lnSpc>
              <a:spcBef>
                <a:spcPts val="0"/>
              </a:spcBef>
              <a:spcAft>
                <a:spcPts val="1200"/>
              </a:spcAft>
              <a:buClrTx/>
              <a:buSzTx/>
              <a:buFontTx/>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25.</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企业人工成本</a:t>
            </a:r>
            <a:endPar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）人工成本总计</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0" algn="l" defTabSz="914400" rtl="0" fontAlgn="base">
              <a:lnSpc>
                <a:spcPct val="130000"/>
              </a:lnSpc>
              <a:spcBef>
                <a:spcPts val="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企业在生产、经营和提供劳务活动中因使用劳动力而发生的所有直接和间接费用的总和，它反映企业在报告期内因使用各种人力资源所付出的全部成本费用，其范围包括：从业人员工资总额、福利费用、教育经费、保险费用、住房公积金费用、企业年金总额、补充医疗保险总额、补充养老保险总额、劳动保护费用、住房费用和其他人工成本。</a:t>
            </a: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R="0" lvl="0" indent="609600" algn="l" defTabSz="914400" rtl="0" fontAlgn="base">
              <a:lnSpc>
                <a:spcPct val="13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751840" y="816610"/>
            <a:ext cx="10688320" cy="5224780"/>
          </a:xfrm>
          <a:prstGeom prst="rect">
            <a:avLst/>
          </a:prstGeom>
          <a:noFill/>
          <a:ln w="9525">
            <a:noFill/>
          </a:ln>
        </p:spPr>
        <p:txBody>
          <a:bodyPr wrap="square" anchor="t" anchorCtr="0">
            <a:noAutofit/>
          </a:bodyPr>
          <a:lstStyle/>
          <a:p>
            <a:pPr marL="609600" marR="0" lvl="0" indent="-609600" algn="l" defTabSz="914400" rtl="0" fontAlgn="base">
              <a:lnSpc>
                <a:spcPct val="100000"/>
              </a:lnSpc>
              <a:spcBef>
                <a:spcPts val="0"/>
              </a:spcBef>
              <a:spcAft>
                <a:spcPts val="120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2）从业人员工资总额</a:t>
            </a:r>
            <a:endPar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R="0" lvl="0" indent="0" algn="l" defTabSz="914400" rtl="0" fontAlgn="base">
              <a:lnSpc>
                <a:spcPct val="120000"/>
              </a:lnSpc>
              <a:spcBef>
                <a:spcPts val="0"/>
              </a:spcBef>
              <a:spcAft>
                <a:spcPts val="600"/>
              </a:spcAft>
              <a:buClr>
                <a:schemeClr val="hlink"/>
              </a:buClr>
              <a:buSzPct val="70000"/>
              <a:buFont typeface="Wingdings" panose="05000000000000000000" pitchFamily="2" charset="2"/>
              <a:buNone/>
              <a:defRPr/>
            </a:pPr>
            <a:r>
              <a:rPr lang="en-US" altLang="zh-CN" sz="2400" b="1" kern="0" dirty="0">
                <a:solidFill>
                  <a:srgbClr val="3657B4"/>
                </a:solidFill>
                <a:effectLst>
                  <a:outerShdw blurRad="38100" dist="38100" dir="2700000" algn="tl">
                    <a:srgbClr val="000000">
                      <a:alpha val="43137"/>
                    </a:srgbClr>
                  </a:outerShdw>
                </a:effectLst>
                <a:latin typeface="+mn-ea"/>
                <a:cs typeface="+mn-ea"/>
                <a:sym typeface="+mn-ea"/>
              </a:rPr>
              <a:t>        </a:t>
            </a:r>
            <a:r>
              <a:rPr lang="zh-CN" altLang="en-US" sz="2400" b="1" kern="0" dirty="0">
                <a:solidFill>
                  <a:srgbClr val="3657B4"/>
                </a:solidFill>
                <a:latin typeface="+mn-ea"/>
                <a:cs typeface="+mn-ea"/>
                <a:sym typeface="+mn-ea"/>
              </a:rPr>
              <a:t>指本单位在报告期内（本调查指年度）直接支付给本企业全部就业人员的劳动报酬总额。包括计时工资、计件工资、奖金、津贴和补贴、加班加点工资、特殊情况下支付的工资，是在岗职工工资总额、劳务派遣人员工资总额和其他从业人员工资总额之和。不论是计入成本的还是不计入成本的，不论是以货币形式支付的还是以实物形式支付的，均应列入工资总额的计算范围。在统计工资总额时不管是预算内资金，还是预算外资金；不管是单位自筹的资金，还是上级（获政府财政部门）下拨的资金；在财务账上不管是工资科目，还是其他科目，只要符合劳动报酬性质的，都应统计在工资总额中。</a:t>
            </a: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R="0" lvl="0" indent="609600" algn="l" defTabSz="914400" rtl="0" fontAlgn="base">
              <a:lnSpc>
                <a:spcPct val="12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需要明确的是：</a:t>
            </a:r>
            <a:r>
              <a:rPr lang="zh-CN" altLang="en-US" sz="2400" b="1" kern="0" dirty="0">
                <a:solidFill>
                  <a:srgbClr val="3657B4"/>
                </a:solidFill>
                <a:latin typeface="+mn-ea"/>
                <a:cs typeface="+mn-ea"/>
                <a:sym typeface="+mn-ea"/>
              </a:rPr>
              <a:t>工资总额</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不包括</a:t>
            </a:r>
            <a:r>
              <a:rPr lang="zh-CN" altLang="en-US" sz="2400" b="1" kern="0" dirty="0">
                <a:solidFill>
                  <a:srgbClr val="3657B4"/>
                </a:solidFill>
                <a:latin typeface="+mn-ea"/>
                <a:cs typeface="+mn-ea"/>
                <a:sym typeface="+mn-ea"/>
              </a:rPr>
              <a:t>从单位工会经费或工会账户中发放的现金或实物；</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不包括</a:t>
            </a:r>
            <a:r>
              <a:rPr lang="zh-CN" altLang="en-US" sz="2400" b="1" kern="0" dirty="0">
                <a:solidFill>
                  <a:srgbClr val="3657B4"/>
                </a:solidFill>
                <a:latin typeface="+mn-ea"/>
                <a:cs typeface="+mn-ea"/>
                <a:sym typeface="+mn-ea"/>
              </a:rPr>
              <a:t>病假、事假等情况的扣款。</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647065" y="359410"/>
            <a:ext cx="10897870" cy="6132195"/>
          </a:xfrm>
          <a:prstGeom prst="rect">
            <a:avLst/>
          </a:prstGeom>
          <a:noFill/>
          <a:ln w="9525">
            <a:noFill/>
          </a:ln>
        </p:spPr>
        <p:txBody>
          <a:bodyPr wrap="square" anchor="t" anchorCtr="0">
            <a:noAutofit/>
          </a:bodyPr>
          <a:lstStyle/>
          <a:p>
            <a:pPr marR="0" indent="0" defTabSz="914400" fontAlgn="auto">
              <a:lnSpc>
                <a:spcPct val="110000"/>
              </a:lnSpc>
              <a:spcBef>
                <a:spcPts val="0"/>
              </a:spcBef>
              <a:buClr>
                <a:srgbClr val="FFCC00"/>
              </a:buClr>
              <a:buSzPct val="70000"/>
              <a:buFont typeface="Wingdings" panose="05000000000000000000" pitchFamily="2" charset="2"/>
              <a:buNone/>
              <a:defRPr/>
            </a:pPr>
            <a:r>
              <a:rPr lang="en-US" altLang="zh-CN" sz="2400" b="1" noProof="0" dirty="0">
                <a:solidFill>
                  <a:srgbClr val="FFFF00"/>
                </a:solidFill>
                <a:effectLst>
                  <a:outerShdw blurRad="38100" dist="38100" dir="2700000" algn="tl">
                    <a:srgbClr val="000000">
                      <a:alpha val="43137"/>
                    </a:srgbClr>
                  </a:outerShdw>
                </a:effectLst>
                <a:latin typeface="+mn-ea"/>
                <a:sym typeface="+mn-ea"/>
              </a:rPr>
              <a:t>         </a:t>
            </a:r>
            <a:r>
              <a:rPr lang="zh-CN" altLang="en-US" sz="2400" b="1" kern="0" dirty="0">
                <a:solidFill>
                  <a:srgbClr val="3657B4"/>
                </a:solidFill>
                <a:latin typeface="+mn-ea"/>
                <a:cs typeface="+mn-ea"/>
                <a:sym typeface="+mn-ea"/>
              </a:rPr>
              <a:t>工资总额是</a:t>
            </a:r>
            <a:r>
              <a:rPr lang="zh-CN" altLang="en-US" sz="2400" b="1" noProof="0" dirty="0">
                <a:solidFill>
                  <a:srgbClr val="FF0000"/>
                </a:solidFill>
                <a:effectLst>
                  <a:outerShdw blurRad="38100" dist="38100" dir="2700000" algn="tl">
                    <a:srgbClr val="000000">
                      <a:alpha val="43137"/>
                    </a:srgbClr>
                  </a:outerShdw>
                </a:effectLst>
                <a:latin typeface="+mn-ea"/>
                <a:sym typeface="+mn-ea"/>
              </a:rPr>
              <a:t>税前工资</a:t>
            </a:r>
            <a:r>
              <a:rPr lang="zh-CN" altLang="en-US" sz="2400" b="1" kern="0" dirty="0">
                <a:solidFill>
                  <a:srgbClr val="3657B4"/>
                </a:solidFill>
                <a:latin typeface="+mn-ea"/>
                <a:cs typeface="+mn-ea"/>
                <a:sym typeface="+mn-ea"/>
              </a:rPr>
              <a:t>，包括单位从个人工资中直接为其代扣或代缴的房费、水费、电费、住房公积金和社会保险基金个人缴纳部分等。</a:t>
            </a:r>
            <a:endParaRPr kumimoji="0" lang="zh-CN" altLang="en-US" sz="2400" b="1" kern="0" cap="none" spc="0" normalizeH="0" baseline="0" dirty="0">
              <a:solidFill>
                <a:srgbClr val="3657B4"/>
              </a:solidFill>
              <a:latin typeface="+mn-ea"/>
              <a:ea typeface="+mn-ea"/>
              <a:cs typeface="+mn-ea"/>
            </a:endParaRPr>
          </a:p>
          <a:p>
            <a:pPr marR="0" indent="0" defTabSz="914400" fontAlgn="auto">
              <a:lnSpc>
                <a:spcPct val="110000"/>
              </a:lnSpc>
              <a:spcBef>
                <a:spcPts val="0"/>
              </a:spcBef>
              <a:buClr>
                <a:srgbClr val="FFCC00"/>
              </a:buClr>
              <a:buSzPct val="70000"/>
              <a:buFont typeface="Wingdings" panose="05000000000000000000" pitchFamily="2" charset="2"/>
              <a:buNone/>
              <a:defRPr/>
            </a:pPr>
            <a:r>
              <a:rPr lang="zh-CN" altLang="en-US" sz="2400" b="1" kern="0" dirty="0">
                <a:solidFill>
                  <a:srgbClr val="3657B4"/>
                </a:solidFill>
                <a:latin typeface="+mn-ea"/>
                <a:cs typeface="+mn-ea"/>
                <a:sym typeface="+mn-ea"/>
              </a:rPr>
              <a:t>         工资总额的口径和要求与国家统计局基层年报表式《从业人员及工资总额》I 102表的填报要求一致。以“</a:t>
            </a:r>
            <a:r>
              <a:rPr lang="zh-CN" altLang="en-US" sz="2400" b="1" noProof="0" dirty="0">
                <a:solidFill>
                  <a:srgbClr val="FF0000"/>
                </a:solidFill>
                <a:effectLst>
                  <a:outerShdw blurRad="38100" dist="38100" dir="2700000" algn="tl">
                    <a:srgbClr val="000000">
                      <a:alpha val="43137"/>
                    </a:srgbClr>
                  </a:outerShdw>
                </a:effectLst>
                <a:latin typeface="+mn-ea"/>
                <a:sym typeface="+mn-ea"/>
              </a:rPr>
              <a:t>谁发工资谁统计</a:t>
            </a:r>
            <a:r>
              <a:rPr lang="zh-CN" altLang="en-US" sz="2400" b="1" kern="0" dirty="0">
                <a:solidFill>
                  <a:srgbClr val="3657B4"/>
                </a:solidFill>
                <a:latin typeface="+mn-ea"/>
                <a:cs typeface="+mn-ea"/>
                <a:sym typeface="+mn-ea"/>
              </a:rPr>
              <a:t>（劳务派遣人员除外）”为基本原则，劳务派遣人员按照“</a:t>
            </a:r>
            <a:r>
              <a:rPr lang="zh-CN" altLang="en-US" sz="2400" b="1" noProof="0" dirty="0">
                <a:solidFill>
                  <a:srgbClr val="FF0000"/>
                </a:solidFill>
                <a:effectLst>
                  <a:outerShdw blurRad="38100" dist="38100" dir="2700000" algn="tl">
                    <a:srgbClr val="000000">
                      <a:alpha val="43137"/>
                    </a:srgbClr>
                  </a:outerShdw>
                </a:effectLst>
                <a:latin typeface="+mn-ea"/>
                <a:sym typeface="+mn-ea"/>
              </a:rPr>
              <a:t>谁用工谁统计</a:t>
            </a:r>
            <a:r>
              <a:rPr lang="zh-CN" altLang="en-US" sz="2400" b="1" kern="0" dirty="0">
                <a:solidFill>
                  <a:srgbClr val="3657B4"/>
                </a:solidFill>
                <a:latin typeface="+mn-ea"/>
                <a:cs typeface="+mn-ea"/>
                <a:sym typeface="+mn-ea"/>
              </a:rPr>
              <a:t>”的原则并结合劳务派遣企业派出人员工资总额相结合的方式统计。法人单位在本地区以外的产业活动单位其人员和工资应包含在法人单位中。 工资统计遵循“</a:t>
            </a:r>
            <a:r>
              <a:rPr lang="zh-CN" altLang="en-US" sz="2400" b="1" noProof="0" dirty="0">
                <a:solidFill>
                  <a:srgbClr val="FF0000"/>
                </a:solidFill>
                <a:effectLst>
                  <a:outerShdw blurRad="38100" dist="38100" dir="2700000" algn="tl">
                    <a:srgbClr val="000000">
                      <a:alpha val="43137"/>
                    </a:srgbClr>
                  </a:outerShdw>
                </a:effectLst>
                <a:latin typeface="+mn-ea"/>
                <a:sym typeface="+mn-ea"/>
              </a:rPr>
              <a:t>何时发何时统</a:t>
            </a:r>
            <a:r>
              <a:rPr lang="zh-CN" altLang="en-US" sz="2400" b="1" kern="0" dirty="0">
                <a:solidFill>
                  <a:srgbClr val="3657B4"/>
                </a:solidFill>
                <a:latin typeface="+mn-ea"/>
                <a:cs typeface="+mn-ea"/>
                <a:sym typeface="+mn-ea"/>
              </a:rPr>
              <a:t>”的原则，即何时发放的工资应统计到对应的报告期内。</a:t>
            </a:r>
            <a:endParaRPr kumimoji="0" lang="zh-CN" altLang="en-US" sz="2400" b="1" kern="0" cap="none" spc="0" normalizeH="0" baseline="0" dirty="0">
              <a:solidFill>
                <a:srgbClr val="3657B4"/>
              </a:solidFill>
              <a:latin typeface="+mn-ea"/>
              <a:ea typeface="+mn-ea"/>
              <a:cs typeface="+mn-ea"/>
            </a:endParaRPr>
          </a:p>
          <a:p>
            <a:pPr marR="0" indent="0" defTabSz="914400" fontAlgn="auto">
              <a:lnSpc>
                <a:spcPct val="110000"/>
              </a:lnSpc>
              <a:spcBef>
                <a:spcPts val="0"/>
              </a:spcBef>
              <a:buClr>
                <a:srgbClr val="FFCC00"/>
              </a:buClr>
              <a:buSzPct val="70000"/>
              <a:buFont typeface="Wingdings" panose="05000000000000000000" pitchFamily="2" charset="2"/>
              <a:buNone/>
              <a:defRPr/>
            </a:pPr>
            <a:r>
              <a:rPr lang="zh-CN" altLang="en-US" sz="2400" b="1" kern="0" dirty="0">
                <a:solidFill>
                  <a:srgbClr val="3657B4"/>
                </a:solidFill>
                <a:latin typeface="+mn-ea"/>
                <a:cs typeface="+mn-ea"/>
                <a:sym typeface="+mn-ea"/>
              </a:rPr>
              <a:t>         国家统计局文件“关于认真贯彻执行《关于工资总额组成的规定》的通知”（统制字【1990】1号）文件中对工资总额的计算做了明确解释：各单位支付给职工的劳动报酬以及其他根据有关规定支付的工资，</a:t>
            </a:r>
            <a:r>
              <a:rPr lang="zh-CN" altLang="en-US" sz="2400" b="1" noProof="0" dirty="0">
                <a:solidFill>
                  <a:srgbClr val="FF0000"/>
                </a:solidFill>
                <a:effectLst>
                  <a:outerShdw blurRad="38100" dist="38100" dir="2700000" algn="tl">
                    <a:srgbClr val="000000">
                      <a:alpha val="43137"/>
                    </a:srgbClr>
                  </a:outerShdw>
                </a:effectLst>
                <a:latin typeface="+mn-ea"/>
                <a:sym typeface="+mn-ea"/>
              </a:rPr>
              <a:t>不论是计入成本的还是不计入成本的，不论是按照国家规定列入计征奖金税项目的还是未列入计征奖金税项目的，均应列入工资总额的计算范围</a:t>
            </a:r>
            <a:r>
              <a:rPr lang="zh-CN" altLang="en-US" sz="2400" b="1" kern="0" dirty="0">
                <a:solidFill>
                  <a:srgbClr val="3657B4"/>
                </a:solidFill>
                <a:latin typeface="+mn-ea"/>
                <a:cs typeface="+mn-ea"/>
                <a:sym typeface="+mn-ea"/>
              </a:rPr>
              <a:t>。因此，发放给本单位的在岗职工的“技术交易奖酬金”</a:t>
            </a:r>
            <a:r>
              <a:rPr lang="zh-CN" altLang="en-US" sz="2400" b="1" noProof="0" dirty="0">
                <a:solidFill>
                  <a:srgbClr val="FF0000"/>
                </a:solidFill>
                <a:effectLst>
                  <a:outerShdw blurRad="38100" dist="38100" dir="2700000" algn="tl">
                    <a:srgbClr val="000000">
                      <a:alpha val="43137"/>
                    </a:srgbClr>
                  </a:outerShdw>
                </a:effectLst>
                <a:latin typeface="+mn-ea"/>
                <a:sym typeface="+mn-ea"/>
              </a:rPr>
              <a:t>应计入本单位在岗职工工资总额中</a:t>
            </a:r>
            <a:r>
              <a:rPr lang="zh-CN" altLang="en-US" sz="2400" b="1" kern="0" dirty="0">
                <a:solidFill>
                  <a:srgbClr val="3657B4"/>
                </a:solidFill>
                <a:latin typeface="+mn-ea"/>
                <a:cs typeface="+mn-ea"/>
                <a:sym typeface="+mn-ea"/>
              </a:rPr>
              <a:t>；发放给本单位其他从业人员的“技术交易奖酬金”</a:t>
            </a:r>
            <a:r>
              <a:rPr lang="zh-CN" altLang="en-US" sz="2400" b="1" noProof="0" dirty="0">
                <a:solidFill>
                  <a:srgbClr val="FF0000"/>
                </a:solidFill>
                <a:effectLst>
                  <a:outerShdw blurRad="38100" dist="38100" dir="2700000" algn="tl">
                    <a:srgbClr val="000000">
                      <a:alpha val="43137"/>
                    </a:srgbClr>
                  </a:outerShdw>
                </a:effectLst>
                <a:latin typeface="+mn-ea"/>
                <a:sym typeface="+mn-ea"/>
              </a:rPr>
              <a:t>计入其他从业人员工资总额中</a:t>
            </a:r>
            <a:r>
              <a:rPr lang="zh-CN" altLang="en-US" sz="2400" b="1" noProof="0" dirty="0">
                <a:solidFill>
                  <a:srgbClr val="3657B4"/>
                </a:solidFill>
                <a:effectLst>
                  <a:outerShdw blurRad="38100" dist="38100" dir="2700000" algn="tl">
                    <a:srgbClr val="000000">
                      <a:alpha val="43137"/>
                    </a:srgbClr>
                  </a:outerShdw>
                </a:effectLst>
                <a:latin typeface="+mn-ea"/>
                <a:sym typeface="+mn-ea"/>
              </a:rPr>
              <a:t>。</a:t>
            </a: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ea typeface="楷体_GB2312" panose="02010609030101010101" pitchFamily="49" charset="-122"/>
              <a:sym typeface="+mn-ea"/>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711200" y="813435"/>
            <a:ext cx="10769600" cy="5051425"/>
          </a:xfrm>
          <a:prstGeom prst="rect">
            <a:avLst/>
          </a:prstGeom>
          <a:noFill/>
          <a:ln w="9525">
            <a:noFill/>
          </a:ln>
        </p:spPr>
        <p:txBody>
          <a:bodyPr wrap="square" anchor="t" anchorCtr="0">
            <a:noAutofit/>
          </a:bodyPr>
          <a:lstStyle/>
          <a:p>
            <a:pPr marR="0" indent="0" defTabSz="914400" fontAlgn="auto">
              <a:lnSpc>
                <a:spcPct val="120000"/>
              </a:lnSpc>
              <a:spcBef>
                <a:spcPts val="0"/>
              </a:spcBef>
              <a:buClr>
                <a:srgbClr val="FFCC00"/>
              </a:buClr>
              <a:buSzPct val="70000"/>
              <a:buFont typeface="Wingdings" panose="05000000000000000000" pitchFamily="2" charset="2"/>
              <a:buNone/>
              <a:defRPr/>
            </a:pPr>
            <a:r>
              <a:rPr lang="en-US" altLang="zh-CN" sz="2400" b="1" noProof="0" dirty="0">
                <a:solidFill>
                  <a:srgbClr val="FFFF00"/>
                </a:solidFill>
                <a:effectLst>
                  <a:outerShdw blurRad="38100" dist="38100" dir="2700000" algn="tl">
                    <a:srgbClr val="000000">
                      <a:alpha val="43137"/>
                    </a:srgbClr>
                  </a:outerShdw>
                </a:effectLst>
                <a:latin typeface="+mn-ea"/>
                <a:sym typeface="+mn-ea"/>
              </a:rPr>
              <a:t>         </a:t>
            </a:r>
            <a:r>
              <a:rPr lang="zh-CN" altLang="en-US" sz="2400" b="1" kern="0" dirty="0">
                <a:solidFill>
                  <a:srgbClr val="3657B4"/>
                </a:solidFill>
                <a:latin typeface="+mn-ea"/>
                <a:cs typeface="+mn-ea"/>
                <a:sym typeface="+mn-ea"/>
              </a:rPr>
              <a:t>根据国家统计局《关于房改补贴统计方法的通知》（统制字【1992】80号），</a:t>
            </a:r>
            <a:r>
              <a:rPr lang="zh-CN" altLang="en-US" sz="2400" b="1" noProof="0" dirty="0">
                <a:solidFill>
                  <a:srgbClr val="FF0000"/>
                </a:solidFill>
                <a:effectLst>
                  <a:outerShdw blurRad="38100" dist="38100" dir="2700000" algn="tl">
                    <a:srgbClr val="000000">
                      <a:alpha val="43137"/>
                    </a:srgbClr>
                  </a:outerShdw>
                </a:effectLst>
                <a:latin typeface="+mn-ea"/>
                <a:sym typeface="+mn-ea"/>
              </a:rPr>
              <a:t>住房补贴或房改补贴均应统计在工资总额中</a:t>
            </a:r>
            <a:r>
              <a:rPr lang="zh-CN" altLang="en-US" sz="2400" b="1" noProof="0" dirty="0">
                <a:solidFill>
                  <a:srgbClr val="3657B4"/>
                </a:solidFill>
                <a:effectLst>
                  <a:outerShdw blurRad="38100" dist="38100" dir="2700000" algn="tl">
                    <a:srgbClr val="000000">
                      <a:alpha val="43137"/>
                    </a:srgbClr>
                  </a:outerShdw>
                </a:effectLst>
                <a:latin typeface="+mn-ea"/>
                <a:sym typeface="+mn-ea"/>
              </a:rPr>
              <a:t>。</a:t>
            </a:r>
            <a:r>
              <a:rPr lang="zh-CN" altLang="en-US" sz="2400" b="1" dirty="0">
                <a:solidFill>
                  <a:srgbClr val="FF0000"/>
                </a:solidFill>
                <a:effectLst>
                  <a:outerShdw blurRad="38100" dist="38100" dir="2700000" algn="tl">
                    <a:srgbClr val="000000">
                      <a:alpha val="43137"/>
                    </a:srgbClr>
                  </a:outerShdw>
                </a:effectLst>
                <a:latin typeface="+mn-ea"/>
                <a:sym typeface="+mn-ea"/>
              </a:rPr>
              <a:t>房改一次性补贴款，如</a:t>
            </a:r>
            <a:r>
              <a:rPr lang="zh-CN" altLang="en-US" sz="2400" b="1" noProof="0" dirty="0">
                <a:solidFill>
                  <a:srgbClr val="FF0000"/>
                </a:solidFill>
                <a:effectLst>
                  <a:outerShdw blurRad="38100" dist="38100" dir="2700000" algn="tl">
                    <a:srgbClr val="000000">
                      <a:alpha val="43137"/>
                    </a:srgbClr>
                  </a:outerShdw>
                </a:effectLst>
                <a:latin typeface="+mn-ea"/>
                <a:sym typeface="+mn-ea"/>
              </a:rPr>
              <a:t>补贴发放到个人</a:t>
            </a:r>
            <a:r>
              <a:rPr lang="zh-CN" altLang="en-US" sz="2400" b="1" kern="0" dirty="0">
                <a:solidFill>
                  <a:srgbClr val="3657B4"/>
                </a:solidFill>
                <a:latin typeface="+mn-ea"/>
                <a:cs typeface="+mn-ea"/>
                <a:sym typeface="+mn-ea"/>
              </a:rPr>
              <a:t>，可自行支配的</a:t>
            </a:r>
            <a:r>
              <a:rPr lang="zh-CN" altLang="en-US" sz="2400" b="1" noProof="0" dirty="0">
                <a:solidFill>
                  <a:srgbClr val="FF0000"/>
                </a:solidFill>
                <a:effectLst>
                  <a:outerShdw blurRad="38100" dist="38100" dir="2700000" algn="tl">
                    <a:srgbClr val="000000">
                      <a:alpha val="43137"/>
                    </a:srgbClr>
                  </a:outerShdw>
                </a:effectLst>
                <a:latin typeface="+mn-ea"/>
                <a:sym typeface="+mn-ea"/>
              </a:rPr>
              <a:t>计入</a:t>
            </a:r>
            <a:r>
              <a:rPr lang="zh-CN" altLang="en-US" sz="2400" b="1" kern="0" dirty="0">
                <a:solidFill>
                  <a:srgbClr val="3657B4"/>
                </a:solidFill>
                <a:latin typeface="+mn-ea"/>
                <a:cs typeface="+mn-ea"/>
                <a:sym typeface="+mn-ea"/>
              </a:rPr>
              <a:t>工资总额内；如补贴为</a:t>
            </a:r>
            <a:r>
              <a:rPr lang="zh-CN" altLang="en-US" sz="2400" b="1" noProof="0" dirty="0">
                <a:solidFill>
                  <a:srgbClr val="FF0000"/>
                </a:solidFill>
                <a:effectLst>
                  <a:outerShdw blurRad="38100" dist="38100" dir="2700000" algn="tl">
                    <a:srgbClr val="000000">
                      <a:alpha val="43137"/>
                    </a:srgbClr>
                  </a:outerShdw>
                </a:effectLst>
                <a:latin typeface="+mn-ea"/>
                <a:sym typeface="+mn-ea"/>
              </a:rPr>
              <a:t>专款专用存入专门的账户</a:t>
            </a:r>
            <a:r>
              <a:rPr lang="zh-CN" altLang="en-US" sz="2400" b="1" noProof="0" dirty="0">
                <a:solidFill>
                  <a:srgbClr val="3657B4"/>
                </a:solidFill>
                <a:effectLst>
                  <a:outerShdw blurRad="38100" dist="38100" dir="2700000" algn="tl">
                    <a:srgbClr val="000000">
                      <a:alpha val="43137"/>
                    </a:srgbClr>
                  </a:outerShdw>
                </a:effectLst>
                <a:latin typeface="+mn-ea"/>
                <a:sym typeface="+mn-ea"/>
              </a:rPr>
              <a:t>，</a:t>
            </a:r>
            <a:r>
              <a:rPr lang="zh-CN" altLang="en-US" sz="2400" b="1" noProof="0" dirty="0">
                <a:solidFill>
                  <a:srgbClr val="FF0000"/>
                </a:solidFill>
                <a:effectLst>
                  <a:outerShdw blurRad="38100" dist="38100" dir="2700000" algn="tl">
                    <a:srgbClr val="000000">
                      <a:alpha val="43137"/>
                    </a:srgbClr>
                  </a:outerShdw>
                </a:effectLst>
                <a:latin typeface="+mn-ea"/>
                <a:sym typeface="+mn-ea"/>
              </a:rPr>
              <a:t>不计入</a:t>
            </a:r>
            <a:r>
              <a:rPr lang="zh-CN" altLang="en-US" sz="2400" b="1" kern="0" dirty="0">
                <a:solidFill>
                  <a:srgbClr val="3657B4"/>
                </a:solidFill>
                <a:latin typeface="+mn-ea"/>
                <a:cs typeface="+mn-ea"/>
                <a:sym typeface="+mn-ea"/>
              </a:rPr>
              <a:t>工资总额统计。</a:t>
            </a:r>
            <a:endParaRPr kumimoji="0" lang="en-US" altLang="zh-CN" sz="2400" b="1" kern="1200" cap="none" spc="0" normalizeH="0" baseline="0" noProof="0" dirty="0">
              <a:solidFill>
                <a:srgbClr val="3657B4"/>
              </a:solidFill>
              <a:effectLst>
                <a:outerShdw blurRad="38100" dist="38100" dir="2700000" algn="tl">
                  <a:srgbClr val="000000">
                    <a:alpha val="43137"/>
                  </a:srgbClr>
                </a:outerShdw>
              </a:effectLst>
              <a:latin typeface="+mn-ea"/>
              <a:ea typeface="+mn-ea"/>
              <a:cs typeface="+mn-cs"/>
            </a:endParaRPr>
          </a:p>
          <a:p>
            <a:pPr marR="0" indent="0" defTabSz="914400" fontAlgn="auto">
              <a:lnSpc>
                <a:spcPct val="120000"/>
              </a:lnSpc>
              <a:spcBef>
                <a:spcPts val="0"/>
              </a:spcBef>
              <a:buClr>
                <a:srgbClr val="FFCC00"/>
              </a:buClr>
              <a:buSzPct val="70000"/>
              <a:buFont typeface="Wingdings" panose="05000000000000000000" pitchFamily="2" charset="2"/>
              <a:buNone/>
              <a:defRPr/>
            </a:pPr>
            <a:r>
              <a:rPr lang="en-US" altLang="zh-CN" sz="2400" b="1" noProof="0" dirty="0">
                <a:solidFill>
                  <a:srgbClr val="FFFF00"/>
                </a:solidFill>
                <a:effectLst>
                  <a:outerShdw blurRad="38100" dist="38100" dir="2700000" algn="tl">
                    <a:srgbClr val="000000">
                      <a:alpha val="43137"/>
                    </a:srgbClr>
                  </a:outerShdw>
                </a:effectLst>
                <a:latin typeface="+mn-ea"/>
                <a:sym typeface="+mn-ea"/>
              </a:rPr>
              <a:t>         </a:t>
            </a:r>
            <a:r>
              <a:rPr lang="zh-CN" altLang="en-US" sz="2400" b="1" kern="0" dirty="0">
                <a:solidFill>
                  <a:srgbClr val="3657B4"/>
                </a:solidFill>
                <a:latin typeface="+mn-ea"/>
                <a:cs typeface="+mn-ea"/>
                <a:sym typeface="+mn-ea"/>
              </a:rPr>
              <a:t>根据国家统计局办公室《关于印发1998年年报劳动统计新增指标解释及问题解答的通知》（国统办字【1998】120号），北京市房改办《关于北京市提高公有住房租金增发补贴有关问题的通知》（【2000】京房改办字第080号），北京市财政局《关于印发北京市市级党政机关工作人员日常通信工具安装、配备和管理的规定的通知》（京财行【2000】394号）文件精神，各企、事业、机关单位发放的</a:t>
            </a:r>
            <a:r>
              <a:rPr lang="zh-CN" altLang="en-US" sz="2400" b="1" noProof="0" dirty="0">
                <a:solidFill>
                  <a:srgbClr val="FF0000"/>
                </a:solidFill>
                <a:effectLst>
                  <a:outerShdw blurRad="38100" dist="38100" dir="2700000" algn="tl">
                    <a:srgbClr val="000000">
                      <a:alpha val="43137"/>
                    </a:srgbClr>
                  </a:outerShdw>
                </a:effectLst>
                <a:latin typeface="+mn-ea"/>
                <a:sym typeface="+mn-ea"/>
              </a:rPr>
              <a:t>住房提租补贴、通信工具补贴、住宅电话补助应计入工资总额相中的各种津贴</a:t>
            </a:r>
            <a:r>
              <a:rPr lang="zh-CN" altLang="en-US" sz="2400" b="1" noProof="0" dirty="0">
                <a:solidFill>
                  <a:srgbClr val="3657B4"/>
                </a:solidFill>
                <a:effectLst>
                  <a:outerShdw blurRad="38100" dist="38100" dir="2700000" algn="tl">
                    <a:srgbClr val="000000">
                      <a:alpha val="43137"/>
                    </a:srgbClr>
                  </a:outerShdw>
                </a:effectLst>
                <a:latin typeface="+mn-ea"/>
                <a:sym typeface="+mn-ea"/>
              </a:rPr>
              <a:t>。</a:t>
            </a: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ea typeface="楷体_GB2312" panose="02010609030101010101" pitchFamily="49" charset="-122"/>
              <a:sym typeface="+mn-ea"/>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795020" y="755015"/>
            <a:ext cx="10601325" cy="5347970"/>
          </a:xfrm>
          <a:prstGeom prst="rect">
            <a:avLst/>
          </a:prstGeom>
          <a:noFill/>
          <a:ln w="9525">
            <a:noFill/>
          </a:ln>
        </p:spPr>
        <p:txBody>
          <a:bodyPr wrap="square" anchor="t" anchorCtr="0">
            <a:noAutofit/>
          </a:bodyPr>
          <a:lstStyle/>
          <a:p>
            <a:pPr marR="0" indent="0" defTabSz="914400" fontAlgn="auto">
              <a:lnSpc>
                <a:spcPct val="120000"/>
              </a:lnSpc>
              <a:spcBef>
                <a:spcPts val="0"/>
              </a:spcBef>
              <a:buClr>
                <a:srgbClr val="FFCC00"/>
              </a:buClr>
              <a:buSzPct val="70000"/>
              <a:buFont typeface="Wingdings" panose="05000000000000000000" pitchFamily="2" charset="2"/>
              <a:buNone/>
              <a:defRPr/>
            </a:pPr>
            <a:r>
              <a:rPr lang="en-US" altLang="zh-CN" sz="2400" b="1" noProof="0" dirty="0">
                <a:solidFill>
                  <a:srgbClr val="FFFF00"/>
                </a:solidFill>
                <a:effectLst>
                  <a:outerShdw blurRad="38100" dist="38100" dir="2700000" algn="tl">
                    <a:srgbClr val="000000">
                      <a:alpha val="43137"/>
                    </a:srgbClr>
                  </a:outerShdw>
                </a:effectLst>
                <a:latin typeface="+mn-ea"/>
                <a:sym typeface="+mn-ea"/>
              </a:rPr>
              <a:t>         </a:t>
            </a:r>
            <a:r>
              <a:rPr lang="zh-CN" altLang="en-US" sz="2400" b="1" kern="0" dirty="0">
                <a:solidFill>
                  <a:srgbClr val="3657B4"/>
                </a:solidFill>
                <a:latin typeface="+mn-ea"/>
                <a:cs typeface="+mn-ea"/>
                <a:sym typeface="+mn-ea"/>
              </a:rPr>
              <a:t>根据国家统计局办公室《关于印发2002年劳动统计年报新增指标解释及问题解答的通知》（国统办字【2002】20号）文件精神，单位为职工缴纳的</a:t>
            </a:r>
            <a:r>
              <a:rPr lang="zh-CN" altLang="en-US" sz="2400" b="1" noProof="0" dirty="0">
                <a:solidFill>
                  <a:srgbClr val="FF0000"/>
                </a:solidFill>
                <a:effectLst>
                  <a:outerShdw blurRad="38100" dist="38100" dir="2700000" algn="tl">
                    <a:srgbClr val="000000">
                      <a:alpha val="43137"/>
                    </a:srgbClr>
                  </a:outerShdw>
                </a:effectLst>
                <a:latin typeface="+mn-ea"/>
                <a:sym typeface="+mn-ea"/>
              </a:rPr>
              <a:t>补充养老保险和补充医疗保险暂不做工资在总额统计</a:t>
            </a:r>
            <a:r>
              <a:rPr lang="zh-CN" altLang="en-US" sz="2400" b="1" noProof="0" dirty="0">
                <a:solidFill>
                  <a:srgbClr val="3657B4"/>
                </a:solidFill>
                <a:effectLst>
                  <a:outerShdw blurRad="38100" dist="38100" dir="2700000" algn="tl">
                    <a:srgbClr val="000000">
                      <a:alpha val="43137"/>
                    </a:srgbClr>
                  </a:outerShdw>
                </a:effectLst>
                <a:latin typeface="+mn-ea"/>
                <a:sym typeface="+mn-ea"/>
              </a:rPr>
              <a:t>，</a:t>
            </a:r>
            <a:r>
              <a:rPr lang="zh-CN" altLang="en-US" sz="2400" b="1" noProof="0" dirty="0">
                <a:solidFill>
                  <a:srgbClr val="FF0000"/>
                </a:solidFill>
                <a:effectLst>
                  <a:outerShdw blurRad="38100" dist="38100" dir="2700000" algn="tl">
                    <a:srgbClr val="000000">
                      <a:alpha val="43137"/>
                    </a:srgbClr>
                  </a:outerShdw>
                </a:effectLst>
                <a:latin typeface="+mn-ea"/>
                <a:sym typeface="+mn-ea"/>
              </a:rPr>
              <a:t>其他各种商业性保险</a:t>
            </a:r>
            <a:r>
              <a:rPr lang="zh-CN" altLang="en-US" sz="2400" b="1" kern="0" dirty="0">
                <a:solidFill>
                  <a:srgbClr val="3657B4"/>
                </a:solidFill>
                <a:latin typeface="+mn-ea"/>
                <a:cs typeface="+mn-ea"/>
                <a:sym typeface="+mn-ea"/>
              </a:rPr>
              <a:t>其性质为劳动报酬，因此应</a:t>
            </a:r>
            <a:r>
              <a:rPr lang="zh-CN" altLang="en-US" sz="2400" b="1" noProof="0" dirty="0">
                <a:solidFill>
                  <a:srgbClr val="FF0000"/>
                </a:solidFill>
                <a:effectLst>
                  <a:outerShdw blurRad="38100" dist="38100" dir="2700000" algn="tl">
                    <a:srgbClr val="000000">
                      <a:alpha val="43137"/>
                    </a:srgbClr>
                  </a:outerShdw>
                </a:effectLst>
                <a:latin typeface="+mn-ea"/>
                <a:sym typeface="+mn-ea"/>
              </a:rPr>
              <a:t>计入工资总额</a:t>
            </a:r>
            <a:r>
              <a:rPr lang="zh-CN" altLang="en-US" sz="2400" b="1" kern="0" dirty="0">
                <a:solidFill>
                  <a:srgbClr val="3657B4"/>
                </a:solidFill>
                <a:latin typeface="+mn-ea"/>
                <a:cs typeface="+mn-ea"/>
                <a:sym typeface="+mn-ea"/>
              </a:rPr>
              <a:t>统计；单位给职工个人</a:t>
            </a:r>
            <a:r>
              <a:rPr lang="zh-CN" altLang="en-US" sz="2400" b="1" noProof="0" dirty="0">
                <a:solidFill>
                  <a:srgbClr val="FF0000"/>
                </a:solidFill>
                <a:effectLst>
                  <a:outerShdw blurRad="38100" dist="38100" dir="2700000" algn="tl">
                    <a:srgbClr val="000000">
                      <a:alpha val="43137"/>
                    </a:srgbClr>
                  </a:outerShdw>
                </a:effectLst>
                <a:latin typeface="+mn-ea"/>
                <a:sym typeface="+mn-ea"/>
              </a:rPr>
              <a:t>实报实销</a:t>
            </a:r>
            <a:r>
              <a:rPr lang="zh-CN" altLang="en-US" sz="2400" b="1" kern="0" dirty="0">
                <a:solidFill>
                  <a:srgbClr val="3657B4"/>
                </a:solidFill>
                <a:latin typeface="+mn-ea"/>
                <a:cs typeface="+mn-ea"/>
                <a:sym typeface="+mn-ea"/>
              </a:rPr>
              <a:t>的职工个人家庭使用的</a:t>
            </a:r>
            <a:r>
              <a:rPr lang="zh-CN" altLang="en-US" sz="2400" b="1" noProof="0" dirty="0">
                <a:solidFill>
                  <a:srgbClr val="FF0000"/>
                </a:solidFill>
                <a:effectLst>
                  <a:outerShdw blurRad="38100" dist="38100" dir="2700000" algn="tl">
                    <a:srgbClr val="000000">
                      <a:alpha val="43137"/>
                    </a:srgbClr>
                  </a:outerShdw>
                </a:effectLst>
                <a:latin typeface="+mn-ea"/>
                <a:sym typeface="+mn-ea"/>
              </a:rPr>
              <a:t>固定电话话费</a:t>
            </a:r>
            <a:r>
              <a:rPr lang="zh-CN" altLang="en-US" sz="2400" b="1" kern="0" dirty="0">
                <a:solidFill>
                  <a:srgbClr val="3657B4"/>
                </a:solidFill>
                <a:latin typeface="+mn-ea"/>
                <a:cs typeface="+mn-ea"/>
                <a:sym typeface="+mn-ea"/>
              </a:rPr>
              <a:t>、职工个人使用的</a:t>
            </a:r>
            <a:r>
              <a:rPr lang="zh-CN" altLang="en-US" sz="2400" b="1" noProof="0" dirty="0">
                <a:solidFill>
                  <a:srgbClr val="FF0000"/>
                </a:solidFill>
                <a:effectLst>
                  <a:outerShdw blurRad="38100" dist="38100" dir="2700000" algn="tl">
                    <a:srgbClr val="000000">
                      <a:alpha val="43137"/>
                    </a:srgbClr>
                  </a:outerShdw>
                </a:effectLst>
                <a:latin typeface="+mn-ea"/>
                <a:sym typeface="+mn-ea"/>
              </a:rPr>
              <a:t>手机费</a:t>
            </a:r>
            <a:r>
              <a:rPr lang="zh-CN" altLang="en-US" sz="2400" b="1" kern="0" dirty="0">
                <a:solidFill>
                  <a:srgbClr val="3657B4"/>
                </a:solidFill>
                <a:latin typeface="+mn-ea"/>
                <a:cs typeface="+mn-ea"/>
                <a:sym typeface="+mn-ea"/>
              </a:rPr>
              <a:t>、职工个人购买的</a:t>
            </a:r>
            <a:r>
              <a:rPr lang="zh-CN" altLang="en-US" sz="2400" b="1" noProof="0" dirty="0">
                <a:solidFill>
                  <a:srgbClr val="FF0000"/>
                </a:solidFill>
                <a:effectLst>
                  <a:outerShdw blurRad="38100" dist="38100" dir="2700000" algn="tl">
                    <a:srgbClr val="000000">
                      <a:alpha val="43137"/>
                    </a:srgbClr>
                  </a:outerShdw>
                </a:effectLst>
                <a:latin typeface="+mn-ea"/>
                <a:sym typeface="+mn-ea"/>
              </a:rPr>
              <a:t>服装费</a:t>
            </a:r>
            <a:r>
              <a:rPr lang="zh-CN" altLang="en-US" sz="2400" b="1" kern="0" dirty="0">
                <a:solidFill>
                  <a:srgbClr val="3657B4"/>
                </a:solidFill>
                <a:latin typeface="+mn-ea"/>
                <a:cs typeface="+mn-ea"/>
                <a:sym typeface="+mn-ea"/>
              </a:rPr>
              <a:t>（不包括工作服）等各种费用，其实质为岗位津贴或补贴，应</a:t>
            </a:r>
            <a:r>
              <a:rPr lang="zh-CN" altLang="en-US" sz="2400" b="1" noProof="0" dirty="0">
                <a:solidFill>
                  <a:srgbClr val="FF0000"/>
                </a:solidFill>
                <a:effectLst>
                  <a:outerShdw blurRad="38100" dist="38100" dir="2700000" algn="tl">
                    <a:srgbClr val="000000">
                      <a:alpha val="43137"/>
                    </a:srgbClr>
                  </a:outerShdw>
                </a:effectLst>
                <a:latin typeface="+mn-ea"/>
                <a:sym typeface="+mn-ea"/>
              </a:rPr>
              <a:t>计入工资总额</a:t>
            </a:r>
            <a:r>
              <a:rPr lang="zh-CN" altLang="en-US" sz="2400" b="1" kern="0" dirty="0">
                <a:solidFill>
                  <a:srgbClr val="3657B4"/>
                </a:solidFill>
                <a:latin typeface="+mn-ea"/>
                <a:cs typeface="+mn-ea"/>
                <a:sym typeface="+mn-ea"/>
              </a:rPr>
              <a:t>统计；有些单位</a:t>
            </a:r>
            <a:r>
              <a:rPr lang="zh-CN" altLang="en-US" sz="2400" b="1" noProof="0" dirty="0">
                <a:solidFill>
                  <a:srgbClr val="FF0000"/>
                </a:solidFill>
                <a:effectLst>
                  <a:outerShdw blurRad="38100" dist="38100" dir="2700000" algn="tl">
                    <a:srgbClr val="000000">
                      <a:alpha val="43137"/>
                    </a:srgbClr>
                  </a:outerShdw>
                </a:effectLst>
                <a:latin typeface="+mn-ea"/>
                <a:sym typeface="+mn-ea"/>
              </a:rPr>
              <a:t>为不休假的职工发放一定的现金或补贴</a:t>
            </a:r>
            <a:r>
              <a:rPr lang="zh-CN" altLang="en-US" sz="2400" b="1" kern="0" dirty="0">
                <a:solidFill>
                  <a:srgbClr val="3657B4"/>
                </a:solidFill>
                <a:latin typeface="+mn-ea"/>
                <a:cs typeface="+mn-ea"/>
                <a:sym typeface="+mn-ea"/>
              </a:rPr>
              <a:t>，其性质为劳动报酬，应</a:t>
            </a:r>
            <a:r>
              <a:rPr lang="zh-CN" altLang="en-US" sz="2400" b="1" noProof="0" dirty="0">
                <a:solidFill>
                  <a:srgbClr val="FF0000"/>
                </a:solidFill>
                <a:effectLst>
                  <a:outerShdw blurRad="38100" dist="38100" dir="2700000" algn="tl">
                    <a:srgbClr val="000000">
                      <a:alpha val="43137"/>
                    </a:srgbClr>
                  </a:outerShdw>
                </a:effectLst>
                <a:latin typeface="+mn-ea"/>
                <a:sym typeface="+mn-ea"/>
              </a:rPr>
              <a:t>计入</a:t>
            </a:r>
            <a:r>
              <a:rPr lang="zh-CN" altLang="en-US" sz="2400" b="1" kern="0" dirty="0">
                <a:solidFill>
                  <a:srgbClr val="3657B4"/>
                </a:solidFill>
                <a:latin typeface="+mn-ea"/>
                <a:cs typeface="+mn-ea"/>
                <a:sym typeface="+mn-ea"/>
              </a:rPr>
              <a:t>工资在总额统计；试行企业经营者年薪制的经营者，其工资在</a:t>
            </a:r>
            <a:r>
              <a:rPr lang="zh-CN" altLang="en-US" sz="2400" b="1" noProof="0" dirty="0">
                <a:solidFill>
                  <a:srgbClr val="FF0000"/>
                </a:solidFill>
                <a:effectLst>
                  <a:outerShdw blurRad="38100" dist="38100" dir="2700000" algn="tl">
                    <a:srgbClr val="000000">
                      <a:alpha val="43137"/>
                    </a:srgbClr>
                  </a:outerShdw>
                </a:effectLst>
                <a:latin typeface="+mn-ea"/>
                <a:sym typeface="+mn-ea"/>
              </a:rPr>
              <a:t>正常发放部分和年终结算后补发的部分</a:t>
            </a:r>
            <a:r>
              <a:rPr lang="zh-CN" altLang="en-US" sz="2400" b="1" kern="0" dirty="0">
                <a:solidFill>
                  <a:srgbClr val="3657B4"/>
                </a:solidFill>
                <a:latin typeface="+mn-ea"/>
                <a:cs typeface="+mn-ea"/>
                <a:sym typeface="+mn-ea"/>
              </a:rPr>
              <a:t>属于劳动报酬性质，应</a:t>
            </a:r>
            <a:r>
              <a:rPr lang="zh-CN" altLang="en-US" sz="2400" b="1" noProof="0" dirty="0">
                <a:solidFill>
                  <a:srgbClr val="FF0000"/>
                </a:solidFill>
                <a:effectLst>
                  <a:outerShdw blurRad="38100" dist="38100" dir="2700000" algn="tl">
                    <a:srgbClr val="000000">
                      <a:alpha val="43137"/>
                    </a:srgbClr>
                  </a:outerShdw>
                </a:effectLst>
                <a:latin typeface="+mn-ea"/>
                <a:sym typeface="+mn-ea"/>
              </a:rPr>
              <a:t>计入</a:t>
            </a:r>
            <a:r>
              <a:rPr lang="zh-CN" altLang="en-US" sz="2400" b="1" kern="0" dirty="0">
                <a:solidFill>
                  <a:srgbClr val="3657B4"/>
                </a:solidFill>
                <a:latin typeface="+mn-ea"/>
                <a:cs typeface="+mn-ea"/>
                <a:sym typeface="+mn-ea"/>
              </a:rPr>
              <a:t>工资总额统计。</a:t>
            </a:r>
            <a:endParaRPr kumimoji="0" lang="en-US" altLang="zh-CN" sz="2400" b="1" kern="1200" cap="none" spc="0" normalizeH="0" baseline="0" noProof="0" dirty="0">
              <a:solidFill>
                <a:srgbClr val="FFFF00"/>
              </a:solidFill>
              <a:effectLst>
                <a:outerShdw blurRad="38100" dist="38100" dir="2700000" algn="tl">
                  <a:srgbClr val="000000">
                    <a:alpha val="43137"/>
                  </a:srgbClr>
                </a:outerShdw>
              </a:effectLst>
              <a:latin typeface="+mn-ea"/>
              <a:ea typeface="+mn-ea"/>
              <a:cs typeface="+mn-cs"/>
            </a:endParaRPr>
          </a:p>
          <a:p>
            <a:pPr marR="0" indent="0" defTabSz="914400" fontAlgn="auto">
              <a:lnSpc>
                <a:spcPct val="120000"/>
              </a:lnSpc>
              <a:spcBef>
                <a:spcPts val="0"/>
              </a:spcBef>
              <a:buClr>
                <a:srgbClr val="FFCC00"/>
              </a:buClr>
              <a:buSzPct val="70000"/>
              <a:buFontTx/>
              <a:buNone/>
              <a:defRPr/>
            </a:pPr>
            <a:r>
              <a:rPr lang="en-US" altLang="zh-CN" sz="2400" b="1" noProof="0" dirty="0">
                <a:solidFill>
                  <a:srgbClr val="FFFF00"/>
                </a:solidFill>
                <a:effectLst>
                  <a:outerShdw blurRad="38100" dist="38100" dir="2700000" algn="tl">
                    <a:srgbClr val="000000">
                      <a:alpha val="43137"/>
                    </a:srgbClr>
                  </a:outerShdw>
                </a:effectLst>
                <a:latin typeface="+mn-ea"/>
                <a:sym typeface="+mn-ea"/>
              </a:rPr>
              <a:t>        </a:t>
            </a:r>
            <a:r>
              <a:rPr lang="en-US" altLang="zh-CN" sz="2400" b="1" noProof="0" dirty="0">
                <a:solidFill>
                  <a:srgbClr val="3657B4"/>
                </a:solidFill>
                <a:effectLst>
                  <a:outerShdw blurRad="38100" dist="38100" dir="2700000" algn="tl">
                    <a:srgbClr val="000000">
                      <a:alpha val="43137"/>
                    </a:srgbClr>
                  </a:outerShdw>
                </a:effectLst>
                <a:latin typeface="+mn-ea"/>
                <a:sym typeface="+mn-ea"/>
              </a:rPr>
              <a:t> </a:t>
            </a:r>
            <a:r>
              <a:rPr lang="zh-CN" altLang="en-US" sz="2400" b="1" kern="0" dirty="0">
                <a:solidFill>
                  <a:srgbClr val="3657B4"/>
                </a:solidFill>
                <a:latin typeface="+mn-ea"/>
                <a:cs typeface="+mn-ea"/>
                <a:sym typeface="+mn-ea"/>
              </a:rPr>
              <a:t>国家统计局（国统办字【1999】106号）文件中规定“单位以各种名义发放的</a:t>
            </a:r>
            <a:r>
              <a:rPr lang="zh-CN" altLang="en-US" sz="2400" b="1" noProof="0" dirty="0">
                <a:solidFill>
                  <a:srgbClr val="FF0000"/>
                </a:solidFill>
                <a:effectLst>
                  <a:outerShdw blurRad="38100" dist="38100" dir="2700000" algn="tl">
                    <a:srgbClr val="000000">
                      <a:alpha val="43137"/>
                    </a:srgbClr>
                  </a:outerShdw>
                </a:effectLst>
                <a:latin typeface="+mn-ea"/>
                <a:sym typeface="+mn-ea"/>
              </a:rPr>
              <a:t>现金和实物</a:t>
            </a:r>
            <a:r>
              <a:rPr lang="zh-CN" altLang="en-US" sz="2400" b="1" kern="0" dirty="0">
                <a:solidFill>
                  <a:srgbClr val="3657B4"/>
                </a:solidFill>
                <a:latin typeface="+mn-ea"/>
                <a:cs typeface="+mn-ea"/>
                <a:sym typeface="+mn-ea"/>
              </a:rPr>
              <a:t>，只要属于劳动报酬性质并且现行统计制度</a:t>
            </a:r>
            <a:r>
              <a:rPr lang="zh-CN" altLang="en-US" sz="2400" b="1" noProof="0" dirty="0">
                <a:solidFill>
                  <a:srgbClr val="FF0000"/>
                </a:solidFill>
                <a:effectLst>
                  <a:outerShdw blurRad="38100" dist="38100" dir="2700000" algn="tl">
                    <a:srgbClr val="000000">
                      <a:alpha val="43137"/>
                    </a:srgbClr>
                  </a:outerShdw>
                </a:effectLst>
                <a:latin typeface="+mn-ea"/>
                <a:sym typeface="+mn-ea"/>
              </a:rPr>
              <a:t>未明确</a:t>
            </a:r>
            <a:r>
              <a:rPr lang="zh-CN" altLang="en-US" sz="2400" b="1" kern="0" dirty="0">
                <a:solidFill>
                  <a:srgbClr val="3657B4"/>
                </a:solidFill>
                <a:latin typeface="+mn-ea"/>
                <a:cs typeface="+mn-ea"/>
                <a:sym typeface="+mn-ea"/>
              </a:rPr>
              <a:t>不计入工资的</a:t>
            </a:r>
            <a:r>
              <a:rPr lang="zh-CN" altLang="en-US" sz="2400" b="1" noProof="0" dirty="0">
                <a:solidFill>
                  <a:srgbClr val="FF0000"/>
                </a:solidFill>
                <a:effectLst>
                  <a:outerShdw blurRad="38100" dist="38100" dir="2700000" algn="tl">
                    <a:srgbClr val="000000">
                      <a:alpha val="43137"/>
                    </a:srgbClr>
                  </a:outerShdw>
                </a:effectLst>
                <a:latin typeface="+mn-ea"/>
                <a:sym typeface="+mn-ea"/>
              </a:rPr>
              <a:t>都应作为工资统计</a:t>
            </a:r>
            <a:r>
              <a:rPr lang="zh-CN" altLang="en-US" sz="2400" b="1" noProof="0" dirty="0">
                <a:solidFill>
                  <a:srgbClr val="3657B4"/>
                </a:solidFill>
                <a:effectLst>
                  <a:outerShdw blurRad="38100" dist="38100" dir="2700000" algn="tl">
                    <a:srgbClr val="000000">
                      <a:alpha val="43137"/>
                    </a:srgbClr>
                  </a:outerShdw>
                </a:effectLst>
                <a:latin typeface="+mn-ea"/>
                <a:sym typeface="+mn-ea"/>
              </a:rPr>
              <a:t>”。</a:t>
            </a: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ea typeface="楷体_GB2312" panose="02010609030101010101" pitchFamily="49" charset="-122"/>
              <a:sym typeface="+mn-ea"/>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598805" y="970280"/>
            <a:ext cx="10993755" cy="4352925"/>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3</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）在岗职工工资总额</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0" algn="l" defTabSz="914400" rtl="0" fontAlgn="base">
              <a:lnSpc>
                <a:spcPct val="130000"/>
              </a:lnSpc>
              <a:spcBef>
                <a:spcPts val="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在岗职工工资总额是指本单位在报告期内直接支付给本单位全部在岗职工的劳动报酬总额。在岗职工工资总额由基本工资、绩效工资、工资性津补贴和其他工资四部分组成。</a:t>
            </a:r>
            <a:endParaRPr kumimoji="0" lang="zh-CN" altLang="en-US" sz="2400" b="1" i="0" u="none" strike="noStrike" kern="0" cap="none" spc="0" normalizeH="0" baseline="0" dirty="0">
              <a:solidFill>
                <a:srgbClr val="3657B4"/>
              </a:solidFill>
              <a:latin typeface="+mn-ea"/>
              <a:cs typeface="+mn-ea"/>
            </a:endParaRPr>
          </a:p>
          <a:p>
            <a:pPr marR="0" lvl="0" indent="0" algn="l" defTabSz="914400" rtl="0" fontAlgn="base">
              <a:lnSpc>
                <a:spcPct val="130000"/>
              </a:lnSpc>
              <a:spcBef>
                <a:spcPts val="0"/>
              </a:spcBef>
              <a:spcAft>
                <a:spcPct val="0"/>
              </a:spcAft>
              <a:buClr>
                <a:schemeClr val="hlink"/>
              </a:buClr>
              <a:buSzPct val="70000"/>
              <a:buFont typeface="Wingdings" panose="05000000000000000000" pitchFamily="2" charset="2"/>
              <a:buNone/>
              <a:defRPr/>
            </a:pPr>
            <a:r>
              <a:rPr lang="zh-CN" altLang="en-US" sz="2400" b="1" kern="0" dirty="0">
                <a:solidFill>
                  <a:srgbClr val="3657B4"/>
                </a:solidFill>
                <a:latin typeface="+mn-ea"/>
                <a:cs typeface="+mn-ea"/>
                <a:sym typeface="+mn-ea"/>
              </a:rPr>
              <a:t>        在岗职工工资总额具体包括：基础工资、职务工资、级别工资、工龄工资、计件工资、奖金、各种津补贴、洗理费、书报费、旅游费、过节费、伙食补助、住房补贴、住房提租补贴、由单位从个人工资中直接为其代扣或代缴的个人所得税、房水电费以及住房公积金和社会保险基金个人缴纳部分等。</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607695" y="944245"/>
            <a:ext cx="10977245" cy="4598035"/>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4</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）劳务派遣人员工资总额</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0" algn="l" defTabSz="914400" rtl="0" fontAlgn="base">
              <a:lnSpc>
                <a:spcPct val="130000"/>
              </a:lnSpc>
              <a:spcBef>
                <a:spcPts val="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作为非劳派企业填报时</a:t>
            </a:r>
            <a:r>
              <a:rPr lang="zh-CN" altLang="en-US" sz="2400" b="1" kern="0" dirty="0">
                <a:solidFill>
                  <a:srgbClr val="3657B4"/>
                </a:solidFill>
                <a:latin typeface="+mn-ea"/>
                <a:cs typeface="+mn-ea"/>
                <a:sym typeface="+mn-ea"/>
              </a:rPr>
              <a:t>：“劳务派遣人员工资总额”是指实际用工单位（派遣人员的使用方）在一定时期内为使用劳务派遣人员而付出的劳动报酬总额，包括用工单位负担的基本工资、加班工资、绩效工资以及各种津贴、补贴等，但不包括因使用派遣人员而支付的管理费用和其他用工成本。</a:t>
            </a:r>
            <a:endParaRPr kumimoji="0" lang="zh-CN" altLang="en-US" sz="2400" b="1" i="0" u="none" strike="noStrike" kern="0" cap="none" spc="0" normalizeH="0" baseline="0" dirty="0">
              <a:solidFill>
                <a:srgbClr val="3657B4"/>
              </a:solidFill>
              <a:latin typeface="+mn-ea"/>
              <a:cs typeface="+mn-ea"/>
            </a:endParaRPr>
          </a:p>
          <a:p>
            <a:pPr marR="0" lvl="0" indent="0" algn="l" defTabSz="914400" rtl="0" fontAlgn="base">
              <a:lnSpc>
                <a:spcPct val="130000"/>
              </a:lnSpc>
              <a:spcBef>
                <a:spcPts val="0"/>
              </a:spcBef>
              <a:spcAft>
                <a:spcPct val="0"/>
              </a:spcAft>
              <a:buClr>
                <a:schemeClr val="hlink"/>
              </a:buClr>
              <a:buSzPct val="70000"/>
              <a:buFont typeface="Wingdings" panose="05000000000000000000" pitchFamily="2" charset="2"/>
              <a:buNone/>
              <a:defRPr/>
            </a:pPr>
            <a:r>
              <a:rPr lang="zh-CN" altLang="en-US" sz="2400" b="1" kern="0" dirty="0">
                <a:solidFill>
                  <a:srgbClr val="3657B4"/>
                </a:solidFill>
                <a:latin typeface="+mn-ea"/>
                <a:cs typeface="+mn-ea"/>
                <a:sym typeface="+mn-ea"/>
              </a:rPr>
              <a:t>        如果本表前述企业从业人员平均人数中的“劳务派遣人数”不为零，则此值不能为零。单位：万元/年。</a:t>
            </a: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R="0" lvl="0" indent="0" algn="l" defTabSz="914400" rtl="0" fontAlgn="base">
              <a:lnSpc>
                <a:spcPct val="130000"/>
              </a:lnSpc>
              <a:spcBef>
                <a:spcPts val="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zh-CN"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作为劳务派遣企业填报时</a:t>
            </a:r>
            <a:r>
              <a:rPr lang="zh-CN" altLang="en-US" sz="2400" b="1" kern="0" dirty="0">
                <a:solidFill>
                  <a:srgbClr val="3657B4"/>
                </a:solidFill>
                <a:latin typeface="+mn-ea"/>
                <a:cs typeface="+mn-ea"/>
                <a:sym typeface="+mn-ea"/>
              </a:rPr>
              <a:t>：该指标为全部对应派出人员的工资总额，人数应与本表前述人数总额相对应</a:t>
            </a:r>
            <a:r>
              <a:rPr lang="zh-CN"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endParaRPr kumimoji="0" lang="zh-CN"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620395" y="1172210"/>
            <a:ext cx="10950575" cy="3401060"/>
          </a:xfrm>
          <a:prstGeom prst="rect">
            <a:avLst/>
          </a:prstGeom>
          <a:noFill/>
          <a:ln w="9525">
            <a:noFill/>
          </a:ln>
        </p:spPr>
        <p:txBody>
          <a:bodyPr wrap="square" anchor="t" anchorCtr="0">
            <a:noAutofit/>
          </a:bodyPr>
          <a:lstStyle/>
          <a:p>
            <a:pPr marL="609600" marR="0" lvl="0" indent="-609600" algn="l" defTabSz="914400" rtl="0" fontAlgn="base">
              <a:lnSpc>
                <a:spcPct val="150000"/>
              </a:lnSpc>
              <a:spcBef>
                <a:spcPts val="0"/>
              </a:spcBef>
              <a:spcAft>
                <a:spcPts val="120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5</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）其他从业人员工资总额</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0" algn="l" defTabSz="914400" rtl="0" fontAlgn="base">
              <a:lnSpc>
                <a:spcPct val="130000"/>
              </a:lnSpc>
              <a:spcBef>
                <a:spcPts val="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“其他从业人员工资总额”是指本单位在报告期内直接支付给本单位全部其他从业人员的劳动报酬总额。聘用的港澳台和外籍人员的全部工资报酬应折合成人民币填报。</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570230" y="324485"/>
            <a:ext cx="10734675" cy="521970"/>
          </a:xfrm>
          <a:prstGeom prst="rect">
            <a:avLst/>
          </a:prstGeom>
          <a:noFill/>
          <a:effectLst/>
        </p:spPr>
        <p:txBody>
          <a:bodyPr wrap="square" rtlCol="0">
            <a:spAutoFit/>
          </a:bodyPr>
          <a:lstStyle/>
          <a:p>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各区联系方式</a:t>
            </a:r>
            <a:r>
              <a:rPr lang="en-US" altLang="zh-CN"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    </a:t>
            </a:r>
            <a:r>
              <a:rPr lang="zh-CN" altLang="en-US" sz="2000" b="1" noProof="0" dirty="0">
                <a:solidFill>
                  <a:srgbClr val="FF0000"/>
                </a:solidFill>
                <a:effectLst>
                  <a:outerShdw blurRad="38100" dist="38100" dir="2700000" algn="tl">
                    <a:srgbClr val="000000"/>
                  </a:outerShdw>
                </a:effectLst>
                <a:latin typeface="+mn-ea"/>
                <a:sym typeface="Arial" panose="020B0604020202020204" pitchFamily="34" charset="0"/>
              </a:rPr>
              <a:t>注：未提供答疑</a:t>
            </a:r>
            <a:r>
              <a:rPr lang="en-US" altLang="zh-CN" sz="2000" b="1" noProof="0" dirty="0">
                <a:solidFill>
                  <a:srgbClr val="FF0000"/>
                </a:solidFill>
                <a:effectLst>
                  <a:outerShdw blurRad="38100" dist="38100" dir="2700000" algn="tl">
                    <a:srgbClr val="000000"/>
                  </a:outerShdw>
                </a:effectLst>
                <a:latin typeface="+mn-ea"/>
                <a:sym typeface="Arial" panose="020B0604020202020204" pitchFamily="34" charset="0"/>
              </a:rPr>
              <a:t>QQ</a:t>
            </a:r>
            <a:r>
              <a:rPr lang="zh-CN" altLang="en-US" sz="2000" b="1" noProof="0" dirty="0">
                <a:solidFill>
                  <a:srgbClr val="FF0000"/>
                </a:solidFill>
                <a:effectLst>
                  <a:outerShdw blurRad="38100" dist="38100" dir="2700000" algn="tl">
                    <a:srgbClr val="000000"/>
                  </a:outerShdw>
                </a:effectLst>
                <a:latin typeface="+mn-ea"/>
                <a:sym typeface="Arial" panose="020B0604020202020204" pitchFamily="34" charset="0"/>
              </a:rPr>
              <a:t>群的区采用微信群答疑，请电话联系各区进群。</a:t>
            </a:r>
            <a:endParaRPr lang="zh-CN" altLang="en-US" sz="20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endParaRPr>
          </a:p>
        </p:txBody>
      </p:sp>
      <p:cxnSp>
        <p:nvCxnSpPr>
          <p:cNvPr id="13" name="直接连接符 12"/>
          <p:cNvCxnSpPr/>
          <p:nvPr>
            <p:custDataLst>
              <p:tags r:id="rId2"/>
            </p:custDataLst>
          </p:nvPr>
        </p:nvCxnSpPr>
        <p:spPr>
          <a:xfrm flipV="1">
            <a:off x="570426" y="846708"/>
            <a:ext cx="2134870" cy="5715"/>
          </a:xfrm>
          <a:prstGeom prst="line">
            <a:avLst/>
          </a:prstGeom>
          <a:ln w="12700">
            <a:solidFill>
              <a:srgbClr val="2A448C"/>
            </a:solidFill>
          </a:ln>
        </p:spPr>
        <p:style>
          <a:lnRef idx="1">
            <a:schemeClr val="accent1"/>
          </a:lnRef>
          <a:fillRef idx="0">
            <a:schemeClr val="accent1"/>
          </a:fillRef>
          <a:effectRef idx="0">
            <a:schemeClr val="accent1"/>
          </a:effectRef>
          <a:fontRef idx="minor">
            <a:schemeClr val="tx1"/>
          </a:fontRef>
        </p:style>
      </p:cxnSp>
      <p:graphicFrame>
        <p:nvGraphicFramePr>
          <p:cNvPr id="6" name="表格 5"/>
          <p:cNvGraphicFramePr>
            <a:graphicFrameLocks noGrp="1"/>
          </p:cNvGraphicFramePr>
          <p:nvPr>
            <p:custDataLst>
              <p:tags r:id="rId3"/>
            </p:custDataLst>
          </p:nvPr>
        </p:nvGraphicFramePr>
        <p:xfrm>
          <a:off x="570183" y="1132859"/>
          <a:ext cx="11051635" cy="4546600"/>
        </p:xfrm>
        <a:graphic>
          <a:graphicData uri="http://schemas.openxmlformats.org/drawingml/2006/table">
            <a:tbl>
              <a:tblPr firstRow="1" bandRow="1">
                <a:tableStyleId>{5C22544A-7EE6-4342-B048-85BDC9FD1C3A}</a:tableStyleId>
              </a:tblPr>
              <a:tblGrid>
                <a:gridCol w="1146810">
                  <a:extLst>
                    <a:ext uri="{9D8B030D-6E8A-4147-A177-3AD203B41FA5}">
                      <a16:colId xmlns:a16="http://schemas.microsoft.com/office/drawing/2014/main" val="20000"/>
                    </a:ext>
                  </a:extLst>
                </a:gridCol>
                <a:gridCol w="2891155">
                  <a:extLst>
                    <a:ext uri="{9D8B030D-6E8A-4147-A177-3AD203B41FA5}">
                      <a16:colId xmlns:a16="http://schemas.microsoft.com/office/drawing/2014/main" val="20001"/>
                    </a:ext>
                  </a:extLst>
                </a:gridCol>
                <a:gridCol w="1472565">
                  <a:extLst>
                    <a:ext uri="{9D8B030D-6E8A-4147-A177-3AD203B41FA5}">
                      <a16:colId xmlns:a16="http://schemas.microsoft.com/office/drawing/2014/main" val="20002"/>
                    </a:ext>
                  </a:extLst>
                </a:gridCol>
                <a:gridCol w="1261745">
                  <a:extLst>
                    <a:ext uri="{9D8B030D-6E8A-4147-A177-3AD203B41FA5}">
                      <a16:colId xmlns:a16="http://schemas.microsoft.com/office/drawing/2014/main" val="20003"/>
                    </a:ext>
                  </a:extLst>
                </a:gridCol>
                <a:gridCol w="1641475">
                  <a:extLst>
                    <a:ext uri="{9D8B030D-6E8A-4147-A177-3AD203B41FA5}">
                      <a16:colId xmlns:a16="http://schemas.microsoft.com/office/drawing/2014/main" val="20004"/>
                    </a:ext>
                  </a:extLst>
                </a:gridCol>
                <a:gridCol w="2637885">
                  <a:extLst>
                    <a:ext uri="{9D8B030D-6E8A-4147-A177-3AD203B41FA5}">
                      <a16:colId xmlns:a16="http://schemas.microsoft.com/office/drawing/2014/main" val="20005"/>
                    </a:ext>
                  </a:extLst>
                </a:gridCol>
              </a:tblGrid>
              <a:tr h="482600">
                <a:tc>
                  <a:txBody>
                    <a:bodyPr/>
                    <a:lstStyle/>
                    <a:p>
                      <a:pPr indent="0" algn="ctr">
                        <a:buNone/>
                      </a:pPr>
                      <a:r>
                        <a:rPr lang="zh-CN" sz="2000" b="0">
                          <a:solidFill>
                            <a:schemeClr val="bg1"/>
                          </a:solidFill>
                          <a:latin typeface="Arial" panose="020B0604020202020204" pitchFamily="34" charset="0"/>
                          <a:ea typeface="仿宋" panose="02010609060101010101" pitchFamily="49" charset="-122"/>
                        </a:rPr>
                        <a:t>区</a:t>
                      </a:r>
                      <a:endParaRPr lang="zh-CN" altLang="en-US" sz="2000" b="0">
                        <a:solidFill>
                          <a:schemeClr val="bg1"/>
                        </a:solidFill>
                        <a:latin typeface="Arial" panose="020B0604020202020204" pitchFamily="34" charset="0"/>
                        <a:ea typeface="仿宋" panose="02010609060101010101" pitchFamily="49" charset="-122"/>
                      </a:endParaRPr>
                    </a:p>
                  </a:txBody>
                  <a:tcPr marL="12700" marR="12700" marT="12700" anchor="ctr">
                    <a:solidFill>
                      <a:srgbClr val="29448B"/>
                    </a:solidFill>
                  </a:tcPr>
                </a:tc>
                <a:tc>
                  <a:txBody>
                    <a:bodyPr/>
                    <a:lstStyle/>
                    <a:p>
                      <a:pPr indent="0" algn="ctr">
                        <a:buNone/>
                      </a:pPr>
                      <a:r>
                        <a:rPr lang="zh-CN" sz="2000" b="0">
                          <a:solidFill>
                            <a:schemeClr val="bg1"/>
                          </a:solidFill>
                          <a:latin typeface="Arial" panose="020B0604020202020204" pitchFamily="34" charset="0"/>
                          <a:ea typeface="仿宋" panose="02010609060101010101" pitchFamily="49" charset="-122"/>
                        </a:rPr>
                        <a:t>报送邮箱</a:t>
                      </a:r>
                      <a:endParaRPr lang="zh-CN" altLang="en-US" sz="2000" b="0">
                        <a:solidFill>
                          <a:schemeClr val="bg1"/>
                        </a:solidFill>
                        <a:latin typeface="Arial" panose="020B0604020202020204" pitchFamily="34" charset="0"/>
                        <a:ea typeface="仿宋" panose="02010609060101010101" pitchFamily="49" charset="-122"/>
                      </a:endParaRPr>
                    </a:p>
                  </a:txBody>
                  <a:tcPr marL="12700" marR="12700" marT="12700" anchor="ctr">
                    <a:solidFill>
                      <a:srgbClr val="29448B"/>
                    </a:solidFill>
                  </a:tcPr>
                </a:tc>
                <a:tc gridSpan="3">
                  <a:txBody>
                    <a:bodyPr/>
                    <a:lstStyle/>
                    <a:p>
                      <a:pPr indent="0" algn="ctr">
                        <a:buNone/>
                      </a:pPr>
                      <a:r>
                        <a:rPr lang="zh-CN" sz="2000" b="0">
                          <a:solidFill>
                            <a:schemeClr val="bg1"/>
                          </a:solidFill>
                          <a:latin typeface="Arial" panose="020B0604020202020204" pitchFamily="34" charset="0"/>
                          <a:ea typeface="仿宋" panose="02010609060101010101" pitchFamily="49" charset="-122"/>
                        </a:rPr>
                        <a:t>各区薪酬调查口径答疑电话</a:t>
                      </a:r>
                      <a:endParaRPr lang="zh-CN" altLang="en-US" sz="2000" b="0">
                        <a:solidFill>
                          <a:schemeClr val="bg1"/>
                        </a:solidFill>
                        <a:latin typeface="Arial" panose="020B0604020202020204" pitchFamily="34" charset="0"/>
                        <a:ea typeface="仿宋" panose="02010609060101010101" pitchFamily="49" charset="-122"/>
                      </a:endParaRPr>
                    </a:p>
                  </a:txBody>
                  <a:tcPr marL="12700" marR="12700" marT="12700" anchor="ctr">
                    <a:solidFill>
                      <a:srgbClr val="29448B"/>
                    </a:solidFill>
                  </a:tcPr>
                </a:tc>
                <a:tc hMerge="1">
                  <a:txBody>
                    <a:bodyPr/>
                    <a:lstStyle/>
                    <a:p>
                      <a:endParaRPr lang="zh-CN"/>
                    </a:p>
                  </a:txBody>
                  <a:tcPr>
                    <a:solidFill>
                      <a:srgbClr val="29448B"/>
                    </a:solidFill>
                  </a:tcPr>
                </a:tc>
                <a:tc hMerge="1">
                  <a:txBody>
                    <a:bodyPr/>
                    <a:lstStyle/>
                    <a:p>
                      <a:endParaRPr lang="zh-CN"/>
                    </a:p>
                  </a:txBody>
                  <a:tcPr>
                    <a:solidFill>
                      <a:srgbClr val="29448B"/>
                    </a:solidFill>
                  </a:tcPr>
                </a:tc>
                <a:tc>
                  <a:txBody>
                    <a:bodyPr/>
                    <a:lstStyle/>
                    <a:p>
                      <a:pPr indent="0" algn="ctr">
                        <a:buNone/>
                      </a:pPr>
                      <a:r>
                        <a:rPr lang="zh-CN" sz="2000" b="0">
                          <a:solidFill>
                            <a:schemeClr val="bg1"/>
                          </a:solidFill>
                          <a:latin typeface="Arial" panose="020B0604020202020204" pitchFamily="34" charset="0"/>
                          <a:ea typeface="仿宋" panose="02010609060101010101" pitchFamily="49" charset="-122"/>
                        </a:rPr>
                        <a:t>答疑沟通群（QQ群）</a:t>
                      </a:r>
                      <a:endParaRPr lang="zh-CN" altLang="en-US" sz="2000" b="0">
                        <a:solidFill>
                          <a:schemeClr val="bg1"/>
                        </a:solidFill>
                        <a:latin typeface="Arial" panose="020B0604020202020204" pitchFamily="34" charset="0"/>
                        <a:ea typeface="仿宋" panose="02010609060101010101" pitchFamily="49" charset="-122"/>
                      </a:endParaRPr>
                    </a:p>
                  </a:txBody>
                  <a:tcPr marL="12700" marR="12700" marT="12700" anchor="ctr">
                    <a:solidFill>
                      <a:srgbClr val="29448B"/>
                    </a:solidFill>
                  </a:tcPr>
                </a:tc>
                <a:extLst>
                  <a:ext uri="{0D108BD9-81ED-4DB2-BD59-A6C34878D82A}">
                    <a16:rowId xmlns:a16="http://schemas.microsoft.com/office/drawing/2014/main" val="10000"/>
                  </a:ext>
                </a:extLst>
              </a:tr>
              <a:tr h="387312">
                <a:tc>
                  <a:txBody>
                    <a:bodyPr/>
                    <a:lstStyle/>
                    <a:p>
                      <a:pPr algn="ctr" fontAlgn="auto">
                        <a:lnSpc>
                          <a:spcPts val="2600"/>
                        </a:lnSpc>
                        <a:buNone/>
                      </a:pPr>
                      <a:r>
                        <a:rPr lang="zh-CN" altLang="en-US" sz="2000" dirty="0">
                          <a:latin typeface="仿宋" panose="02010609060101010101" pitchFamily="49" charset="-122"/>
                          <a:ea typeface="仿宋" panose="02010609060101010101" pitchFamily="49" charset="-122"/>
                        </a:rPr>
                        <a:t>东城区</a:t>
                      </a:r>
                    </a:p>
                  </a:txBody>
                  <a:tcPr anchor="ctr"/>
                </a:tc>
                <a:tc>
                  <a:txBody>
                    <a:bodyPr/>
                    <a:lstStyle/>
                    <a:p>
                      <a:pPr algn="ctr" fontAlgn="auto">
                        <a:lnSpc>
                          <a:spcPts val="2600"/>
                        </a:lnSpc>
                        <a:buNone/>
                      </a:pPr>
                      <a:r>
                        <a:rPr lang="zh-CN" altLang="en-US" sz="2000" dirty="0">
                          <a:latin typeface="仿宋" panose="02010609060101010101" pitchFamily="49" charset="-122"/>
                          <a:ea typeface="仿宋" panose="02010609060101010101" pitchFamily="49" charset="-122"/>
                        </a:rPr>
                        <a:t>dcxcdc2020@163.com</a:t>
                      </a:r>
                    </a:p>
                  </a:txBody>
                  <a:tcPr anchor="ctr"/>
                </a:tc>
                <a:tc>
                  <a:txBody>
                    <a:bodyPr/>
                    <a:lstStyle/>
                    <a:p>
                      <a:pPr algn="ctr" fontAlgn="auto">
                        <a:lnSpc>
                          <a:spcPts val="2600"/>
                        </a:lnSpc>
                        <a:buNone/>
                      </a:pPr>
                      <a:r>
                        <a:rPr lang="en-US" altLang="zh-CN" sz="2000" dirty="0">
                          <a:latin typeface="仿宋" panose="02010609060101010101" pitchFamily="49" charset="-122"/>
                          <a:ea typeface="仿宋" panose="02010609060101010101" pitchFamily="49" charset="-122"/>
                        </a:rPr>
                        <a:t>84039167</a:t>
                      </a:r>
                    </a:p>
                  </a:txBody>
                  <a:tcPr anchor="ctr"/>
                </a:tc>
                <a:tc>
                  <a:txBody>
                    <a:bodyPr/>
                    <a:lstStyle/>
                    <a:p>
                      <a:pPr algn="ctr" fontAlgn="auto">
                        <a:lnSpc>
                          <a:spcPts val="2600"/>
                        </a:lnSpc>
                        <a:buNone/>
                      </a:pPr>
                      <a:r>
                        <a:rPr lang="zh-CN" altLang="en-US" sz="2000" dirty="0">
                          <a:latin typeface="仿宋" panose="02010609060101010101" pitchFamily="49" charset="-122"/>
                          <a:ea typeface="仿宋" panose="02010609060101010101" pitchFamily="49" charset="-122"/>
                        </a:rPr>
                        <a:t>64097806</a:t>
                      </a:r>
                    </a:p>
                  </a:txBody>
                  <a:tcPr anchor="ctr"/>
                </a:tc>
                <a:tc>
                  <a:txBody>
                    <a:bodyPr/>
                    <a:lstStyle/>
                    <a:p>
                      <a:pPr algn="ctr" fontAlgn="auto">
                        <a:lnSpc>
                          <a:spcPts val="2600"/>
                        </a:lnSpc>
                        <a:buNone/>
                      </a:pPr>
                      <a:r>
                        <a:rPr lang="en-US" altLang="zh-CN" sz="2000" dirty="0">
                          <a:latin typeface="仿宋" panose="02010609060101010101" pitchFamily="49" charset="-122"/>
                          <a:ea typeface="仿宋" panose="02010609060101010101" pitchFamily="49" charset="-122"/>
                          <a:sym typeface="+mn-ea"/>
                        </a:rPr>
                        <a:t>13910849448</a:t>
                      </a:r>
                    </a:p>
                  </a:txBody>
                  <a:tcPr anchor="ctr"/>
                </a:tc>
                <a:tc>
                  <a:txBody>
                    <a:bodyPr/>
                    <a:lstStyle/>
                    <a:p>
                      <a:pPr indent="0" fontAlgn="auto">
                        <a:lnSpc>
                          <a:spcPts val="2600"/>
                        </a:lnSpc>
                        <a:buNone/>
                      </a:pPr>
                      <a:r>
                        <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rPr>
                        <a:t>245395720、711955286、982675726</a:t>
                      </a:r>
                      <a:endParaRPr lang="zh-CN" altLang="en-US" sz="20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12700" marR="12700" marT="12700" anchor="ctr"/>
                </a:tc>
                <a:extLst>
                  <a:ext uri="{0D108BD9-81ED-4DB2-BD59-A6C34878D82A}">
                    <a16:rowId xmlns:a16="http://schemas.microsoft.com/office/drawing/2014/main" val="10001"/>
                  </a:ext>
                </a:extLst>
              </a:tr>
              <a:tr h="387312">
                <a:tc>
                  <a:txBody>
                    <a:bodyPr/>
                    <a:lstStyle/>
                    <a:p>
                      <a:pPr indent="0" algn="ctr" fontAlgn="auto">
                        <a:lnSpc>
                          <a:spcPts val="2600"/>
                        </a:lnSpc>
                        <a:buNone/>
                      </a:pPr>
                      <a:r>
                        <a:rPr lang="zh-CN" sz="2000" b="0">
                          <a:solidFill>
                            <a:srgbClr val="000000"/>
                          </a:solidFill>
                          <a:latin typeface="仿宋" panose="02010609060101010101" pitchFamily="49" charset="-122"/>
                          <a:ea typeface="仿宋" panose="02010609060101010101" pitchFamily="49" charset="-122"/>
                        </a:rPr>
                        <a:t>西城区</a:t>
                      </a:r>
                      <a:endParaRPr lang="zh-CN" altLang="en-US" sz="2000" b="0">
                        <a:solidFill>
                          <a:srgbClr val="000000"/>
                        </a:solidFill>
                        <a:latin typeface="仿宋" panose="02010609060101010101" pitchFamily="49" charset="-122"/>
                        <a:ea typeface="仿宋" panose="02010609060101010101" pitchFamily="49" charset="-122"/>
                      </a:endParaRPr>
                    </a:p>
                  </a:txBody>
                  <a:tcPr marL="12700" marR="12700" marT="12700" anchor="ctr"/>
                </a:tc>
                <a:tc>
                  <a:txBody>
                    <a:bodyPr/>
                    <a:lstStyle/>
                    <a:p>
                      <a:pPr algn="ctr" fontAlgn="auto">
                        <a:lnSpc>
                          <a:spcPts val="2600"/>
                        </a:lnSpc>
                        <a:buClrTx/>
                        <a:buSzTx/>
                        <a:buFontTx/>
                        <a:buNone/>
                      </a:pPr>
                      <a:r>
                        <a:rPr lang="zh-CN" altLang="en-US" sz="2000" b="0" u="sng" dirty="0">
                          <a:latin typeface="仿宋" panose="02010609060101010101" pitchFamily="49" charset="-122"/>
                          <a:ea typeface="仿宋" panose="02010609060101010101" pitchFamily="49" charset="-122"/>
                          <a:hlinkClick r:id="rId6" tooltip="mailto:bjxcxd123@163.com"/>
                        </a:rPr>
                        <a:t>bjxcxd123@163.com</a:t>
                      </a:r>
                    </a:p>
                  </a:txBody>
                  <a:tcPr marL="12700" marR="12700" marT="12700" anchor="ctr"/>
                </a:tc>
                <a:tc>
                  <a:txBody>
                    <a:bodyPr/>
                    <a:lstStyle/>
                    <a:p>
                      <a:pPr indent="0" algn="ctr" fontAlgn="auto">
                        <a:lnSpc>
                          <a:spcPts val="2600"/>
                        </a:lnSpc>
                        <a:buNone/>
                      </a:pPr>
                      <a:r>
                        <a:rPr lang="en-US" sz="2000" b="0">
                          <a:solidFill>
                            <a:srgbClr val="000000"/>
                          </a:solidFill>
                          <a:latin typeface="仿宋" panose="02010609060101010101" pitchFamily="49" charset="-122"/>
                          <a:ea typeface="仿宋" panose="02010609060101010101" pitchFamily="49" charset="-122"/>
                        </a:rPr>
                        <a:t>66206033-3</a:t>
                      </a:r>
                      <a:endParaRPr lang="en-US" altLang="en-US" sz="2000" b="0">
                        <a:solidFill>
                          <a:srgbClr val="000000"/>
                        </a:solidFill>
                        <a:latin typeface="仿宋" panose="02010609060101010101" pitchFamily="49" charset="-122"/>
                        <a:ea typeface="仿宋" panose="02010609060101010101" pitchFamily="49" charset="-122"/>
                      </a:endParaRPr>
                    </a:p>
                  </a:txBody>
                  <a:tcPr marL="12700" marR="12700" marT="12700" anchor="ctr"/>
                </a:tc>
                <a:tc>
                  <a:txBody>
                    <a:bodyPr/>
                    <a:lstStyle/>
                    <a:p>
                      <a:pPr indent="0" algn="ctr" fontAlgn="auto">
                        <a:lnSpc>
                          <a:spcPts val="2600"/>
                        </a:lnSpc>
                        <a:buNone/>
                      </a:pPr>
                      <a:endParaRPr lang="en-US" altLang="en-US" sz="2000" b="0">
                        <a:solidFill>
                          <a:srgbClr val="000000"/>
                        </a:solidFill>
                        <a:latin typeface="仿宋" panose="02010609060101010101" pitchFamily="49" charset="-122"/>
                        <a:ea typeface="仿宋" panose="02010609060101010101" pitchFamily="49" charset="-122"/>
                      </a:endParaRPr>
                    </a:p>
                  </a:txBody>
                  <a:tcPr marL="12700" marR="12700" marT="12700" anchor="ctr"/>
                </a:tc>
                <a:tc>
                  <a:txBody>
                    <a:bodyPr/>
                    <a:lstStyle/>
                    <a:p>
                      <a:pPr algn="ctr" fontAlgn="auto">
                        <a:lnSpc>
                          <a:spcPts val="2600"/>
                        </a:lnSpc>
                        <a:buNone/>
                      </a:pPr>
                      <a:r>
                        <a:rPr lang="en-US" sz="2000">
                          <a:solidFill>
                            <a:srgbClr val="000000"/>
                          </a:solidFill>
                          <a:latin typeface="仿宋" panose="02010609060101010101" pitchFamily="49" charset="-122"/>
                          <a:ea typeface="仿宋" panose="02010609060101010101" pitchFamily="49" charset="-122"/>
                          <a:sym typeface="+mn-ea"/>
                        </a:rPr>
                        <a:t>15910576512</a:t>
                      </a:r>
                      <a:endParaRPr lang="en-US" altLang="zh-CN" sz="2000" dirty="0">
                        <a:latin typeface="仿宋" panose="02010609060101010101" pitchFamily="49" charset="-122"/>
                        <a:ea typeface="仿宋" panose="02010609060101010101" pitchFamily="49" charset="-122"/>
                        <a:sym typeface="+mn-ea"/>
                      </a:endParaRPr>
                    </a:p>
                  </a:txBody>
                  <a:tcPr anchor="ctr"/>
                </a:tc>
                <a:tc>
                  <a:txBody>
                    <a:bodyPr/>
                    <a:lstStyle/>
                    <a:p>
                      <a:pPr indent="0" fontAlgn="auto">
                        <a:lnSpc>
                          <a:spcPts val="2600"/>
                        </a:lnSpc>
                        <a:buNone/>
                      </a:pPr>
                      <a:endParaRPr lang="en-US" altLang="en-US" sz="2000" b="0">
                        <a:solidFill>
                          <a:srgbClr val="000000"/>
                        </a:solidFill>
                        <a:latin typeface="仿宋" panose="02010609060101010101" pitchFamily="49" charset="-122"/>
                        <a:ea typeface="仿宋" panose="02010609060101010101" pitchFamily="49" charset="-122"/>
                      </a:endParaRPr>
                    </a:p>
                  </a:txBody>
                  <a:tcPr marL="12700" marR="12700" marT="12700" anchor="ctr"/>
                </a:tc>
                <a:extLst>
                  <a:ext uri="{0D108BD9-81ED-4DB2-BD59-A6C34878D82A}">
                    <a16:rowId xmlns:a16="http://schemas.microsoft.com/office/drawing/2014/main" val="10002"/>
                  </a:ext>
                </a:extLst>
              </a:tr>
              <a:tr h="387312">
                <a:tc>
                  <a:txBody>
                    <a:bodyPr/>
                    <a:lstStyle/>
                    <a:p>
                      <a:pPr indent="0" algn="ctr" fontAlgn="auto">
                        <a:lnSpc>
                          <a:spcPts val="2600"/>
                        </a:lnSpc>
                        <a:buNone/>
                      </a:pPr>
                      <a:r>
                        <a:rPr lang="zh-CN" sz="2000" b="0">
                          <a:solidFill>
                            <a:srgbClr val="000000"/>
                          </a:solidFill>
                          <a:latin typeface="仿宋" panose="02010609060101010101" pitchFamily="49" charset="-122"/>
                          <a:ea typeface="仿宋" panose="02010609060101010101" pitchFamily="49" charset="-122"/>
                        </a:rPr>
                        <a:t>朝阳区</a:t>
                      </a:r>
                      <a:endParaRPr lang="zh-CN" altLang="en-US" sz="2000" b="0">
                        <a:solidFill>
                          <a:srgbClr val="000000"/>
                        </a:solidFill>
                        <a:latin typeface="仿宋" panose="02010609060101010101" pitchFamily="49" charset="-122"/>
                        <a:ea typeface="仿宋" panose="02010609060101010101" pitchFamily="49" charset="-122"/>
                      </a:endParaRPr>
                    </a:p>
                  </a:txBody>
                  <a:tcPr marL="12700" marR="12700" marT="12700" anchor="ctr"/>
                </a:tc>
                <a:tc>
                  <a:txBody>
                    <a:bodyPr/>
                    <a:lstStyle/>
                    <a:p>
                      <a:pPr algn="ctr" fontAlgn="auto">
                        <a:lnSpc>
                          <a:spcPts val="2600"/>
                        </a:lnSpc>
                        <a:buClrTx/>
                        <a:buSzTx/>
                        <a:buFontTx/>
                        <a:buNone/>
                      </a:pPr>
                      <a:r>
                        <a:rPr lang="zh-CN" altLang="en-US" sz="2000" b="0" u="sng" dirty="0">
                          <a:latin typeface="仿宋" panose="02010609060101010101" pitchFamily="49" charset="-122"/>
                          <a:ea typeface="仿宋" panose="02010609060101010101" pitchFamily="49" charset="-122"/>
                          <a:hlinkClick r:id="rId7"/>
                        </a:rPr>
                        <a:t>cyxcdc@bjchy.gov.cn</a:t>
                      </a:r>
                    </a:p>
                  </a:txBody>
                  <a:tcPr marL="12700" marR="12700" marT="12700" anchor="ctr"/>
                </a:tc>
                <a:tc>
                  <a:txBody>
                    <a:bodyPr/>
                    <a:lstStyle/>
                    <a:p>
                      <a:pPr indent="0" algn="ctr" fontAlgn="auto">
                        <a:lnSpc>
                          <a:spcPts val="2600"/>
                        </a:lnSpc>
                        <a:buNone/>
                      </a:pPr>
                      <a:r>
                        <a:rPr lang="en-US" sz="2000" b="0">
                          <a:solidFill>
                            <a:srgbClr val="000000"/>
                          </a:solidFill>
                          <a:latin typeface="仿宋" panose="02010609060101010101" pitchFamily="49" charset="-122"/>
                          <a:ea typeface="仿宋" panose="02010609060101010101" pitchFamily="49" charset="-122"/>
                        </a:rPr>
                        <a:t>56120331</a:t>
                      </a:r>
                      <a:endParaRPr lang="en-US" altLang="en-US" sz="2000" b="0">
                        <a:solidFill>
                          <a:srgbClr val="000000"/>
                        </a:solidFill>
                        <a:latin typeface="仿宋" panose="02010609060101010101" pitchFamily="49" charset="-122"/>
                        <a:ea typeface="仿宋" panose="02010609060101010101" pitchFamily="49" charset="-122"/>
                      </a:endParaRPr>
                    </a:p>
                  </a:txBody>
                  <a:tcPr marL="12700" marR="12700" marT="12700" anchor="ctr"/>
                </a:tc>
                <a:tc>
                  <a:txBody>
                    <a:bodyPr/>
                    <a:lstStyle/>
                    <a:p>
                      <a:pPr indent="0" algn="ctr" fontAlgn="auto">
                        <a:lnSpc>
                          <a:spcPts val="2600"/>
                        </a:lnSpc>
                        <a:buNone/>
                      </a:pPr>
                      <a:endParaRPr lang="en-US" altLang="en-US" sz="2000" b="0">
                        <a:solidFill>
                          <a:srgbClr val="000000"/>
                        </a:solidFill>
                        <a:latin typeface="仿宋" panose="02010609060101010101" pitchFamily="49" charset="-122"/>
                        <a:ea typeface="仿宋" panose="02010609060101010101" pitchFamily="49" charset="-122"/>
                      </a:endParaRPr>
                    </a:p>
                  </a:txBody>
                  <a:tcPr marL="12700" marR="12700" marT="12700" anchor="ctr"/>
                </a:tc>
                <a:tc>
                  <a:txBody>
                    <a:bodyPr/>
                    <a:lstStyle/>
                    <a:p>
                      <a:pPr algn="ctr" fontAlgn="auto">
                        <a:lnSpc>
                          <a:spcPts val="2600"/>
                        </a:lnSpc>
                        <a:buNone/>
                      </a:pPr>
                      <a:endParaRPr lang="en-US" altLang="zh-CN" sz="2000" dirty="0">
                        <a:latin typeface="仿宋" panose="02010609060101010101" pitchFamily="49" charset="-122"/>
                        <a:ea typeface="仿宋" panose="02010609060101010101" pitchFamily="49" charset="-122"/>
                        <a:sym typeface="+mn-ea"/>
                      </a:endParaRPr>
                    </a:p>
                  </a:txBody>
                  <a:tcPr anchor="ctr"/>
                </a:tc>
                <a:tc>
                  <a:txBody>
                    <a:bodyPr/>
                    <a:lstStyle/>
                    <a:p>
                      <a:pPr indent="0" fontAlgn="auto">
                        <a:lnSpc>
                          <a:spcPts val="2600"/>
                        </a:lnSpc>
                        <a:buNone/>
                      </a:pPr>
                      <a:r>
                        <a:rPr lang="en-US" sz="2000" b="0">
                          <a:solidFill>
                            <a:srgbClr val="000000"/>
                          </a:solidFill>
                          <a:latin typeface="仿宋" panose="02010609060101010101" pitchFamily="49" charset="-122"/>
                          <a:ea typeface="仿宋" panose="02010609060101010101" pitchFamily="49" charset="-122"/>
                        </a:rPr>
                        <a:t>1028725976</a:t>
                      </a:r>
                      <a:endParaRPr lang="en-US" altLang="en-US" sz="2000" b="0">
                        <a:solidFill>
                          <a:srgbClr val="000000"/>
                        </a:solidFill>
                        <a:latin typeface="仿宋" panose="02010609060101010101" pitchFamily="49" charset="-122"/>
                        <a:ea typeface="仿宋" panose="02010609060101010101" pitchFamily="49" charset="-122"/>
                      </a:endParaRPr>
                    </a:p>
                  </a:txBody>
                  <a:tcPr marL="12700" marR="12700" marT="12700" anchor="ctr"/>
                </a:tc>
                <a:extLst>
                  <a:ext uri="{0D108BD9-81ED-4DB2-BD59-A6C34878D82A}">
                    <a16:rowId xmlns:a16="http://schemas.microsoft.com/office/drawing/2014/main" val="10003"/>
                  </a:ext>
                </a:extLst>
              </a:tr>
              <a:tr h="387312">
                <a:tc>
                  <a:txBody>
                    <a:bodyPr/>
                    <a:lstStyle/>
                    <a:p>
                      <a:pPr indent="0" algn="ctr" fontAlgn="auto">
                        <a:lnSpc>
                          <a:spcPts val="2600"/>
                        </a:lnSpc>
                        <a:buNone/>
                      </a:pPr>
                      <a:r>
                        <a:rPr lang="zh-CN" sz="2000" b="0">
                          <a:solidFill>
                            <a:srgbClr val="000000"/>
                          </a:solidFill>
                          <a:latin typeface="仿宋" panose="02010609060101010101" pitchFamily="49" charset="-122"/>
                          <a:ea typeface="仿宋" panose="02010609060101010101" pitchFamily="49" charset="-122"/>
                        </a:rPr>
                        <a:t>海淀区</a:t>
                      </a:r>
                      <a:endParaRPr lang="zh-CN" altLang="en-US" sz="2000" b="0">
                        <a:solidFill>
                          <a:srgbClr val="000000"/>
                        </a:solidFill>
                        <a:latin typeface="仿宋" panose="02010609060101010101" pitchFamily="49" charset="-122"/>
                        <a:ea typeface="仿宋" panose="02010609060101010101" pitchFamily="49" charset="-122"/>
                      </a:endParaRPr>
                    </a:p>
                  </a:txBody>
                  <a:tcPr marL="12700" marR="12700" marT="12700" anchor="ctr"/>
                </a:tc>
                <a:tc>
                  <a:txBody>
                    <a:bodyPr/>
                    <a:lstStyle/>
                    <a:p>
                      <a:pPr algn="ctr" fontAlgn="auto">
                        <a:lnSpc>
                          <a:spcPts val="2600"/>
                        </a:lnSpc>
                        <a:buClrTx/>
                        <a:buSzTx/>
                        <a:buFontTx/>
                        <a:buNone/>
                      </a:pPr>
                      <a:r>
                        <a:rPr lang="zh-CN" altLang="en-US" sz="2000" b="0" u="sng" dirty="0">
                          <a:latin typeface="仿宋" panose="02010609060101010101" pitchFamily="49" charset="-122"/>
                          <a:ea typeface="仿宋" panose="02010609060101010101" pitchFamily="49" charset="-122"/>
                          <a:hlinkClick r:id="rId8" tooltip="mailto:yikelande@163.com"/>
                        </a:rPr>
                        <a:t>yikelande@163.com</a:t>
                      </a:r>
                    </a:p>
                  </a:txBody>
                  <a:tcPr marL="12700" marR="12700" marT="12700" anchor="ctr"/>
                </a:tc>
                <a:tc>
                  <a:txBody>
                    <a:bodyPr/>
                    <a:lstStyle/>
                    <a:p>
                      <a:pPr indent="0" algn="ctr" fontAlgn="auto">
                        <a:lnSpc>
                          <a:spcPts val="2600"/>
                        </a:lnSpc>
                        <a:buNone/>
                      </a:pPr>
                      <a:endParaRPr lang="en-US" altLang="en-US" sz="2000" b="0">
                        <a:solidFill>
                          <a:srgbClr val="000000"/>
                        </a:solidFill>
                        <a:latin typeface="仿宋" panose="02010609060101010101" pitchFamily="49" charset="-122"/>
                        <a:ea typeface="仿宋" panose="02010609060101010101" pitchFamily="49" charset="-122"/>
                      </a:endParaRPr>
                    </a:p>
                  </a:txBody>
                  <a:tcPr marL="12700" marR="12700" marT="12700" anchor="ctr"/>
                </a:tc>
                <a:tc>
                  <a:txBody>
                    <a:bodyPr/>
                    <a:lstStyle/>
                    <a:p>
                      <a:pPr indent="0" algn="ctr" fontAlgn="auto">
                        <a:lnSpc>
                          <a:spcPts val="2600"/>
                        </a:lnSpc>
                        <a:buNone/>
                      </a:pPr>
                      <a:endParaRPr lang="en-US" altLang="en-US" sz="2000" b="0">
                        <a:solidFill>
                          <a:srgbClr val="000000"/>
                        </a:solidFill>
                        <a:latin typeface="仿宋" panose="02010609060101010101" pitchFamily="49" charset="-122"/>
                        <a:ea typeface="仿宋" panose="02010609060101010101" pitchFamily="49" charset="-122"/>
                      </a:endParaRPr>
                    </a:p>
                  </a:txBody>
                  <a:tcPr marL="12700" marR="12700" marT="12700" anchor="ctr"/>
                </a:tc>
                <a:tc>
                  <a:txBody>
                    <a:bodyPr/>
                    <a:lstStyle/>
                    <a:p>
                      <a:pPr algn="ctr" fontAlgn="auto">
                        <a:lnSpc>
                          <a:spcPts val="2600"/>
                        </a:lnSpc>
                        <a:buNone/>
                      </a:pPr>
                      <a:r>
                        <a:rPr lang="en-US" sz="2000">
                          <a:solidFill>
                            <a:srgbClr val="000000"/>
                          </a:solidFill>
                          <a:latin typeface="仿宋" panose="02010609060101010101" pitchFamily="49" charset="-122"/>
                          <a:ea typeface="仿宋" panose="02010609060101010101" pitchFamily="49" charset="-122"/>
                          <a:sym typeface="+mn-ea"/>
                        </a:rPr>
                        <a:t>15313162513</a:t>
                      </a:r>
                      <a:endParaRPr lang="en-US" altLang="zh-CN" sz="2000" dirty="0">
                        <a:latin typeface="仿宋" panose="02010609060101010101" pitchFamily="49" charset="-122"/>
                        <a:ea typeface="仿宋" panose="02010609060101010101" pitchFamily="49" charset="-122"/>
                        <a:sym typeface="+mn-ea"/>
                      </a:endParaRPr>
                    </a:p>
                  </a:txBody>
                  <a:tcPr anchor="ctr"/>
                </a:tc>
                <a:tc>
                  <a:txBody>
                    <a:bodyPr/>
                    <a:lstStyle/>
                    <a:p>
                      <a:pPr indent="0" fontAlgn="auto">
                        <a:lnSpc>
                          <a:spcPts val="2600"/>
                        </a:lnSpc>
                        <a:buNone/>
                      </a:pPr>
                      <a:endParaRPr lang="en-US" altLang="en-US" sz="2000" b="0">
                        <a:solidFill>
                          <a:srgbClr val="000000"/>
                        </a:solidFill>
                        <a:latin typeface="仿宋" panose="02010609060101010101" pitchFamily="49" charset="-122"/>
                        <a:ea typeface="仿宋" panose="02010609060101010101" pitchFamily="49" charset="-122"/>
                      </a:endParaRPr>
                    </a:p>
                  </a:txBody>
                  <a:tcPr marL="12700" marR="12700" marT="12700" anchor="ctr"/>
                </a:tc>
                <a:extLst>
                  <a:ext uri="{0D108BD9-81ED-4DB2-BD59-A6C34878D82A}">
                    <a16:rowId xmlns:a16="http://schemas.microsoft.com/office/drawing/2014/main" val="10004"/>
                  </a:ext>
                </a:extLst>
              </a:tr>
              <a:tr h="421640">
                <a:tc>
                  <a:txBody>
                    <a:bodyPr/>
                    <a:lstStyle/>
                    <a:p>
                      <a:pPr indent="0" algn="ctr" fontAlgn="auto">
                        <a:lnSpc>
                          <a:spcPts val="2600"/>
                        </a:lnSpc>
                        <a:buNone/>
                      </a:pPr>
                      <a:r>
                        <a:rPr lang="zh-CN" sz="2000" b="0">
                          <a:solidFill>
                            <a:srgbClr val="000000"/>
                          </a:solidFill>
                          <a:latin typeface="仿宋" panose="02010609060101010101" pitchFamily="49" charset="-122"/>
                          <a:ea typeface="仿宋" panose="02010609060101010101" pitchFamily="49" charset="-122"/>
                        </a:rPr>
                        <a:t>丰台区</a:t>
                      </a:r>
                      <a:endParaRPr lang="zh-CN" altLang="en-US" sz="2000" b="0">
                        <a:solidFill>
                          <a:srgbClr val="000000"/>
                        </a:solidFill>
                        <a:latin typeface="仿宋" panose="02010609060101010101" pitchFamily="49" charset="-122"/>
                        <a:ea typeface="仿宋" panose="02010609060101010101" pitchFamily="49" charset="-122"/>
                      </a:endParaRPr>
                    </a:p>
                  </a:txBody>
                  <a:tcPr marL="12700" marR="12700" marT="12700" anchor="ctr"/>
                </a:tc>
                <a:tc>
                  <a:txBody>
                    <a:bodyPr/>
                    <a:lstStyle/>
                    <a:p>
                      <a:pPr algn="ctr" fontAlgn="auto">
                        <a:lnSpc>
                          <a:spcPts val="2600"/>
                        </a:lnSpc>
                        <a:buClrTx/>
                        <a:buSzTx/>
                        <a:buFontTx/>
                        <a:buNone/>
                      </a:pPr>
                      <a:r>
                        <a:rPr lang="zh-CN" altLang="en-US" sz="2000" b="0" u="sng" dirty="0">
                          <a:latin typeface="仿宋" panose="02010609060101010101" pitchFamily="49" charset="-122"/>
                          <a:ea typeface="仿宋" panose="02010609060101010101" pitchFamily="49" charset="-122"/>
                          <a:hlinkClick r:id="rId9" tooltip="mailto:104736304@qq.com"/>
                        </a:rPr>
                        <a:t>104736304@qq.com</a:t>
                      </a:r>
                    </a:p>
                  </a:txBody>
                  <a:tcPr marL="12700" marR="12700" marT="12700" anchor="ctr"/>
                </a:tc>
                <a:tc>
                  <a:txBody>
                    <a:bodyPr/>
                    <a:lstStyle/>
                    <a:p>
                      <a:pPr indent="0" algn="ctr" fontAlgn="auto">
                        <a:lnSpc>
                          <a:spcPts val="2600"/>
                        </a:lnSpc>
                        <a:buNone/>
                      </a:pPr>
                      <a:r>
                        <a:rPr lang="en-US" sz="2000" b="0">
                          <a:solidFill>
                            <a:srgbClr val="000000"/>
                          </a:solidFill>
                          <a:latin typeface="仿宋" panose="02010609060101010101" pitchFamily="49" charset="-122"/>
                          <a:ea typeface="仿宋" panose="02010609060101010101" pitchFamily="49" charset="-122"/>
                        </a:rPr>
                        <a:t>63258242</a:t>
                      </a:r>
                      <a:endParaRPr lang="en-US" altLang="en-US" sz="2000" b="0">
                        <a:solidFill>
                          <a:srgbClr val="000000"/>
                        </a:solidFill>
                        <a:latin typeface="仿宋" panose="02010609060101010101" pitchFamily="49" charset="-122"/>
                        <a:ea typeface="仿宋" panose="02010609060101010101" pitchFamily="49" charset="-122"/>
                      </a:endParaRPr>
                    </a:p>
                  </a:txBody>
                  <a:tcPr marL="12700" marR="12700" marT="12700" anchor="ctr"/>
                </a:tc>
                <a:tc>
                  <a:txBody>
                    <a:bodyPr/>
                    <a:lstStyle/>
                    <a:p>
                      <a:pPr indent="0" algn="ctr" fontAlgn="auto">
                        <a:lnSpc>
                          <a:spcPts val="2600"/>
                        </a:lnSpc>
                        <a:buNone/>
                      </a:pPr>
                      <a:endParaRPr lang="en-US" altLang="en-US" sz="2000" b="0">
                        <a:solidFill>
                          <a:srgbClr val="000000"/>
                        </a:solidFill>
                        <a:latin typeface="仿宋" panose="02010609060101010101" pitchFamily="49" charset="-122"/>
                        <a:ea typeface="仿宋" panose="02010609060101010101" pitchFamily="49" charset="-122"/>
                      </a:endParaRPr>
                    </a:p>
                  </a:txBody>
                  <a:tcPr marL="12700" marR="12700" marT="12700" anchor="ctr"/>
                </a:tc>
                <a:tc>
                  <a:txBody>
                    <a:bodyPr/>
                    <a:lstStyle/>
                    <a:p>
                      <a:pPr algn="ctr" fontAlgn="auto">
                        <a:lnSpc>
                          <a:spcPts val="2600"/>
                        </a:lnSpc>
                        <a:buNone/>
                      </a:pPr>
                      <a:endParaRPr lang="en-US" altLang="zh-CN" sz="2000" dirty="0">
                        <a:latin typeface="仿宋" panose="02010609060101010101" pitchFamily="49" charset="-122"/>
                        <a:ea typeface="仿宋" panose="02010609060101010101" pitchFamily="49" charset="-122"/>
                        <a:sym typeface="+mn-ea"/>
                      </a:endParaRPr>
                    </a:p>
                  </a:txBody>
                  <a:tcPr anchor="ctr"/>
                </a:tc>
                <a:tc>
                  <a:txBody>
                    <a:bodyPr/>
                    <a:lstStyle/>
                    <a:p>
                      <a:pPr indent="0" fontAlgn="auto">
                        <a:lnSpc>
                          <a:spcPts val="2600"/>
                        </a:lnSpc>
                        <a:buNone/>
                      </a:pPr>
                      <a:r>
                        <a:rPr lang="en-US" sz="2000" b="0">
                          <a:solidFill>
                            <a:srgbClr val="000000"/>
                          </a:solidFill>
                          <a:latin typeface="仿宋" panose="02010609060101010101" pitchFamily="49" charset="-122"/>
                          <a:ea typeface="仿宋" panose="02010609060101010101" pitchFamily="49" charset="-122"/>
                        </a:rPr>
                        <a:t>820927245</a:t>
                      </a:r>
                      <a:endParaRPr lang="en-US" altLang="en-US" sz="2000" b="0">
                        <a:solidFill>
                          <a:srgbClr val="000000"/>
                        </a:solidFill>
                        <a:latin typeface="仿宋" panose="02010609060101010101" pitchFamily="49" charset="-122"/>
                        <a:ea typeface="仿宋" panose="02010609060101010101" pitchFamily="49" charset="-122"/>
                      </a:endParaRPr>
                    </a:p>
                  </a:txBody>
                  <a:tcPr marL="12700" marR="12700" marT="12700" anchor="ctr"/>
                </a:tc>
                <a:extLst>
                  <a:ext uri="{0D108BD9-81ED-4DB2-BD59-A6C34878D82A}">
                    <a16:rowId xmlns:a16="http://schemas.microsoft.com/office/drawing/2014/main" val="10005"/>
                  </a:ext>
                </a:extLst>
              </a:tr>
              <a:tr h="387312">
                <a:tc>
                  <a:txBody>
                    <a:bodyPr/>
                    <a:lstStyle/>
                    <a:p>
                      <a:pPr indent="0" algn="ctr" fontAlgn="auto">
                        <a:lnSpc>
                          <a:spcPts val="2600"/>
                        </a:lnSpc>
                        <a:buNone/>
                      </a:pPr>
                      <a:r>
                        <a:rPr lang="zh-CN" sz="2000" b="0">
                          <a:solidFill>
                            <a:srgbClr val="000000"/>
                          </a:solidFill>
                          <a:latin typeface="仿宋" panose="02010609060101010101" pitchFamily="49" charset="-122"/>
                          <a:ea typeface="仿宋" panose="02010609060101010101" pitchFamily="49" charset="-122"/>
                        </a:rPr>
                        <a:t>石景山区</a:t>
                      </a:r>
                      <a:endParaRPr lang="zh-CN" altLang="en-US" sz="2000" b="0">
                        <a:solidFill>
                          <a:srgbClr val="000000"/>
                        </a:solidFill>
                        <a:latin typeface="仿宋" panose="02010609060101010101" pitchFamily="49" charset="-122"/>
                        <a:ea typeface="仿宋" panose="02010609060101010101" pitchFamily="49" charset="-122"/>
                      </a:endParaRPr>
                    </a:p>
                  </a:txBody>
                  <a:tcPr marL="12700" marR="12700" marT="12700" anchor="ctr"/>
                </a:tc>
                <a:tc>
                  <a:txBody>
                    <a:bodyPr/>
                    <a:lstStyle/>
                    <a:p>
                      <a:pPr algn="ctr" fontAlgn="auto">
                        <a:lnSpc>
                          <a:spcPts val="2600"/>
                        </a:lnSpc>
                        <a:buClrTx/>
                        <a:buSzTx/>
                        <a:buFontTx/>
                        <a:buNone/>
                      </a:pPr>
                      <a:r>
                        <a:rPr lang="zh-CN" altLang="en-US" sz="2000" b="0" u="sng" dirty="0">
                          <a:latin typeface="仿宋" panose="02010609060101010101" pitchFamily="49" charset="-122"/>
                          <a:ea typeface="仿宋" panose="02010609060101010101" pitchFamily="49" charset="-122"/>
                          <a:hlinkClick r:id="rId10"/>
                        </a:rPr>
                        <a:t>sjsldgxk@163.com</a:t>
                      </a:r>
                    </a:p>
                  </a:txBody>
                  <a:tcPr marL="12700" marR="12700" marT="12700" anchor="ctr"/>
                </a:tc>
                <a:tc>
                  <a:txBody>
                    <a:bodyPr/>
                    <a:lstStyle/>
                    <a:p>
                      <a:pPr indent="0" algn="ctr" fontAlgn="auto">
                        <a:lnSpc>
                          <a:spcPts val="2600"/>
                        </a:lnSpc>
                        <a:buNone/>
                      </a:pPr>
                      <a:r>
                        <a:rPr lang="en-US" sz="2000" b="0">
                          <a:solidFill>
                            <a:srgbClr val="000000"/>
                          </a:solidFill>
                          <a:latin typeface="仿宋" panose="02010609060101010101" pitchFamily="49" charset="-122"/>
                          <a:ea typeface="仿宋" panose="02010609060101010101" pitchFamily="49" charset="-122"/>
                        </a:rPr>
                        <a:t>68882957</a:t>
                      </a:r>
                      <a:endParaRPr lang="en-US" altLang="en-US" sz="2000" b="0">
                        <a:solidFill>
                          <a:srgbClr val="000000"/>
                        </a:solidFill>
                        <a:latin typeface="仿宋" panose="02010609060101010101" pitchFamily="49" charset="-122"/>
                        <a:ea typeface="仿宋" panose="02010609060101010101" pitchFamily="49" charset="-122"/>
                      </a:endParaRPr>
                    </a:p>
                  </a:txBody>
                  <a:tcPr marL="12700" marR="12700" marT="12700" anchor="ctr"/>
                </a:tc>
                <a:tc>
                  <a:txBody>
                    <a:bodyPr/>
                    <a:lstStyle/>
                    <a:p>
                      <a:pPr indent="0" algn="ctr" fontAlgn="auto">
                        <a:lnSpc>
                          <a:spcPts val="2600"/>
                        </a:lnSpc>
                        <a:buNone/>
                      </a:pPr>
                      <a:endParaRPr lang="en-US" altLang="en-US" sz="2000" b="0">
                        <a:solidFill>
                          <a:srgbClr val="000000"/>
                        </a:solidFill>
                        <a:latin typeface="仿宋" panose="02010609060101010101" pitchFamily="49" charset="-122"/>
                        <a:ea typeface="仿宋" panose="02010609060101010101" pitchFamily="49" charset="-122"/>
                      </a:endParaRPr>
                    </a:p>
                  </a:txBody>
                  <a:tcPr marL="12700" marR="12700" marT="12700" anchor="ctr"/>
                </a:tc>
                <a:tc>
                  <a:txBody>
                    <a:bodyPr/>
                    <a:lstStyle/>
                    <a:p>
                      <a:pPr algn="ctr" fontAlgn="auto">
                        <a:lnSpc>
                          <a:spcPts val="2600"/>
                        </a:lnSpc>
                      </a:pPr>
                      <a:endParaRPr lang="en-US" altLang="zh-CN" sz="2000" dirty="0">
                        <a:latin typeface="仿宋" panose="02010609060101010101" pitchFamily="49" charset="-122"/>
                        <a:ea typeface="仿宋" panose="02010609060101010101" pitchFamily="49" charset="-122"/>
                        <a:sym typeface="+mn-ea"/>
                      </a:endParaRPr>
                    </a:p>
                  </a:txBody>
                  <a:tcPr anchor="ctr"/>
                </a:tc>
                <a:tc>
                  <a:txBody>
                    <a:bodyPr/>
                    <a:lstStyle/>
                    <a:p>
                      <a:pPr indent="0" fontAlgn="auto">
                        <a:lnSpc>
                          <a:spcPts val="2600"/>
                        </a:lnSpc>
                        <a:buNone/>
                      </a:pPr>
                      <a:r>
                        <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rPr>
                        <a:t>1084282751、563661349</a:t>
                      </a:r>
                      <a:endParaRPr lang="zh-CN" altLang="en-US" sz="20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12700" marR="12700" marT="12700" anchor="ctr"/>
                </a:tc>
                <a:extLst>
                  <a:ext uri="{0D108BD9-81ED-4DB2-BD59-A6C34878D82A}">
                    <a16:rowId xmlns:a16="http://schemas.microsoft.com/office/drawing/2014/main" val="10006"/>
                  </a:ext>
                </a:extLst>
              </a:tr>
              <a:tr h="370840">
                <a:tc>
                  <a:txBody>
                    <a:bodyPr/>
                    <a:lstStyle/>
                    <a:p>
                      <a:pPr indent="0" algn="ctr" fontAlgn="auto">
                        <a:lnSpc>
                          <a:spcPts val="2600"/>
                        </a:lnSpc>
                        <a:buNone/>
                      </a:pPr>
                      <a:r>
                        <a:rPr lang="zh-CN" sz="2000" b="0">
                          <a:solidFill>
                            <a:srgbClr val="000000"/>
                          </a:solidFill>
                          <a:latin typeface="仿宋" panose="02010609060101010101" pitchFamily="49" charset="-122"/>
                          <a:ea typeface="仿宋" panose="02010609060101010101" pitchFamily="49" charset="-122"/>
                        </a:rPr>
                        <a:t>门头沟区</a:t>
                      </a:r>
                      <a:endParaRPr lang="zh-CN" altLang="en-US" sz="2000" b="0">
                        <a:solidFill>
                          <a:srgbClr val="000000"/>
                        </a:solidFill>
                        <a:latin typeface="仿宋" panose="02010609060101010101" pitchFamily="49" charset="-122"/>
                        <a:ea typeface="仿宋" panose="02010609060101010101" pitchFamily="49" charset="-122"/>
                      </a:endParaRPr>
                    </a:p>
                  </a:txBody>
                  <a:tcPr marL="12700" marR="12700" marT="12700" anchor="ctr"/>
                </a:tc>
                <a:tc>
                  <a:txBody>
                    <a:bodyPr/>
                    <a:lstStyle/>
                    <a:p>
                      <a:pPr algn="ctr" fontAlgn="auto">
                        <a:lnSpc>
                          <a:spcPts val="2600"/>
                        </a:lnSpc>
                        <a:buClrTx/>
                        <a:buSzTx/>
                        <a:buFontTx/>
                        <a:buNone/>
                      </a:pPr>
                      <a:r>
                        <a:rPr lang="zh-CN" altLang="en-US" sz="2000" b="0" u="sng" dirty="0">
                          <a:latin typeface="仿宋" panose="02010609060101010101" pitchFamily="49" charset="-122"/>
                          <a:ea typeface="仿宋" panose="02010609060101010101" pitchFamily="49" charset="-122"/>
                          <a:hlinkClick r:id="rId11"/>
                        </a:rPr>
                        <a:t>3193521046@qq.com</a:t>
                      </a:r>
                    </a:p>
                  </a:txBody>
                  <a:tcPr marL="12700" marR="12700" marT="12700" anchor="ctr"/>
                </a:tc>
                <a:tc>
                  <a:txBody>
                    <a:bodyPr/>
                    <a:lstStyle/>
                    <a:p>
                      <a:pPr indent="0" algn="ctr" fontAlgn="auto">
                        <a:lnSpc>
                          <a:spcPts val="2600"/>
                        </a:lnSpc>
                        <a:buNone/>
                      </a:pPr>
                      <a:r>
                        <a:rPr lang="en-US" sz="2000" b="0">
                          <a:solidFill>
                            <a:srgbClr val="000000"/>
                          </a:solidFill>
                          <a:latin typeface="仿宋" panose="02010609060101010101" pitchFamily="49" charset="-122"/>
                          <a:ea typeface="仿宋" panose="02010609060101010101" pitchFamily="49" charset="-122"/>
                        </a:rPr>
                        <a:t>69842565</a:t>
                      </a:r>
                      <a:endParaRPr lang="en-US" altLang="en-US" sz="2000" b="0">
                        <a:solidFill>
                          <a:srgbClr val="000000"/>
                        </a:solidFill>
                        <a:latin typeface="仿宋" panose="02010609060101010101" pitchFamily="49" charset="-122"/>
                        <a:ea typeface="仿宋" panose="02010609060101010101" pitchFamily="49" charset="-122"/>
                      </a:endParaRPr>
                    </a:p>
                  </a:txBody>
                  <a:tcPr marL="12700" marR="12700" marT="12700" anchor="ctr"/>
                </a:tc>
                <a:tc>
                  <a:txBody>
                    <a:bodyPr/>
                    <a:lstStyle/>
                    <a:p>
                      <a:pPr indent="0" algn="ctr" fontAlgn="auto">
                        <a:lnSpc>
                          <a:spcPts val="2600"/>
                        </a:lnSpc>
                        <a:buNone/>
                      </a:pPr>
                      <a:endParaRPr lang="en-US" altLang="en-US" sz="2000" b="0">
                        <a:solidFill>
                          <a:srgbClr val="000000"/>
                        </a:solidFill>
                        <a:latin typeface="仿宋" panose="02010609060101010101" pitchFamily="49" charset="-122"/>
                        <a:ea typeface="仿宋" panose="02010609060101010101" pitchFamily="49" charset="-122"/>
                      </a:endParaRPr>
                    </a:p>
                  </a:txBody>
                  <a:tcPr marL="12700" marR="12700" marT="12700" anchor="ctr"/>
                </a:tc>
                <a:tc>
                  <a:txBody>
                    <a:bodyPr/>
                    <a:lstStyle/>
                    <a:p>
                      <a:pPr algn="ctr" fontAlgn="auto">
                        <a:lnSpc>
                          <a:spcPts val="2600"/>
                        </a:lnSpc>
                      </a:pPr>
                      <a:endParaRPr lang="zh-CN" altLang="en-US" sz="2000" dirty="0">
                        <a:latin typeface="仿宋" panose="02010609060101010101" pitchFamily="49" charset="-122"/>
                        <a:ea typeface="仿宋" panose="02010609060101010101" pitchFamily="49" charset="-122"/>
                      </a:endParaRPr>
                    </a:p>
                  </a:txBody>
                  <a:tcPr anchor="ctr"/>
                </a:tc>
                <a:tc>
                  <a:txBody>
                    <a:bodyPr/>
                    <a:lstStyle/>
                    <a:p>
                      <a:pPr indent="0" fontAlgn="auto">
                        <a:lnSpc>
                          <a:spcPts val="2600"/>
                        </a:lnSpc>
                        <a:buNone/>
                      </a:pPr>
                      <a:r>
                        <a:rPr lang="en-US" sz="2000" b="0">
                          <a:solidFill>
                            <a:srgbClr val="000000"/>
                          </a:solidFill>
                          <a:latin typeface="仿宋" panose="02010609060101010101" pitchFamily="49" charset="-122"/>
                          <a:ea typeface="仿宋" panose="02010609060101010101" pitchFamily="49" charset="-122"/>
                        </a:rPr>
                        <a:t>216015227</a:t>
                      </a:r>
                      <a:endParaRPr lang="en-US" altLang="en-US" sz="2000" b="0">
                        <a:solidFill>
                          <a:srgbClr val="000000"/>
                        </a:solidFill>
                        <a:latin typeface="仿宋" panose="02010609060101010101" pitchFamily="49" charset="-122"/>
                        <a:ea typeface="仿宋" panose="02010609060101010101" pitchFamily="49" charset="-122"/>
                      </a:endParaRPr>
                    </a:p>
                  </a:txBody>
                  <a:tcPr marL="12700" marR="12700" marT="12700" anchor="ctr"/>
                </a:tc>
                <a:extLst>
                  <a:ext uri="{0D108BD9-81ED-4DB2-BD59-A6C34878D82A}">
                    <a16:rowId xmlns:a16="http://schemas.microsoft.com/office/drawing/2014/main" val="10007"/>
                  </a:ext>
                </a:extLst>
              </a:tr>
              <a:tr h="518160">
                <a:tc>
                  <a:txBody>
                    <a:bodyPr/>
                    <a:lstStyle/>
                    <a:p>
                      <a:pPr indent="0" algn="ctr" fontAlgn="auto">
                        <a:lnSpc>
                          <a:spcPts val="2600"/>
                        </a:lnSpc>
                        <a:buNone/>
                      </a:pPr>
                      <a:r>
                        <a:rPr lang="zh-CN" sz="2000" b="0">
                          <a:solidFill>
                            <a:srgbClr val="000000"/>
                          </a:solidFill>
                          <a:latin typeface="仿宋" panose="02010609060101010101" pitchFamily="49" charset="-122"/>
                          <a:ea typeface="仿宋" panose="02010609060101010101" pitchFamily="49" charset="-122"/>
                        </a:rPr>
                        <a:t>房山区</a:t>
                      </a:r>
                      <a:endParaRPr lang="zh-CN" altLang="en-US" sz="2000" b="0">
                        <a:solidFill>
                          <a:srgbClr val="000000"/>
                        </a:solidFill>
                        <a:latin typeface="仿宋" panose="02010609060101010101" pitchFamily="49" charset="-122"/>
                        <a:ea typeface="仿宋" panose="02010609060101010101" pitchFamily="49" charset="-122"/>
                      </a:endParaRPr>
                    </a:p>
                  </a:txBody>
                  <a:tcPr marL="12700" marR="12700" marT="12700" anchor="ctr"/>
                </a:tc>
                <a:tc>
                  <a:txBody>
                    <a:bodyPr/>
                    <a:lstStyle/>
                    <a:p>
                      <a:pPr algn="ctr" fontAlgn="auto">
                        <a:lnSpc>
                          <a:spcPts val="2600"/>
                        </a:lnSpc>
                        <a:buClrTx/>
                        <a:buSzTx/>
                        <a:buFontTx/>
                        <a:buNone/>
                      </a:pPr>
                      <a:r>
                        <a:rPr lang="zh-CN" altLang="en-US" sz="2000" b="0" u="sng" dirty="0">
                          <a:latin typeface="仿宋" panose="02010609060101010101" pitchFamily="49" charset="-122"/>
                          <a:ea typeface="仿宋" panose="02010609060101010101" pitchFamily="49" charset="-122"/>
                          <a:hlinkClick r:id="rId12"/>
                        </a:rPr>
                        <a:t>ldgzk508@126.com</a:t>
                      </a:r>
                    </a:p>
                  </a:txBody>
                  <a:tcPr marL="12700" marR="12700" marT="12700" anchor="ctr"/>
                </a:tc>
                <a:tc>
                  <a:txBody>
                    <a:bodyPr/>
                    <a:lstStyle/>
                    <a:p>
                      <a:pPr indent="0" algn="ctr" fontAlgn="auto">
                        <a:lnSpc>
                          <a:spcPts val="2600"/>
                        </a:lnSpc>
                        <a:buNone/>
                      </a:pPr>
                      <a:r>
                        <a:rPr lang="en-US" sz="2000" b="0">
                          <a:solidFill>
                            <a:srgbClr val="000000"/>
                          </a:solidFill>
                          <a:latin typeface="仿宋" panose="02010609060101010101" pitchFamily="49" charset="-122"/>
                          <a:ea typeface="仿宋" panose="02010609060101010101" pitchFamily="49" charset="-122"/>
                        </a:rPr>
                        <a:t>89367021</a:t>
                      </a:r>
                      <a:endParaRPr lang="en-US" altLang="en-US" sz="2000" b="0">
                        <a:solidFill>
                          <a:srgbClr val="000000"/>
                        </a:solidFill>
                        <a:latin typeface="仿宋" panose="02010609060101010101" pitchFamily="49" charset="-122"/>
                        <a:ea typeface="仿宋" panose="02010609060101010101" pitchFamily="49" charset="-122"/>
                      </a:endParaRPr>
                    </a:p>
                  </a:txBody>
                  <a:tcPr marL="12700" marR="12700" marT="12700" anchor="ctr"/>
                </a:tc>
                <a:tc>
                  <a:txBody>
                    <a:bodyPr/>
                    <a:lstStyle/>
                    <a:p>
                      <a:pPr indent="0" algn="ctr" fontAlgn="auto">
                        <a:lnSpc>
                          <a:spcPts val="2600"/>
                        </a:lnSpc>
                        <a:buNone/>
                      </a:pPr>
                      <a:endParaRPr lang="en-US" altLang="en-US" sz="2000" b="0">
                        <a:solidFill>
                          <a:srgbClr val="000000"/>
                        </a:solidFill>
                        <a:latin typeface="仿宋" panose="02010609060101010101" pitchFamily="49" charset="-122"/>
                        <a:ea typeface="仿宋" panose="02010609060101010101" pitchFamily="49" charset="-122"/>
                      </a:endParaRPr>
                    </a:p>
                  </a:txBody>
                  <a:tcPr marL="12700" marR="12700" marT="12700" anchor="ctr"/>
                </a:tc>
                <a:tc>
                  <a:txBody>
                    <a:bodyPr/>
                    <a:lstStyle/>
                    <a:p>
                      <a:pPr algn="ctr" fontAlgn="auto">
                        <a:lnSpc>
                          <a:spcPts val="2600"/>
                        </a:lnSpc>
                      </a:pPr>
                      <a:endParaRPr lang="en-US" altLang="zh-CN" sz="2000" dirty="0">
                        <a:latin typeface="仿宋" panose="02010609060101010101" pitchFamily="49" charset="-122"/>
                        <a:ea typeface="仿宋" panose="02010609060101010101" pitchFamily="49" charset="-122"/>
                      </a:endParaRPr>
                    </a:p>
                  </a:txBody>
                  <a:tcPr anchor="ctr"/>
                </a:tc>
                <a:tc>
                  <a:txBody>
                    <a:bodyPr/>
                    <a:lstStyle/>
                    <a:p>
                      <a:pPr indent="0" fontAlgn="auto">
                        <a:lnSpc>
                          <a:spcPts val="2600"/>
                        </a:lnSpc>
                        <a:buNone/>
                      </a:pPr>
                      <a:endParaRPr lang="en-US" altLang="en-US" sz="2000" b="0">
                        <a:solidFill>
                          <a:srgbClr val="000000"/>
                        </a:solidFill>
                        <a:latin typeface="仿宋" panose="02010609060101010101" pitchFamily="49" charset="-122"/>
                        <a:ea typeface="仿宋" panose="02010609060101010101" pitchFamily="49" charset="-122"/>
                      </a:endParaRPr>
                    </a:p>
                  </a:txBody>
                  <a:tcPr marL="12700" marR="12700" marT="12700" anchor="ctr"/>
                </a:tc>
                <a:extLst>
                  <a:ext uri="{0D108BD9-81ED-4DB2-BD59-A6C34878D82A}">
                    <a16:rowId xmlns:a16="http://schemas.microsoft.com/office/drawing/2014/main" val="10008"/>
                  </a:ext>
                </a:extLst>
              </a:tr>
            </a:tbl>
          </a:graphicData>
        </a:graphic>
      </p:graphicFrame>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559435" y="969645"/>
            <a:ext cx="11073130" cy="4919345"/>
          </a:xfrm>
          <a:prstGeom prst="rect">
            <a:avLst/>
          </a:prstGeom>
          <a:noFill/>
          <a:ln w="9525">
            <a:noFill/>
          </a:ln>
        </p:spPr>
        <p:txBody>
          <a:bodyPr wrap="square" anchor="t" anchorCtr="0">
            <a:noAutofit/>
          </a:bodyPr>
          <a:lstStyle/>
          <a:p>
            <a:pPr marL="609600" marR="0" lvl="0" indent="-609600" algn="l" defTabSz="914400" rtl="0" fontAlgn="base">
              <a:lnSpc>
                <a:spcPct val="100000"/>
              </a:lnSpc>
              <a:spcBef>
                <a:spcPts val="0"/>
              </a:spcBef>
              <a:spcAft>
                <a:spcPts val="120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6</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）福利费用</a:t>
            </a:r>
            <a:endPar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R="0" lvl="0" indent="609600" algn="l" defTabSz="914400" rtl="0" fontAlgn="base">
              <a:lnSpc>
                <a:spcPct val="100000"/>
              </a:lnSpc>
              <a:spcBef>
                <a:spcPts val="0"/>
              </a:spcBef>
              <a:spcAft>
                <a:spcPts val="120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详见财政部</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关于企业加强职工福利费财务管理的通知</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财企</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[2009]242</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号</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0" algn="l" defTabSz="914400" rtl="0" fontAlgn="base">
              <a:lnSpc>
                <a:spcPct val="130000"/>
              </a:lnSpc>
              <a:spcBef>
                <a:spcPts val="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en-US" altLang="zh-CN" sz="2400" b="1" kern="0" dirty="0">
                <a:solidFill>
                  <a:srgbClr val="3657B4"/>
                </a:solidFill>
                <a:latin typeface="+mn-ea"/>
                <a:cs typeface="+mn-ea"/>
                <a:sym typeface="+mn-ea"/>
              </a:rPr>
              <a:t>1</a:t>
            </a:r>
            <a:r>
              <a:rPr lang="zh-CN" altLang="en-US" sz="2400" b="1" kern="0" dirty="0">
                <a:solidFill>
                  <a:srgbClr val="3657B4"/>
                </a:solidFill>
                <a:latin typeface="+mn-ea"/>
                <a:cs typeface="+mn-ea"/>
                <a:sym typeface="+mn-ea"/>
              </a:rPr>
              <a:t>）企业职工福利费是指企业为职工提供的除职工工资、奖金、津贴、纳入工资总额管理的补贴、职工教育经费、社会保险费和补充养老保险费（年金）、补充医疗保险费及住房公积金以外的福利待遇支出，包括发放给职工或为职工支付的以下各项现金补贴和非货币性集体福利：</a:t>
            </a:r>
            <a:endParaRPr kumimoji="0" lang="zh-CN" altLang="en-US" sz="2400" b="1" i="0" u="none" strike="noStrike" kern="0" cap="none" spc="0" normalizeH="0" baseline="0" dirty="0">
              <a:solidFill>
                <a:srgbClr val="3657B4"/>
              </a:solidFill>
              <a:latin typeface="+mn-ea"/>
              <a:cs typeface="+mn-ea"/>
            </a:endParaRPr>
          </a:p>
          <a:p>
            <a:pPr marR="0" lvl="0" indent="609600" algn="l" defTabSz="914400" rtl="0" fontAlgn="base">
              <a:lnSpc>
                <a:spcPct val="13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为职工卫生保健、生活等发放或支付的各项现金补贴和非货币性福利，包括职工因公外地就医费用、暂未实行医疗统筹企业职工医疗费用、职工供养直系亲属医疗补贴、职工疗养费用、自办职工食堂经费补贴或未办职工食堂统一供应午餐支出、符合国家有关财务规定的供暖费补贴、防暑降温费等。</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528955" y="523240"/>
            <a:ext cx="11134725" cy="5811520"/>
          </a:xfrm>
          <a:prstGeom prst="rect">
            <a:avLst/>
          </a:prstGeom>
          <a:noFill/>
          <a:ln w="9525">
            <a:noFill/>
          </a:ln>
        </p:spPr>
        <p:txBody>
          <a:bodyPr wrap="square" anchor="t" anchorCtr="0">
            <a:noAutofit/>
          </a:bodyPr>
          <a:lstStyle/>
          <a:p>
            <a:pPr marR="0" lvl="0" indent="609600" algn="l" defTabSz="914400" rtl="0" fontAlgn="base">
              <a:lnSpc>
                <a:spcPct val="12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企业尚未分离的内设集体福利部门所发生的设备、设施和人员费用，包括职工食堂、职工浴室、理发室、医务所、托儿所、疗养院、集体宿舍等集体福利部门设备、设施的折旧、维修保养费用以及集体福利部门工作人员的工资薪金、社会保险费、住房公积金、劳务费等人工费用。</a:t>
            </a:r>
            <a:endParaRPr kumimoji="0" lang="zh-CN" altLang="en-US" sz="2400" b="1" i="0" u="none" strike="noStrike" kern="0" cap="none" spc="0" normalizeH="0" baseline="0" dirty="0">
              <a:solidFill>
                <a:srgbClr val="3657B4"/>
              </a:solidFill>
              <a:latin typeface="+mn-ea"/>
              <a:cs typeface="+mn-ea"/>
            </a:endParaRPr>
          </a:p>
          <a:p>
            <a:pPr marR="0" lvl="0" indent="609600" algn="l" defTabSz="914400" rtl="0" fontAlgn="base">
              <a:lnSpc>
                <a:spcPct val="12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职工困难补助，或者企业统筹建立和管理的专门用于帮助、救济困难职工的基金支出。</a:t>
            </a:r>
            <a:endParaRPr kumimoji="0" lang="zh-CN" altLang="en-US" sz="2400" b="1" i="0" u="none" strike="noStrike" kern="0" cap="none" spc="0" normalizeH="0" baseline="0" dirty="0">
              <a:solidFill>
                <a:srgbClr val="3657B4"/>
              </a:solidFill>
              <a:latin typeface="+mn-ea"/>
              <a:cs typeface="+mn-ea"/>
            </a:endParaRPr>
          </a:p>
          <a:p>
            <a:pPr marR="0" lvl="0" indent="609600" algn="l" defTabSz="914400" rtl="0" fontAlgn="base">
              <a:lnSpc>
                <a:spcPct val="12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离退休人员统筹外费用，包括离休人员的医疗费及离退休人员其他统筹外费用。企业重组涉及的离退休人员统筹外费用，按照《财政部关于企业重组有关职工安置费用财务管理问题的通知》（财企[2009]117号）执行。国家另有规定的，从其规定。</a:t>
            </a:r>
            <a:endParaRPr kumimoji="0" lang="zh-CN" altLang="en-US" sz="2400" b="1" i="0" u="none" strike="noStrike" kern="0" cap="none" spc="0" normalizeH="0" baseline="0" dirty="0">
              <a:solidFill>
                <a:srgbClr val="3657B4"/>
              </a:solidFill>
              <a:latin typeface="+mn-ea"/>
              <a:cs typeface="+mn-ea"/>
            </a:endParaRPr>
          </a:p>
          <a:p>
            <a:pPr marR="0" lvl="0" indent="609600" algn="l" defTabSz="914400" rtl="0" fontAlgn="base">
              <a:lnSpc>
                <a:spcPct val="12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按规定发生的其他职工福利费，包括丧葬补助费、抚恤费、职工异地安家费、独生子女费、探亲假路费，以及符合企业职工福利费定义但没有包括在本通知各条款项目中的其他支出。</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586105" y="1637030"/>
            <a:ext cx="11020425" cy="4134485"/>
          </a:xfrm>
          <a:prstGeom prst="rect">
            <a:avLst/>
          </a:prstGeom>
          <a:noFill/>
          <a:ln w="9525">
            <a:noFill/>
          </a:ln>
        </p:spPr>
        <p:txBody>
          <a:bodyPr wrap="square" anchor="t" anchorCtr="0">
            <a:noAutofit/>
          </a:bodyPr>
          <a:lstStyle/>
          <a:p>
            <a:pPr marR="0" lvl="0" indent="0" algn="l" defTabSz="914400" rtl="0" fontAlgn="base">
              <a:lnSpc>
                <a:spcPct val="130000"/>
              </a:lnSpc>
              <a:spcBef>
                <a:spcPts val="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en-US" altLang="zh-CN" sz="2400" b="1" kern="0" dirty="0">
                <a:solidFill>
                  <a:srgbClr val="3657B4"/>
                </a:solidFill>
                <a:latin typeface="+mn-ea"/>
                <a:cs typeface="+mn-ea"/>
                <a:sym typeface="+mn-ea"/>
              </a:rPr>
              <a:t>2</a:t>
            </a:r>
            <a:r>
              <a:rPr lang="zh-CN" altLang="en-US" sz="2400" b="1" kern="0" dirty="0">
                <a:solidFill>
                  <a:srgbClr val="3657B4"/>
                </a:solidFill>
                <a:latin typeface="+mn-ea"/>
                <a:cs typeface="+mn-ea"/>
                <a:sym typeface="+mn-ea"/>
              </a:rPr>
              <a:t>）企业为职工提供的交通、住房、通讯待遇，已经实行货币化改革的，按月按标准发放或支付的住房补贴、交通补贴或者车改补贴、通讯补贴，应当纳入职工工资总额，不再纳入职工福利费管理；尚未实行货币化改革的，企业发生的相关支出作为职工福利费管理，但根据国家有关企业住房制度改革政策的统一规定，不得再为职工购建住房。</a:t>
            </a:r>
            <a:endParaRPr kumimoji="0" lang="zh-CN" altLang="en-US" sz="2400" b="1" i="0" u="none" strike="noStrike" kern="0" cap="none" spc="0" normalizeH="0" baseline="0" dirty="0">
              <a:solidFill>
                <a:srgbClr val="3657B4"/>
              </a:solidFill>
              <a:latin typeface="+mn-ea"/>
              <a:cs typeface="+mn-ea"/>
            </a:endParaRPr>
          </a:p>
          <a:p>
            <a:pPr marR="0" lvl="0" indent="0" algn="l" defTabSz="914400" rtl="0" fontAlgn="base">
              <a:lnSpc>
                <a:spcPct val="130000"/>
              </a:lnSpc>
              <a:spcBef>
                <a:spcPts val="0"/>
              </a:spcBef>
              <a:spcAft>
                <a:spcPct val="0"/>
              </a:spcAft>
              <a:buClr>
                <a:schemeClr val="hlink"/>
              </a:buClr>
              <a:buSzPct val="70000"/>
              <a:buFont typeface="Wingdings" panose="05000000000000000000" pitchFamily="2" charset="2"/>
              <a:buNone/>
              <a:defRPr/>
            </a:pPr>
            <a:r>
              <a:rPr lang="zh-CN" altLang="en-US" sz="2400" b="1" kern="0" dirty="0">
                <a:solidFill>
                  <a:srgbClr val="3657B4"/>
                </a:solidFill>
                <a:latin typeface="+mn-ea"/>
                <a:cs typeface="+mn-ea"/>
                <a:sym typeface="+mn-ea"/>
              </a:rPr>
              <a:t>         企业给职工发放的节日补助、未统一供餐而按月发放的午餐费补贴，应当纳入工资总额管理。</a:t>
            </a: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R="0" lvl="0" indent="609600" algn="l" defTabSz="914400" rtl="0" fontAlgn="base">
              <a:lnSpc>
                <a:spcPct val="13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721360" y="591820"/>
            <a:ext cx="10749280" cy="567436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7</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）教育经费</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0" algn="l" defTabSz="914400" rtl="0" fontAlgn="base">
              <a:lnSpc>
                <a:spcPct val="120000"/>
              </a:lnSpc>
              <a:spcBef>
                <a:spcPts val="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指企业为职工学习先进技术和提高文化水平而支付的费用。包括岗前培训、在职提高培训、转岗培训、派外培训、职业道德等方面的培训费用。</a:t>
            </a: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R="0" lvl="0" indent="609600" algn="l" defTabSz="914400" rtl="0" fontAlgn="base">
              <a:lnSpc>
                <a:spcPct val="12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R="0" lvl="0" indent="0" algn="l" defTabSz="914400" rtl="0" fontAlgn="base">
              <a:lnSpc>
                <a:spcPct val="120000"/>
              </a:lnSpc>
              <a:spcBef>
                <a:spcPts val="12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8</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）其中：技能人才培训支出</a:t>
            </a: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R="0" lvl="0" indent="0" algn="l" defTabSz="914400" rtl="0" fontAlgn="base">
              <a:lnSpc>
                <a:spcPct val="120000"/>
              </a:lnSpc>
              <a:spcBef>
                <a:spcPts val="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企业自办大中专、职业技术院校等培训场所发生的费用以及职业技能鉴定费用。</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endParaRPr>
          </a:p>
          <a:p>
            <a:pPr marL="609600" marR="0" lvl="0" indent="-609600" algn="l" defTabSz="914400" rtl="0" fontAlgn="base">
              <a:lnSpc>
                <a:spcPct val="100000"/>
              </a:lnSpc>
              <a:spcBef>
                <a:spcPts val="12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9</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）保险费用</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0" algn="l" defTabSz="914400" rtl="0" fontAlgn="base">
              <a:lnSpc>
                <a:spcPct val="120000"/>
              </a:lnSpc>
              <a:spcBef>
                <a:spcPts val="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指根据国家法律，由企业承担的各项社会保险费用和补充保险费用，包括养老保险、医疗保险、失业保险、工伤保险、生育保险等费用，也包括企业缴纳的年金（补充养老保险）、补充医疗保险或储蓄性医疗保险。不包括不在岗人员的社会保险费用。</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788670" y="514350"/>
            <a:ext cx="9028430" cy="6077585"/>
          </a:xfrm>
          <a:prstGeom prst="rect">
            <a:avLst/>
          </a:prstGeom>
          <a:noFill/>
          <a:ln w="9525">
            <a:noFill/>
          </a:ln>
        </p:spPr>
        <p:txBody>
          <a:bodyPr wrap="square" anchor="t" anchorCtr="0">
            <a:noAutofit/>
          </a:bodyPr>
          <a:lstStyle/>
          <a:p>
            <a:pPr marL="609600" marR="0" lvl="0" indent="-609600" algn="l" defTabSz="914400" rtl="0" fontAlgn="base">
              <a:lnSpc>
                <a:spcPct val="120000"/>
              </a:lnSpc>
              <a:spcBef>
                <a:spcPts val="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10</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）住房公积金总额</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609600" algn="l" defTabSz="914400" rtl="0" fontAlgn="base">
              <a:lnSpc>
                <a:spcPct val="12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指根据国家法律，由企业承担的住房公积金总额。</a:t>
            </a: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R="0" lvl="0" indent="609600" algn="l" defTabSz="914400" rtl="0" fontAlgn="base">
              <a:lnSpc>
                <a:spcPct val="12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r>
              <a:rPr lang="zh-CN" altLang="en-US" sz="2400" b="1" kern="0" dirty="0">
                <a:solidFill>
                  <a:srgbClr val="3657B4"/>
                </a:solidFill>
                <a:latin typeface="+mn-ea"/>
                <a:cs typeface="+mn-ea"/>
                <a:sym typeface="+mn-ea"/>
              </a:rPr>
              <a:t>单位：万元/年，保留两位小数。</a:t>
            </a: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609600" marR="0" lvl="0" indent="-609600" algn="l" defTabSz="914400" rtl="0" fontAlgn="base">
              <a:lnSpc>
                <a:spcPct val="120000"/>
              </a:lnSpc>
              <a:spcBef>
                <a:spcPts val="12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11</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）企业年金总额</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609600" algn="l" defTabSz="914400" rtl="0" fontAlgn="base">
              <a:lnSpc>
                <a:spcPct val="12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指根据国家法律，由企业承担的企业年金总额。</a:t>
            </a: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R="0" lvl="0" indent="609600" algn="l" defTabSz="914400" rtl="0" fontAlgn="base">
              <a:lnSpc>
                <a:spcPct val="12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r>
              <a:rPr lang="zh-CN" altLang="en-US" sz="2400" b="1" kern="0" dirty="0">
                <a:solidFill>
                  <a:srgbClr val="3657B4"/>
                </a:solidFill>
                <a:latin typeface="+mn-ea"/>
                <a:cs typeface="+mn-ea"/>
                <a:sym typeface="+mn-ea"/>
              </a:rPr>
              <a:t>单位：万元/年，保留两位小数。  </a:t>
            </a: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R="0" lvl="0" indent="0" algn="l" defTabSz="914400" rtl="0" fontAlgn="base">
              <a:lnSpc>
                <a:spcPct val="120000"/>
              </a:lnSpc>
              <a:spcBef>
                <a:spcPts val="12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12</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）补充医疗保险总额</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609600" algn="l" defTabSz="914400" rtl="0" fontAlgn="base">
              <a:lnSpc>
                <a:spcPct val="12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kumimoji="0" lang="zh-CN" altLang="en-US" sz="2400" b="1" i="0" u="none" strike="noStrike" kern="0" cap="none" spc="0" normalizeH="0" baseline="0" dirty="0">
                <a:solidFill>
                  <a:srgbClr val="3657B4"/>
                </a:solidFill>
                <a:latin typeface="+mn-ea"/>
                <a:cs typeface="+mn-ea"/>
                <a:sym typeface="+mn-ea"/>
              </a:rPr>
              <a:t>指根据国家法律，由企业承担的补充医疗保险总额。</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R="0" lvl="0" indent="609600" algn="l" defTabSz="914400" rtl="0" fontAlgn="base">
              <a:lnSpc>
                <a:spcPct val="12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kumimoji="0" lang="zh-CN" altLang="en-US" sz="2400" i="0" u="none" strike="noStrike" kern="0" cap="none" spc="0" normalizeH="0" baseline="0" noProof="0" dirty="0">
                <a:ln>
                  <a:noFill/>
                </a:ln>
                <a:solidFill>
                  <a:srgbClr val="FF0000"/>
                </a:solidFill>
                <a:effectLst>
                  <a:outerShdw blurRad="38100" dist="38100" dir="2700000" algn="tl">
                    <a:srgbClr val="000000"/>
                  </a:outerShdw>
                </a:effectLst>
                <a:uLnTx/>
                <a:uFillTx/>
                <a:ea typeface="+mn-lt"/>
                <a:cs typeface="+mn-lt"/>
                <a:sym typeface="+mn-ea"/>
              </a:rPr>
              <a:t>填报要求：必填，</a:t>
            </a:r>
            <a:r>
              <a:rPr kumimoji="0" lang="zh-CN" altLang="en-US" sz="2400" b="1" i="0" u="none" strike="noStrike" kern="0" cap="none" spc="0" normalizeH="0" baseline="0" dirty="0">
                <a:solidFill>
                  <a:srgbClr val="3657B4"/>
                </a:solidFill>
                <a:latin typeface="+mn-ea"/>
                <a:cs typeface="+mn-ea"/>
                <a:sym typeface="+mn-ea"/>
              </a:rPr>
              <a:t>单位：万元/年，保留两位小数。</a:t>
            </a:r>
          </a:p>
          <a:p>
            <a:pPr marR="0" lvl="0" indent="0" algn="l" defTabSz="914400" rtl="0" fontAlgn="base">
              <a:lnSpc>
                <a:spcPct val="120000"/>
              </a:lnSpc>
              <a:spcBef>
                <a:spcPts val="1200"/>
              </a:spcBef>
              <a:spcAft>
                <a:spcPct val="0"/>
              </a:spcAft>
              <a:buClr>
                <a:schemeClr val="hlink"/>
              </a:buClr>
              <a:buSzPct val="70000"/>
              <a:buFont typeface="Wingdings" panose="05000000000000000000" pitchFamily="2" charset="2"/>
              <a:buNone/>
              <a:defRPr/>
            </a:pPr>
            <a:r>
              <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sym typeface="+mn-ea"/>
              </a:rPr>
              <a:t>（13）补充养老保险总额</a:t>
            </a:r>
          </a:p>
          <a:p>
            <a:pPr marR="0" lvl="0" indent="609600" algn="l" defTabSz="914400" rtl="0" fontAlgn="base">
              <a:lnSpc>
                <a:spcPct val="12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kumimoji="0" lang="zh-CN" altLang="en-US" sz="2400" b="1" i="0" u="none" strike="noStrike" kern="0" cap="none" spc="0" normalizeH="0" baseline="0" dirty="0">
                <a:solidFill>
                  <a:srgbClr val="3657B4"/>
                </a:solidFill>
                <a:latin typeface="+mn-ea"/>
                <a:cs typeface="+mn-ea"/>
                <a:sym typeface="+mn-ea"/>
              </a:rPr>
              <a:t>指根据国家法律，由企业承担的补充养老保险总额。</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R="0" lvl="0" indent="609600" algn="l" defTabSz="914400" rtl="0" fontAlgn="base">
              <a:lnSpc>
                <a:spcPct val="12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kumimoji="0" lang="zh-CN" altLang="en-US" sz="2400" i="0" u="none" strike="noStrike" kern="0" cap="none" spc="0" normalizeH="0" baseline="0" noProof="0" dirty="0">
                <a:ln>
                  <a:noFill/>
                </a:ln>
                <a:solidFill>
                  <a:srgbClr val="FF0000"/>
                </a:solidFill>
                <a:effectLst>
                  <a:outerShdw blurRad="38100" dist="38100" dir="2700000" algn="tl">
                    <a:srgbClr val="000000"/>
                  </a:outerShdw>
                </a:effectLst>
                <a:uLnTx/>
                <a:uFillTx/>
                <a:ea typeface="+mn-lt"/>
                <a:cs typeface="+mn-lt"/>
                <a:sym typeface="+mn-ea"/>
              </a:rPr>
              <a:t>填报要求：必填，</a:t>
            </a:r>
            <a:r>
              <a:rPr kumimoji="0" lang="zh-CN" altLang="en-US" sz="2400" b="1" i="0" u="none" strike="noStrike" kern="0" cap="none" spc="0" normalizeH="0" baseline="0" dirty="0">
                <a:solidFill>
                  <a:srgbClr val="3657B4"/>
                </a:solidFill>
                <a:latin typeface="+mn-ea"/>
                <a:cs typeface="+mn-ea"/>
                <a:sym typeface="+mn-ea"/>
              </a:rPr>
              <a:t>单位：万元/年，保留两位小数。</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718820" y="842645"/>
            <a:ext cx="10636250" cy="479933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14</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）劳动保护费用</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0" algn="l" defTabSz="914400" rtl="0" fontAlgn="base">
              <a:lnSpc>
                <a:spcPct val="120000"/>
              </a:lnSpc>
              <a:spcBef>
                <a:spcPts val="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指企业为实施安全技术措施、工业卫生等发生的费用，以及用于职工劳动保护用品（如保健用品、清凉用品、工作服等）的费用。它不包括劳动保护设备的购置费、维修费以及个人只能在工作现场使特殊用品。</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15</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）住房费用</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0" algn="l" defTabSz="914400" rtl="0" fontAlgn="base">
              <a:lnSpc>
                <a:spcPct val="120000"/>
              </a:lnSpc>
              <a:spcBef>
                <a:spcPts val="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指企业为改善从业人员的居住条件而支付的所有费用。具体包括职工宿舍的折旧费、企业交纳的住房公积金、实际支付给职工的住房补贴（包括为职工租用房屋的租金、租房差价补贴、购房差价补贴等）和按规定为职工提供的住房困难补助及企业住房的维修费和管理费等。</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533400" y="955040"/>
            <a:ext cx="11125200" cy="4686935"/>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3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16</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）其他人工成本</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eaLnBrk="1" fontAlgn="base" latinLnBrk="0" hangingPunct="1">
              <a:lnSpc>
                <a:spcPct val="13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指不包括在以上各项中的其他人工成本项目。包括工会经费，企业因招聘职工而实际花费的职工招聘费、咨询费，对职工的特殊奖励（如创造发明奖、科技进步奖等），支付实行租赁、承租经营企业的承租人、承包人的风险补偿费等，解除劳动合同或终止劳动合同的补偿费用以及企业因使用劳务派遣人员而发生的管理费用和其它用工成本等。</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708660" y="521970"/>
            <a:ext cx="10774680" cy="5941695"/>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26</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.不在岗职工年平均人数</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0" algn="l" defTabSz="914400" rtl="0" fontAlgn="base">
              <a:lnSpc>
                <a:spcPct val="120000"/>
              </a:lnSpc>
              <a:spcBef>
                <a:spcPts val="6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不在岗职工是指由于各种原因，已经离开本人的生产或工作岗位，并已不在本单位从事其他工作，仍与本单位保留劳动关系的。不包括本单位办理正式手续的离退休人员。包括只发放基本工资的外派工作人员、离岗休养职工、企业的离岗挂编人员、协议保留关系人员、下岗待工人员、长期学习、病、伤、产假离开工作岗位六个月以上的人员等。</a:t>
            </a:r>
            <a:endParaRPr kumimoji="0" lang="zh-CN" altLang="en-US" sz="2400" b="1" i="0" u="none" strike="noStrike" kern="0" cap="none" spc="0" normalizeH="0" baseline="0" dirty="0">
              <a:solidFill>
                <a:srgbClr val="3657B4"/>
              </a:solidFill>
              <a:latin typeface="+mn-ea"/>
              <a:cs typeface="+mn-ea"/>
            </a:endParaRPr>
          </a:p>
          <a:p>
            <a:pPr marR="0" lvl="0" indent="0" algn="l" defTabSz="914400" rtl="0" fontAlgn="base">
              <a:lnSpc>
                <a:spcPct val="120000"/>
              </a:lnSpc>
              <a:spcBef>
                <a:spcPts val="0"/>
              </a:spcBef>
              <a:spcAft>
                <a:spcPct val="0"/>
              </a:spcAft>
              <a:buClr>
                <a:schemeClr val="hlink"/>
              </a:buClr>
              <a:buSzPct val="70000"/>
              <a:buFont typeface="Wingdings" panose="05000000000000000000" pitchFamily="2" charset="2"/>
              <a:buNone/>
              <a:defRPr/>
            </a:pPr>
            <a:r>
              <a:rPr lang="zh-CN" altLang="en-US" sz="2400" b="1" kern="0" dirty="0">
                <a:solidFill>
                  <a:srgbClr val="3657B4"/>
                </a:solidFill>
                <a:latin typeface="+mn-ea"/>
                <a:cs typeface="+mn-ea"/>
                <a:sym typeface="+mn-ea"/>
              </a:rPr>
              <a:t>         单位外派出国学习或六个月以上的带薪人员，本单位将其统计为不在岗职工，单位发放的生活费统计在相应指标中，对于外出工作人员从境外单位再领取的工资或补助本单位不作统计。本单位停薪留职公费（自费）出国留学人员或本单位停薪外派工作人员，从出国之日起单位将其统计为不在岗职工，无论境外是否发放工资或补助本单位均不作统计。</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R="0" lvl="0" indent="609600" algn="l" defTabSz="914400" rtl="0" fontAlgn="base">
              <a:lnSpc>
                <a:spcPct val="12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不在岗职工生活费：</a:t>
            </a:r>
            <a:r>
              <a:rPr lang="zh-CN" altLang="en-US" sz="2400" b="1" kern="0" dirty="0">
                <a:solidFill>
                  <a:srgbClr val="3657B4"/>
                </a:solidFill>
                <a:latin typeface="+mn-ea"/>
                <a:cs typeface="+mn-ea"/>
                <a:sym typeface="+mn-ea"/>
              </a:rPr>
              <a:t>指在报告期内直接支付给本单位不在岗职工的全部生活费，发给本单位下岗职工的生活费。</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511175" y="332105"/>
            <a:ext cx="11169650" cy="616331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27.</a:t>
            </a:r>
            <a:r>
              <a:rPr 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其他</a:t>
            </a:r>
          </a:p>
          <a:p>
            <a:pPr marL="609600" marR="0" lvl="0" indent="-609600" algn="l" defTabSz="914400" rtl="0" fontAlgn="base">
              <a:lnSpc>
                <a:spcPts val="3200"/>
              </a:lnSpc>
              <a:spcBef>
                <a:spcPts val="600"/>
              </a:spcBef>
              <a:spcAft>
                <a:spcPts val="60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）直接管理的劳务外包人员</a:t>
            </a:r>
          </a:p>
          <a:p>
            <a:pPr marR="0" lvl="0" indent="609600" algn="l" defTabSz="914400" rtl="0" fontAlgn="base">
              <a:lnSpc>
                <a:spcPts val="3200"/>
              </a:lnSpc>
              <a:spcBef>
                <a:spcPts val="600"/>
              </a:spcBef>
              <a:spcAft>
                <a:spcPts val="60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指用工单位在生产经营过程中，直接组织生产经营和管理的劳务外包人员。</a:t>
            </a:r>
            <a:r>
              <a:rPr lang="en-US" altLang="zh-CN" sz="2400" b="1" kern="0" dirty="0">
                <a:solidFill>
                  <a:srgbClr val="3657B4"/>
                </a:solidFill>
                <a:latin typeface="+mn-ea"/>
                <a:cs typeface="+mn-ea"/>
                <a:sym typeface="+mn-ea"/>
              </a:rPr>
              <a:t> </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填报要求：必填，单位：人、万元/年，工资保留两位小数。</a:t>
            </a:r>
          </a:p>
          <a:p>
            <a:pPr marL="609600" marR="0" lvl="0" indent="-609600" algn="l" defTabSz="914400" rtl="0" fontAlgn="base">
              <a:lnSpc>
                <a:spcPts val="3200"/>
              </a:lnSpc>
              <a:spcBef>
                <a:spcPts val="600"/>
              </a:spcBef>
              <a:spcAft>
                <a:spcPts val="60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（2）打工在校学生平均</a:t>
            </a:r>
          </a:p>
          <a:p>
            <a:pPr marR="0" lvl="0" indent="-609600" algn="l" defTabSz="914400" rtl="0" fontAlgn="base">
              <a:lnSpc>
                <a:spcPts val="3200"/>
              </a:lnSpc>
              <a:spcBef>
                <a:spcPts val="600"/>
              </a:spcBef>
              <a:spcAft>
                <a:spcPts val="600"/>
              </a:spcAft>
              <a:buClr>
                <a:schemeClr val="hlink"/>
              </a:buClr>
              <a:buSzPct val="70000"/>
              <a:buFont typeface="Wingdings" panose="05000000000000000000" pitchFamily="2" charset="2"/>
              <a:buNone/>
              <a:defRPr/>
            </a:pPr>
            <a:r>
              <a:rPr lang="en-US" altLang="zh-CN" sz="2400" b="1" kern="0" dirty="0">
                <a:solidFill>
                  <a:srgbClr val="3657B4"/>
                </a:solidFill>
                <a:latin typeface="+mn-ea"/>
                <a:cs typeface="+mn-ea"/>
                <a:sym typeface="+mn-ea"/>
              </a:rPr>
              <a:t>       </a:t>
            </a:r>
            <a:r>
              <a:rPr lang="zh-CN" altLang="en-US" sz="2400" b="1" kern="0" dirty="0">
                <a:solidFill>
                  <a:srgbClr val="3657B4"/>
                </a:solidFill>
                <a:latin typeface="+mn-ea"/>
                <a:cs typeface="+mn-ea"/>
                <a:sym typeface="+mn-ea"/>
              </a:rPr>
              <a:t> 指实际参加本单位生产经营活动的非实习期在校生。</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填报要求：必填，单位：人、万元/年，工资保留两位小数。</a:t>
            </a:r>
            <a:endPar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endParaRPr>
          </a:p>
          <a:p>
            <a:pPr marL="609600" marR="0" lvl="0" indent="-609600" algn="l" defTabSz="914400" rtl="0" fontAlgn="base">
              <a:lnSpc>
                <a:spcPts val="3200"/>
              </a:lnSpc>
              <a:spcBef>
                <a:spcPts val="600"/>
              </a:spcBef>
              <a:spcAft>
                <a:spcPts val="60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3</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）企业引进创新人才、创新团队工资总额</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p>
          <a:p>
            <a:pPr marR="0" lvl="0" indent="609600" algn="l" defTabSz="914400" rtl="0" fontAlgn="base">
              <a:lnSpc>
                <a:spcPts val="3200"/>
              </a:lnSpc>
              <a:spcBef>
                <a:spcPts val="0"/>
              </a:spcBef>
              <a:spcAft>
                <a:spcPts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创新人才是指在企业中通过创造性工作，为企业带来新的产品、服务、技术或管理模式，从而推动企业持续发展、提升竞争力的人员。  </a:t>
            </a:r>
          </a:p>
          <a:p>
            <a:pPr marR="0" lvl="0" indent="609600" algn="l" defTabSz="914400" rtl="0" fontAlgn="base">
              <a:lnSpc>
                <a:spcPts val="3200"/>
              </a:lnSpc>
              <a:spcBef>
                <a:spcPts val="0"/>
              </a:spcBef>
              <a:spcAft>
                <a:spcPts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创新团队是指以创新目标为导向，致力于开发新产品、新技术、新服务或新管理模式，以推动组织创新、提升竞争力并实现可持续发展的群体。</a:t>
            </a:r>
            <a:endParaRPr lang="zh-CN" altLang="en-US" sz="2400" b="1"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R="0" lvl="0" indent="609600" algn="l" defTabSz="914400" rtl="0" fontAlgn="base">
              <a:lnSpc>
                <a:spcPts val="3200"/>
              </a:lnSpc>
              <a:spcBef>
                <a:spcPts val="0"/>
              </a:spcBef>
              <a:spcAft>
                <a:spcPts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填报要求：必填，单位：人、万元/年，工资保留两位小数。</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756285" y="880745"/>
            <a:ext cx="10679430" cy="491744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关于国有企业参股情况</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marL="0" marR="0" lvl="1" indent="0" algn="l" defTabSz="914400" rtl="0" fontAlgn="base">
              <a:lnSpc>
                <a:spcPct val="130000"/>
              </a:lnSpc>
              <a:spcBef>
                <a:spcPts val="2400"/>
              </a:spcBef>
              <a:spcAft>
                <a:spcPct val="0"/>
              </a:spcAft>
              <a:buClr>
                <a:schemeClr val="accent2"/>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根据是否有国家出资的国有独资及国有控股企业、国有资本控股企业、中央和地方有关部门或机构作为实际控制人的企业参股，应提供：</a:t>
            </a:r>
            <a:endParaRPr kumimoji="0" lang="zh-CN" altLang="en-US" sz="2400" b="1" i="0" u="none" strike="noStrike" kern="0" cap="none" spc="0" normalizeH="0" baseline="0" dirty="0">
              <a:solidFill>
                <a:srgbClr val="3657B4"/>
              </a:solidFill>
              <a:latin typeface="+mn-ea"/>
              <a:cs typeface="+mn-ea"/>
            </a:endParaRPr>
          </a:p>
          <a:p>
            <a:pPr marL="0" marR="0" lvl="1" indent="0" algn="l" defTabSz="914400" rtl="0" fontAlgn="base">
              <a:lnSpc>
                <a:spcPct val="130000"/>
              </a:lnSpc>
              <a:spcBef>
                <a:spcPts val="0"/>
              </a:spcBef>
              <a:spcAft>
                <a:spcPct val="0"/>
              </a:spcAft>
              <a:buClr>
                <a:schemeClr val="accent2"/>
              </a:buClr>
              <a:buSzPct val="70000"/>
              <a:buFont typeface="Wingdings" panose="05000000000000000000" pitchFamily="2" charset="2"/>
              <a:buNone/>
              <a:defRPr/>
            </a:pPr>
            <a:r>
              <a:rPr lang="zh-CN" altLang="en-US" sz="2400" b="1" kern="0" dirty="0">
                <a:solidFill>
                  <a:srgbClr val="3657B4"/>
                </a:solidFill>
                <a:latin typeface="+mn-ea"/>
                <a:cs typeface="+mn-ea"/>
                <a:sym typeface="+mn-ea"/>
              </a:rPr>
              <a:t>        (1).参股国有企业统一社会信用代码</a:t>
            </a:r>
            <a:endParaRPr kumimoji="0" lang="zh-CN" altLang="en-US" sz="2400" b="1" i="0" u="none" strike="noStrike" kern="0" cap="none" spc="0" normalizeH="0" baseline="0" dirty="0">
              <a:solidFill>
                <a:srgbClr val="3657B4"/>
              </a:solidFill>
              <a:latin typeface="+mn-ea"/>
              <a:cs typeface="+mn-ea"/>
            </a:endParaRPr>
          </a:p>
          <a:p>
            <a:pPr marL="0" marR="0" lvl="1" indent="0" algn="l" defTabSz="914400" rtl="0" fontAlgn="base">
              <a:lnSpc>
                <a:spcPct val="130000"/>
              </a:lnSpc>
              <a:spcBef>
                <a:spcPts val="0"/>
              </a:spcBef>
              <a:spcAft>
                <a:spcPct val="0"/>
              </a:spcAft>
              <a:buClr>
                <a:schemeClr val="accent2"/>
              </a:buClr>
              <a:buSzPct val="70000"/>
              <a:buFont typeface="Wingdings" panose="05000000000000000000" pitchFamily="2" charset="2"/>
              <a:buNone/>
              <a:defRPr/>
            </a:pPr>
            <a:r>
              <a:rPr lang="zh-CN" altLang="en-US" sz="2400" b="1" kern="0" dirty="0">
                <a:solidFill>
                  <a:srgbClr val="3657B4"/>
                </a:solidFill>
                <a:latin typeface="+mn-ea"/>
                <a:cs typeface="+mn-ea"/>
                <a:sym typeface="+mn-ea"/>
              </a:rPr>
              <a:t>        (2).参股国有企业企业名称</a:t>
            </a:r>
            <a:endParaRPr kumimoji="0" lang="zh-CN" altLang="en-US" sz="2400" b="1" i="0" u="none" strike="noStrike" kern="0" cap="none" spc="0" normalizeH="0" baseline="0" dirty="0">
              <a:solidFill>
                <a:srgbClr val="3657B4"/>
              </a:solidFill>
              <a:latin typeface="+mn-ea"/>
              <a:cs typeface="+mn-ea"/>
            </a:endParaRPr>
          </a:p>
          <a:p>
            <a:pPr marL="0" marR="0" lvl="1" indent="0" algn="l" defTabSz="914400" rtl="0" fontAlgn="base">
              <a:lnSpc>
                <a:spcPct val="130000"/>
              </a:lnSpc>
              <a:spcBef>
                <a:spcPts val="0"/>
              </a:spcBef>
              <a:spcAft>
                <a:spcPct val="0"/>
              </a:spcAft>
              <a:buClr>
                <a:schemeClr val="accent2"/>
              </a:buClr>
              <a:buSzPct val="70000"/>
              <a:buFont typeface="Wingdings" panose="05000000000000000000" pitchFamily="2" charset="2"/>
              <a:buNone/>
              <a:defRPr/>
            </a:pPr>
            <a:r>
              <a:rPr lang="zh-CN" altLang="en-US" sz="2400" b="1" kern="0" dirty="0">
                <a:solidFill>
                  <a:srgbClr val="3657B4"/>
                </a:solidFill>
                <a:latin typeface="+mn-ea"/>
                <a:cs typeface="+mn-ea"/>
                <a:sym typeface="+mn-ea"/>
              </a:rPr>
              <a:t>        (3).参股比例(%)</a:t>
            </a:r>
            <a:endParaRPr kumimoji="0" lang="zh-CN" altLang="en-US" sz="2400" b="1" i="0" u="none" strike="noStrike" kern="0" cap="none" spc="0" normalizeH="0" baseline="0" dirty="0">
              <a:solidFill>
                <a:srgbClr val="3657B4"/>
              </a:solidFill>
              <a:latin typeface="+mn-ea"/>
              <a:cs typeface="+mn-ea"/>
            </a:endParaRPr>
          </a:p>
          <a:p>
            <a:pPr marL="0" marR="0" lvl="1" indent="0" algn="l" defTabSz="914400" rtl="0" fontAlgn="base">
              <a:lnSpc>
                <a:spcPct val="130000"/>
              </a:lnSpc>
              <a:spcBef>
                <a:spcPts val="0"/>
              </a:spcBef>
              <a:spcAft>
                <a:spcPct val="0"/>
              </a:spcAft>
              <a:buClr>
                <a:schemeClr val="accent2"/>
              </a:buClr>
              <a:buSzPct val="70000"/>
              <a:buFont typeface="Wingdings" panose="05000000000000000000" pitchFamily="2" charset="2"/>
              <a:buNone/>
              <a:defRPr/>
            </a:pPr>
            <a:r>
              <a:rPr lang="zh-CN" altLang="en-US" sz="2400" b="1" kern="0" dirty="0">
                <a:solidFill>
                  <a:srgbClr val="3657B4"/>
                </a:solidFill>
                <a:latin typeface="+mn-ea"/>
                <a:cs typeface="+mn-ea"/>
                <a:sym typeface="+mn-ea"/>
              </a:rPr>
              <a:t>        (4).是否参与实际经营</a:t>
            </a:r>
            <a:endParaRPr kumimoji="0" lang="zh-CN" altLang="en-US" sz="2400" b="1" i="0" u="none" strike="noStrike" kern="0" cap="none" spc="0" normalizeH="0" baseline="0" dirty="0">
              <a:solidFill>
                <a:srgbClr val="3657B4"/>
              </a:solidFill>
              <a:latin typeface="+mn-ea"/>
              <a:cs typeface="+mn-ea"/>
            </a:endParaRPr>
          </a:p>
          <a:p>
            <a:pPr marL="0" marR="0" lvl="1" indent="0" algn="l" defTabSz="914400" rtl="0" fontAlgn="base">
              <a:lnSpc>
                <a:spcPct val="130000"/>
              </a:lnSpc>
              <a:spcBef>
                <a:spcPts val="2400"/>
              </a:spcBef>
              <a:spcAft>
                <a:spcPct val="0"/>
              </a:spcAft>
              <a:buClr>
                <a:schemeClr val="accent2"/>
              </a:buClr>
              <a:buSzPct val="70000"/>
              <a:buFont typeface="Wingdings" panose="05000000000000000000" pitchFamily="2" charset="2"/>
              <a:buNone/>
              <a:defRPr/>
            </a:pPr>
            <a:r>
              <a:rPr lang="zh-CN" altLang="en-US" sz="2400" b="1" kern="0" dirty="0">
                <a:solidFill>
                  <a:srgbClr val="3657B4"/>
                </a:solidFill>
                <a:latin typeface="+mn-ea"/>
                <a:cs typeface="+mn-ea"/>
                <a:sym typeface="+mn-ea"/>
              </a:rPr>
              <a:t>     </a:t>
            </a:r>
            <a:r>
              <a:rPr lang="en-US" altLang="zh-CN" sz="2400" b="1" kern="0" dirty="0">
                <a:solidFill>
                  <a:srgbClr val="3657B4"/>
                </a:solidFill>
                <a:latin typeface="+mn-ea"/>
                <a:cs typeface="+mn-ea"/>
                <a:sym typeface="+mn-ea"/>
              </a:rPr>
              <a:t>  </a:t>
            </a:r>
            <a:r>
              <a:rPr lang="zh-CN" altLang="en-US" sz="2400" b="1" kern="0" dirty="0">
                <a:solidFill>
                  <a:srgbClr val="3657B4"/>
                </a:solidFill>
                <a:latin typeface="+mn-ea"/>
                <a:cs typeface="+mn-ea"/>
                <a:sym typeface="+mn-ea"/>
              </a:rPr>
              <a:t>参股国有企业数量应按实际情况填写，全部参股企业参股比例相加应等于100%。</a:t>
            </a:r>
            <a:endParaRPr kumimoji="0" lang="zh-CN" altLang="en-US" sz="2400" b="1" i="0" u="none" strike="noStrike" kern="0" cap="none" spc="0" normalizeH="0" baseline="0" dirty="0">
              <a:solidFill>
                <a:srgbClr val="3657B4"/>
              </a:solidFill>
              <a:latin typeface="+mn-ea"/>
              <a:cs typeface="+mn-ea"/>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cxnSp>
        <p:nvCxnSpPr>
          <p:cNvPr id="13" name="直接连接符 12"/>
          <p:cNvCxnSpPr/>
          <p:nvPr>
            <p:custDataLst>
              <p:tags r:id="rId1"/>
            </p:custDataLst>
          </p:nvPr>
        </p:nvCxnSpPr>
        <p:spPr>
          <a:xfrm flipV="1">
            <a:off x="570426" y="846708"/>
            <a:ext cx="2134870" cy="5715"/>
          </a:xfrm>
          <a:prstGeom prst="line">
            <a:avLst/>
          </a:prstGeom>
          <a:ln w="12700">
            <a:solidFill>
              <a:srgbClr val="2A448C"/>
            </a:solidFill>
          </a:ln>
        </p:spPr>
        <p:style>
          <a:lnRef idx="1">
            <a:schemeClr val="accent1"/>
          </a:lnRef>
          <a:fillRef idx="0">
            <a:schemeClr val="accent1"/>
          </a:fillRef>
          <a:effectRef idx="0">
            <a:schemeClr val="accent1"/>
          </a:effectRef>
          <a:fontRef idx="minor">
            <a:schemeClr val="tx1"/>
          </a:fontRef>
        </p:style>
      </p:cxnSp>
      <p:graphicFrame>
        <p:nvGraphicFramePr>
          <p:cNvPr id="2" name="表格 1"/>
          <p:cNvGraphicFramePr>
            <a:graphicFrameLocks noGrp="1"/>
          </p:cNvGraphicFramePr>
          <p:nvPr>
            <p:custDataLst>
              <p:tags r:id="rId2"/>
            </p:custDataLst>
          </p:nvPr>
        </p:nvGraphicFramePr>
        <p:xfrm>
          <a:off x="570230" y="1132840"/>
          <a:ext cx="10552521" cy="4416591"/>
        </p:xfrm>
        <a:graphic>
          <a:graphicData uri="http://schemas.openxmlformats.org/drawingml/2006/table">
            <a:tbl>
              <a:tblPr firstRow="1" bandRow="1">
                <a:tableStyleId>{5C22544A-7EE6-4342-B048-85BDC9FD1C3A}</a:tableStyleId>
              </a:tblPr>
              <a:tblGrid>
                <a:gridCol w="965391">
                  <a:extLst>
                    <a:ext uri="{9D8B030D-6E8A-4147-A177-3AD203B41FA5}">
                      <a16:colId xmlns:a16="http://schemas.microsoft.com/office/drawing/2014/main" val="20000"/>
                    </a:ext>
                  </a:extLst>
                </a:gridCol>
                <a:gridCol w="3369310">
                  <a:extLst>
                    <a:ext uri="{9D8B030D-6E8A-4147-A177-3AD203B41FA5}">
                      <a16:colId xmlns:a16="http://schemas.microsoft.com/office/drawing/2014/main" val="20001"/>
                    </a:ext>
                  </a:extLst>
                </a:gridCol>
                <a:gridCol w="1606550">
                  <a:extLst>
                    <a:ext uri="{9D8B030D-6E8A-4147-A177-3AD203B41FA5}">
                      <a16:colId xmlns:a16="http://schemas.microsoft.com/office/drawing/2014/main" val="20002"/>
                    </a:ext>
                  </a:extLst>
                </a:gridCol>
                <a:gridCol w="1751965">
                  <a:extLst>
                    <a:ext uri="{9D8B030D-6E8A-4147-A177-3AD203B41FA5}">
                      <a16:colId xmlns:a16="http://schemas.microsoft.com/office/drawing/2014/main" val="20003"/>
                    </a:ext>
                  </a:extLst>
                </a:gridCol>
                <a:gridCol w="2859305">
                  <a:extLst>
                    <a:ext uri="{9D8B030D-6E8A-4147-A177-3AD203B41FA5}">
                      <a16:colId xmlns:a16="http://schemas.microsoft.com/office/drawing/2014/main" val="20004"/>
                    </a:ext>
                  </a:extLst>
                </a:gridCol>
              </a:tblGrid>
              <a:tr h="482600">
                <a:tc>
                  <a:txBody>
                    <a:bodyPr/>
                    <a:lstStyle/>
                    <a:p>
                      <a:pPr indent="0" algn="ctr">
                        <a:buNone/>
                      </a:pPr>
                      <a:r>
                        <a:rPr lang="zh-CN" sz="2000" b="0">
                          <a:solidFill>
                            <a:schemeClr val="bg1"/>
                          </a:solidFill>
                          <a:latin typeface="Arial" panose="020B0604020202020204" pitchFamily="34" charset="0"/>
                          <a:ea typeface="仿宋" panose="02010609060101010101" pitchFamily="49" charset="-122"/>
                        </a:rPr>
                        <a:t>区</a:t>
                      </a:r>
                      <a:endParaRPr lang="zh-CN" altLang="en-US" sz="2000" b="0">
                        <a:solidFill>
                          <a:schemeClr val="bg1"/>
                        </a:solidFill>
                        <a:latin typeface="Arial" panose="020B0604020202020204" pitchFamily="34" charset="0"/>
                        <a:ea typeface="仿宋" panose="02010609060101010101" pitchFamily="49" charset="-122"/>
                      </a:endParaRPr>
                    </a:p>
                  </a:txBody>
                  <a:tcPr marL="12700" marR="12700" marT="12700" anchor="ctr">
                    <a:solidFill>
                      <a:srgbClr val="29448B"/>
                    </a:solidFill>
                  </a:tcPr>
                </a:tc>
                <a:tc>
                  <a:txBody>
                    <a:bodyPr/>
                    <a:lstStyle/>
                    <a:p>
                      <a:pPr indent="0" algn="ctr">
                        <a:buNone/>
                      </a:pPr>
                      <a:r>
                        <a:rPr lang="zh-CN" sz="2000" b="0">
                          <a:solidFill>
                            <a:schemeClr val="bg1"/>
                          </a:solidFill>
                          <a:latin typeface="Arial" panose="020B0604020202020204" pitchFamily="34" charset="0"/>
                          <a:ea typeface="仿宋" panose="02010609060101010101" pitchFamily="49" charset="-122"/>
                        </a:rPr>
                        <a:t>报送邮箱</a:t>
                      </a:r>
                      <a:endParaRPr lang="zh-CN" altLang="en-US" sz="2000" b="0">
                        <a:solidFill>
                          <a:schemeClr val="bg1"/>
                        </a:solidFill>
                        <a:latin typeface="Arial" panose="020B0604020202020204" pitchFamily="34" charset="0"/>
                        <a:ea typeface="仿宋" panose="02010609060101010101" pitchFamily="49" charset="-122"/>
                      </a:endParaRPr>
                    </a:p>
                  </a:txBody>
                  <a:tcPr marL="12700" marR="12700" marT="12700" anchor="ctr">
                    <a:solidFill>
                      <a:srgbClr val="29448B"/>
                    </a:solidFill>
                  </a:tcPr>
                </a:tc>
                <a:tc gridSpan="2">
                  <a:txBody>
                    <a:bodyPr/>
                    <a:lstStyle/>
                    <a:p>
                      <a:pPr indent="0" algn="ctr">
                        <a:buNone/>
                      </a:pPr>
                      <a:r>
                        <a:rPr lang="zh-CN" sz="2000" b="0">
                          <a:solidFill>
                            <a:schemeClr val="bg1"/>
                          </a:solidFill>
                          <a:latin typeface="Arial" panose="020B0604020202020204" pitchFamily="34" charset="0"/>
                          <a:ea typeface="仿宋" panose="02010609060101010101" pitchFamily="49" charset="-122"/>
                        </a:rPr>
                        <a:t>各区薪酬调查口径答疑电话</a:t>
                      </a:r>
                      <a:endParaRPr lang="zh-CN" altLang="en-US" sz="2000" b="0">
                        <a:solidFill>
                          <a:schemeClr val="bg1"/>
                        </a:solidFill>
                        <a:latin typeface="Arial" panose="020B0604020202020204" pitchFamily="34" charset="0"/>
                        <a:ea typeface="仿宋" panose="02010609060101010101" pitchFamily="49" charset="-122"/>
                      </a:endParaRPr>
                    </a:p>
                  </a:txBody>
                  <a:tcPr marL="12700" marR="12700" marT="12700" anchor="ctr">
                    <a:solidFill>
                      <a:srgbClr val="29448B"/>
                    </a:solidFill>
                  </a:tcPr>
                </a:tc>
                <a:tc hMerge="1">
                  <a:txBody>
                    <a:bodyPr/>
                    <a:lstStyle/>
                    <a:p>
                      <a:endParaRPr lang="zh-CN"/>
                    </a:p>
                  </a:txBody>
                  <a:tcPr>
                    <a:solidFill>
                      <a:srgbClr val="29448B"/>
                    </a:solidFill>
                  </a:tcPr>
                </a:tc>
                <a:tc>
                  <a:txBody>
                    <a:bodyPr/>
                    <a:lstStyle/>
                    <a:p>
                      <a:pPr indent="0" algn="ctr">
                        <a:buNone/>
                      </a:pPr>
                      <a:r>
                        <a:rPr lang="zh-CN" sz="2000" b="0">
                          <a:solidFill>
                            <a:schemeClr val="bg1"/>
                          </a:solidFill>
                          <a:latin typeface="Arial" panose="020B0604020202020204" pitchFamily="34" charset="0"/>
                          <a:ea typeface="仿宋" panose="02010609060101010101" pitchFamily="49" charset="-122"/>
                        </a:rPr>
                        <a:t>答疑沟通群（QQ群）</a:t>
                      </a:r>
                      <a:endParaRPr lang="zh-CN" altLang="en-US" sz="2000" b="0">
                        <a:solidFill>
                          <a:schemeClr val="bg1"/>
                        </a:solidFill>
                        <a:latin typeface="Arial" panose="020B0604020202020204" pitchFamily="34" charset="0"/>
                        <a:ea typeface="仿宋" panose="02010609060101010101" pitchFamily="49" charset="-122"/>
                      </a:endParaRPr>
                    </a:p>
                  </a:txBody>
                  <a:tcPr marL="12700" marR="12700" marT="12700" anchor="ctr">
                    <a:solidFill>
                      <a:srgbClr val="29448B"/>
                    </a:solidFill>
                  </a:tcPr>
                </a:tc>
                <a:extLst>
                  <a:ext uri="{0D108BD9-81ED-4DB2-BD59-A6C34878D82A}">
                    <a16:rowId xmlns:a16="http://schemas.microsoft.com/office/drawing/2014/main" val="10000"/>
                  </a:ext>
                </a:extLst>
              </a:tr>
              <a:tr h="387350">
                <a:tc>
                  <a:txBody>
                    <a:bodyPr/>
                    <a:lstStyle/>
                    <a:p>
                      <a:pPr indent="0" algn="ctr" fontAlgn="auto">
                        <a:lnSpc>
                          <a:spcPts val="2600"/>
                        </a:lnSpc>
                        <a:buNone/>
                      </a:pPr>
                      <a:r>
                        <a:rPr lang="zh-CN" sz="2000" b="0">
                          <a:solidFill>
                            <a:srgbClr val="000000"/>
                          </a:solidFill>
                          <a:latin typeface="仿宋" panose="02010609060101010101" pitchFamily="49" charset="-122"/>
                          <a:ea typeface="仿宋" panose="02010609060101010101" pitchFamily="49" charset="-122"/>
                        </a:rPr>
                        <a:t>通州区</a:t>
                      </a:r>
                      <a:endParaRPr lang="zh-CN" altLang="en-US" sz="2000" b="0">
                        <a:solidFill>
                          <a:srgbClr val="000000"/>
                        </a:solidFill>
                        <a:latin typeface="仿宋" panose="02010609060101010101" pitchFamily="49" charset="-122"/>
                        <a:ea typeface="仿宋" panose="02010609060101010101" pitchFamily="49" charset="-122"/>
                      </a:endParaRPr>
                    </a:p>
                  </a:txBody>
                  <a:tcPr marL="12700" marR="12700" marT="12700" anchor="ctr"/>
                </a:tc>
                <a:tc>
                  <a:txBody>
                    <a:bodyPr/>
                    <a:lstStyle/>
                    <a:p>
                      <a:pPr algn="ctr" fontAlgn="auto">
                        <a:lnSpc>
                          <a:spcPts val="2600"/>
                        </a:lnSpc>
                        <a:buClrTx/>
                        <a:buSzTx/>
                        <a:buFontTx/>
                        <a:buNone/>
                      </a:pPr>
                      <a:r>
                        <a:rPr lang="zh-CN" altLang="en-US" sz="2000" b="0" u="sng" dirty="0">
                          <a:latin typeface="仿宋" panose="02010609060101010101" pitchFamily="49" charset="-122"/>
                          <a:ea typeface="仿宋" panose="02010609060101010101" pitchFamily="49" charset="-122"/>
                          <a:hlinkClick r:id="rId6"/>
                        </a:rPr>
                        <a:t>hesaiying@bjtzh.gov.cn</a:t>
                      </a:r>
                    </a:p>
                  </a:txBody>
                  <a:tcPr marL="12700" marR="12700" marT="12700" anchor="ctr"/>
                </a:tc>
                <a:tc>
                  <a:txBody>
                    <a:bodyPr/>
                    <a:lstStyle/>
                    <a:p>
                      <a:pPr indent="0" algn="ctr" fontAlgn="auto">
                        <a:lnSpc>
                          <a:spcPts val="2600"/>
                        </a:lnSpc>
                        <a:buNone/>
                      </a:pPr>
                      <a:r>
                        <a:rPr lang="en-US" sz="2000" b="0">
                          <a:solidFill>
                            <a:srgbClr val="000000"/>
                          </a:solidFill>
                          <a:latin typeface="仿宋" panose="02010609060101010101" pitchFamily="49" charset="-122"/>
                          <a:ea typeface="仿宋" panose="02010609060101010101" pitchFamily="49" charset="-122"/>
                        </a:rPr>
                        <a:t>81537015</a:t>
                      </a:r>
                      <a:endParaRPr lang="en-US" altLang="en-US" sz="2000" b="0">
                        <a:solidFill>
                          <a:srgbClr val="000000"/>
                        </a:solidFill>
                        <a:latin typeface="仿宋" panose="02010609060101010101" pitchFamily="49" charset="-122"/>
                        <a:ea typeface="仿宋" panose="02010609060101010101" pitchFamily="49" charset="-122"/>
                      </a:endParaRPr>
                    </a:p>
                  </a:txBody>
                  <a:tcPr marL="12700" marR="12700" marT="12700" anchor="ctr"/>
                </a:tc>
                <a:tc>
                  <a:txBody>
                    <a:bodyPr/>
                    <a:lstStyle/>
                    <a:p>
                      <a:pPr indent="0" algn="ctr" fontAlgn="auto">
                        <a:lnSpc>
                          <a:spcPts val="2600"/>
                        </a:lnSpc>
                        <a:buNone/>
                      </a:pPr>
                      <a:r>
                        <a:rPr lang="en-US" sz="2000" b="0">
                          <a:solidFill>
                            <a:srgbClr val="000000"/>
                          </a:solidFill>
                          <a:latin typeface="仿宋" panose="02010609060101010101" pitchFamily="49" charset="-122"/>
                          <a:ea typeface="仿宋" panose="02010609060101010101" pitchFamily="49" charset="-122"/>
                        </a:rPr>
                        <a:t>80817040</a:t>
                      </a:r>
                      <a:endParaRPr lang="en-US" altLang="en-US" sz="2000" b="0">
                        <a:solidFill>
                          <a:srgbClr val="000000"/>
                        </a:solidFill>
                        <a:latin typeface="仿宋" panose="02010609060101010101" pitchFamily="49" charset="-122"/>
                        <a:ea typeface="仿宋" panose="02010609060101010101" pitchFamily="49" charset="-122"/>
                      </a:endParaRPr>
                    </a:p>
                  </a:txBody>
                  <a:tcPr marL="12700" marR="12700" marT="12700" anchor="ctr"/>
                </a:tc>
                <a:tc>
                  <a:txBody>
                    <a:bodyPr/>
                    <a:lstStyle/>
                    <a:p>
                      <a:pPr algn="ctr" fontAlgn="auto">
                        <a:lnSpc>
                          <a:spcPts val="2600"/>
                        </a:lnSpc>
                      </a:pPr>
                      <a:r>
                        <a:rPr lang="zh-CN" sz="2000">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808249510、875019895、721555612</a:t>
                      </a:r>
                      <a:endParaRPr lang="zh-CN" altLang="en-US" sz="2000" dirty="0">
                        <a:latin typeface="仿宋" panose="02010609060101010101" pitchFamily="49" charset="-122"/>
                        <a:ea typeface="仿宋" panose="02010609060101010101" pitchFamily="49" charset="-122"/>
                      </a:endParaRPr>
                    </a:p>
                  </a:txBody>
                  <a:tcPr anchor="ctr"/>
                </a:tc>
                <a:extLst>
                  <a:ext uri="{0D108BD9-81ED-4DB2-BD59-A6C34878D82A}">
                    <a16:rowId xmlns:a16="http://schemas.microsoft.com/office/drawing/2014/main" val="10001"/>
                  </a:ext>
                </a:extLst>
              </a:tr>
              <a:tr h="387350">
                <a:tc>
                  <a:txBody>
                    <a:bodyPr/>
                    <a:lstStyle/>
                    <a:p>
                      <a:pPr algn="ctr" fontAlgn="auto">
                        <a:lnSpc>
                          <a:spcPts val="2800"/>
                        </a:lnSpc>
                        <a:buClrTx/>
                        <a:buSzTx/>
                        <a:buFontTx/>
                        <a:buNone/>
                      </a:pPr>
                      <a:r>
                        <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rPr>
                        <a:t>顺义区</a:t>
                      </a:r>
                    </a:p>
                  </a:txBody>
                  <a:tcPr marL="12700" marR="12700" marT="12700" anchor="ctr"/>
                </a:tc>
                <a:tc>
                  <a:txBody>
                    <a:bodyPr/>
                    <a:lstStyle/>
                    <a:p>
                      <a:pPr algn="ctr" fontAlgn="auto">
                        <a:lnSpc>
                          <a:spcPts val="2800"/>
                        </a:lnSpc>
                        <a:buClrTx/>
                        <a:buSzTx/>
                        <a:buFontTx/>
                        <a:buNone/>
                      </a:pPr>
                      <a:r>
                        <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hlinkClick r:id="rId7"/>
                        </a:rPr>
                        <a:t>shyxc111@163.com</a:t>
                      </a:r>
                      <a:endPar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12700" marR="12700" marT="12700" anchor="ctr"/>
                </a:tc>
                <a:tc>
                  <a:txBody>
                    <a:bodyPr/>
                    <a:lstStyle/>
                    <a:p>
                      <a:pPr algn="ctr" fontAlgn="auto">
                        <a:lnSpc>
                          <a:spcPts val="2800"/>
                        </a:lnSpc>
                        <a:buClrTx/>
                        <a:buSzTx/>
                        <a:buFontTx/>
                        <a:buNone/>
                      </a:pPr>
                      <a:r>
                        <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rPr>
                        <a:t>69427833</a:t>
                      </a:r>
                    </a:p>
                  </a:txBody>
                  <a:tcPr marL="12700" marR="12700" marT="12700" anchor="ctr"/>
                </a:tc>
                <a:tc>
                  <a:txBody>
                    <a:bodyPr/>
                    <a:lstStyle/>
                    <a:p>
                      <a:pPr algn="ctr" fontAlgn="auto">
                        <a:lnSpc>
                          <a:spcPts val="2800"/>
                        </a:lnSpc>
                        <a:buClrTx/>
                        <a:buSzTx/>
                        <a:buFontTx/>
                        <a:buNone/>
                      </a:pPr>
                      <a:r>
                        <a:rPr lang="zh-CN" sz="2000">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18519031821</a:t>
                      </a:r>
                      <a:endPar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12700" marR="12700" marT="12700" anchor="ctr"/>
                </a:tc>
                <a:tc>
                  <a:txBody>
                    <a:bodyPr/>
                    <a:lstStyle/>
                    <a:p>
                      <a:pPr algn="ctr" fontAlgn="auto">
                        <a:lnSpc>
                          <a:spcPts val="2800"/>
                        </a:lnSpc>
                        <a:buClrTx/>
                        <a:buSzTx/>
                        <a:buFontTx/>
                        <a:buNone/>
                      </a:pPr>
                      <a:endPar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12700" marR="12700" marT="12700" anchor="ctr"/>
                </a:tc>
                <a:extLst>
                  <a:ext uri="{0D108BD9-81ED-4DB2-BD59-A6C34878D82A}">
                    <a16:rowId xmlns:a16="http://schemas.microsoft.com/office/drawing/2014/main" val="10002"/>
                  </a:ext>
                </a:extLst>
              </a:tr>
              <a:tr h="387312">
                <a:tc>
                  <a:txBody>
                    <a:bodyPr/>
                    <a:lstStyle/>
                    <a:p>
                      <a:pPr algn="ctr" fontAlgn="auto">
                        <a:lnSpc>
                          <a:spcPts val="2800"/>
                        </a:lnSpc>
                        <a:buClrTx/>
                        <a:buSzTx/>
                        <a:buFontTx/>
                        <a:buNone/>
                      </a:pPr>
                      <a:r>
                        <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rPr>
                        <a:t>昌平区</a:t>
                      </a:r>
                    </a:p>
                  </a:txBody>
                  <a:tcPr marL="12700" marR="12700" marT="12700" anchor="ctr"/>
                </a:tc>
                <a:tc>
                  <a:txBody>
                    <a:bodyPr/>
                    <a:lstStyle/>
                    <a:p>
                      <a:pPr algn="ctr" fontAlgn="auto">
                        <a:lnSpc>
                          <a:spcPts val="2800"/>
                        </a:lnSpc>
                        <a:buClrTx/>
                        <a:buSzTx/>
                        <a:buFontTx/>
                        <a:buNone/>
                      </a:pPr>
                      <a:r>
                        <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hlinkClick r:id="rId8"/>
                        </a:rPr>
                        <a:t>LAODGXK2@BJCHP.GOV.CN</a:t>
                      </a:r>
                      <a:endPar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12700" marR="12700" marT="12700" anchor="ctr"/>
                </a:tc>
                <a:tc>
                  <a:txBody>
                    <a:bodyPr/>
                    <a:lstStyle/>
                    <a:p>
                      <a:pPr algn="ctr" fontAlgn="auto">
                        <a:lnSpc>
                          <a:spcPts val="2800"/>
                        </a:lnSpc>
                        <a:buClrTx/>
                        <a:buSzTx/>
                        <a:buFontTx/>
                        <a:buNone/>
                      </a:pPr>
                      <a:r>
                        <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rPr>
                        <a:t>69742472</a:t>
                      </a:r>
                    </a:p>
                  </a:txBody>
                  <a:tcPr marL="12700" marR="12700" marT="12700" anchor="ctr"/>
                </a:tc>
                <a:tc>
                  <a:txBody>
                    <a:bodyPr/>
                    <a:lstStyle/>
                    <a:p>
                      <a:pPr algn="ctr" fontAlgn="auto">
                        <a:lnSpc>
                          <a:spcPts val="2800"/>
                        </a:lnSpc>
                        <a:buClrTx/>
                        <a:buSzTx/>
                        <a:buFontTx/>
                        <a:buNone/>
                      </a:pPr>
                      <a:endPar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12700" marR="12700" marT="12700" anchor="ctr"/>
                </a:tc>
                <a:tc>
                  <a:txBody>
                    <a:bodyPr/>
                    <a:lstStyle/>
                    <a:p>
                      <a:pPr algn="ctr" fontAlgn="auto">
                        <a:lnSpc>
                          <a:spcPts val="2800"/>
                        </a:lnSpc>
                        <a:buClrTx/>
                        <a:buSzTx/>
                        <a:buFontTx/>
                        <a:buNone/>
                      </a:pPr>
                      <a:endPar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12700" marR="12700" marT="12700" anchor="ctr"/>
                </a:tc>
                <a:extLst>
                  <a:ext uri="{0D108BD9-81ED-4DB2-BD59-A6C34878D82A}">
                    <a16:rowId xmlns:a16="http://schemas.microsoft.com/office/drawing/2014/main" val="10003"/>
                  </a:ext>
                </a:extLst>
              </a:tr>
              <a:tr h="387312">
                <a:tc>
                  <a:txBody>
                    <a:bodyPr/>
                    <a:lstStyle/>
                    <a:p>
                      <a:pPr algn="ctr" fontAlgn="auto">
                        <a:lnSpc>
                          <a:spcPts val="2800"/>
                        </a:lnSpc>
                        <a:buClrTx/>
                        <a:buSzTx/>
                        <a:buFontTx/>
                        <a:buNone/>
                      </a:pPr>
                      <a:r>
                        <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rPr>
                        <a:t>大兴区</a:t>
                      </a:r>
                    </a:p>
                  </a:txBody>
                  <a:tcPr marL="12700" marR="12700" marT="12700" anchor="ctr"/>
                </a:tc>
                <a:tc>
                  <a:txBody>
                    <a:bodyPr/>
                    <a:lstStyle/>
                    <a:p>
                      <a:pPr algn="ctr" fontAlgn="auto">
                        <a:lnSpc>
                          <a:spcPts val="2800"/>
                        </a:lnSpc>
                        <a:buClrTx/>
                        <a:buSzTx/>
                        <a:buFontTx/>
                        <a:buNone/>
                      </a:pPr>
                      <a:r>
                        <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hlinkClick r:id="rId9"/>
                        </a:rPr>
                        <a:t>dxrbjldgxk@bjdx.gov.cn</a:t>
                      </a:r>
                      <a:endPar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12700" marR="12700" marT="12700" anchor="ctr"/>
                </a:tc>
                <a:tc>
                  <a:txBody>
                    <a:bodyPr/>
                    <a:lstStyle/>
                    <a:p>
                      <a:pPr algn="ctr" fontAlgn="auto">
                        <a:lnSpc>
                          <a:spcPts val="2800"/>
                        </a:lnSpc>
                        <a:buClrTx/>
                        <a:buSzTx/>
                        <a:buFontTx/>
                        <a:buNone/>
                      </a:pPr>
                      <a:r>
                        <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rPr>
                        <a:t>81296841</a:t>
                      </a:r>
                    </a:p>
                  </a:txBody>
                  <a:tcPr marL="12700" marR="12700" marT="12700" anchor="ctr"/>
                </a:tc>
                <a:tc>
                  <a:txBody>
                    <a:bodyPr/>
                    <a:lstStyle/>
                    <a:p>
                      <a:pPr algn="ctr" fontAlgn="auto">
                        <a:lnSpc>
                          <a:spcPts val="2800"/>
                        </a:lnSpc>
                        <a:buClrTx/>
                        <a:buSzTx/>
                        <a:buFontTx/>
                        <a:buNone/>
                      </a:pPr>
                      <a:endPar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12700" marR="12700" marT="12700" anchor="ctr"/>
                </a:tc>
                <a:tc>
                  <a:txBody>
                    <a:bodyPr/>
                    <a:lstStyle/>
                    <a:p>
                      <a:pPr algn="ctr" fontAlgn="auto">
                        <a:lnSpc>
                          <a:spcPts val="2800"/>
                        </a:lnSpc>
                        <a:buClrTx/>
                        <a:buSzTx/>
                        <a:buFontTx/>
                        <a:buNone/>
                      </a:pPr>
                      <a:r>
                        <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rPr>
                        <a:t>152852353</a:t>
                      </a:r>
                    </a:p>
                  </a:txBody>
                  <a:tcPr marL="12700" marR="12700" marT="12700" anchor="ctr"/>
                </a:tc>
                <a:extLst>
                  <a:ext uri="{0D108BD9-81ED-4DB2-BD59-A6C34878D82A}">
                    <a16:rowId xmlns:a16="http://schemas.microsoft.com/office/drawing/2014/main" val="10004"/>
                  </a:ext>
                </a:extLst>
              </a:tr>
              <a:tr h="387312">
                <a:tc>
                  <a:txBody>
                    <a:bodyPr/>
                    <a:lstStyle/>
                    <a:p>
                      <a:pPr algn="ctr" fontAlgn="auto">
                        <a:lnSpc>
                          <a:spcPts val="2800"/>
                        </a:lnSpc>
                        <a:buClrTx/>
                        <a:buSzTx/>
                        <a:buFontTx/>
                        <a:buNone/>
                      </a:pPr>
                      <a:r>
                        <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rPr>
                        <a:t>平谷区</a:t>
                      </a:r>
                    </a:p>
                  </a:txBody>
                  <a:tcPr marL="12700" marR="12700" marT="12700" anchor="ctr"/>
                </a:tc>
                <a:tc>
                  <a:txBody>
                    <a:bodyPr/>
                    <a:lstStyle/>
                    <a:p>
                      <a:pPr algn="ctr" fontAlgn="auto">
                        <a:lnSpc>
                          <a:spcPts val="2800"/>
                        </a:lnSpc>
                        <a:buClrTx/>
                        <a:buSzTx/>
                        <a:buFontTx/>
                        <a:buNone/>
                      </a:pPr>
                      <a:r>
                        <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hlinkClick r:id="rId10"/>
                        </a:rPr>
                        <a:t>pgqxcdc@163.com</a:t>
                      </a:r>
                      <a:endPar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12700" marR="12700" marT="12700" anchor="ctr"/>
                </a:tc>
                <a:tc>
                  <a:txBody>
                    <a:bodyPr/>
                    <a:lstStyle/>
                    <a:p>
                      <a:pPr algn="ctr" fontAlgn="auto">
                        <a:lnSpc>
                          <a:spcPts val="2800"/>
                        </a:lnSpc>
                        <a:buClrTx/>
                        <a:buSzTx/>
                        <a:buFontTx/>
                        <a:buNone/>
                      </a:pPr>
                      <a:r>
                        <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rPr>
                        <a:t>69965305</a:t>
                      </a:r>
                    </a:p>
                  </a:txBody>
                  <a:tcPr marL="12700" marR="12700" marT="12700" anchor="ctr"/>
                </a:tc>
                <a:tc>
                  <a:txBody>
                    <a:bodyPr/>
                    <a:lstStyle/>
                    <a:p>
                      <a:pPr algn="ctr" fontAlgn="auto">
                        <a:lnSpc>
                          <a:spcPts val="2800"/>
                        </a:lnSpc>
                        <a:buClrTx/>
                        <a:buSzTx/>
                        <a:buFontTx/>
                        <a:buNone/>
                      </a:pPr>
                      <a:endPar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12700" marR="12700" marT="12700" anchor="ctr"/>
                </a:tc>
                <a:tc>
                  <a:txBody>
                    <a:bodyPr/>
                    <a:lstStyle/>
                    <a:p>
                      <a:pPr algn="ctr" fontAlgn="auto">
                        <a:lnSpc>
                          <a:spcPts val="2800"/>
                        </a:lnSpc>
                        <a:buClrTx/>
                        <a:buSzTx/>
                        <a:buFontTx/>
                        <a:buNone/>
                      </a:pPr>
                      <a:endPar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12700" marR="12700" marT="12700" anchor="ctr"/>
                </a:tc>
                <a:extLst>
                  <a:ext uri="{0D108BD9-81ED-4DB2-BD59-A6C34878D82A}">
                    <a16:rowId xmlns:a16="http://schemas.microsoft.com/office/drawing/2014/main" val="10005"/>
                  </a:ext>
                </a:extLst>
              </a:tr>
              <a:tr h="396240">
                <a:tc>
                  <a:txBody>
                    <a:bodyPr/>
                    <a:lstStyle/>
                    <a:p>
                      <a:pPr algn="ctr" fontAlgn="auto">
                        <a:lnSpc>
                          <a:spcPts val="2800"/>
                        </a:lnSpc>
                        <a:buClrTx/>
                        <a:buSzTx/>
                        <a:buFontTx/>
                        <a:buNone/>
                      </a:pPr>
                      <a:r>
                        <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rPr>
                        <a:t>怀柔区</a:t>
                      </a:r>
                    </a:p>
                  </a:txBody>
                  <a:tcPr marL="12700" marR="12700" marT="12700" anchor="ctr"/>
                </a:tc>
                <a:tc>
                  <a:txBody>
                    <a:bodyPr/>
                    <a:lstStyle/>
                    <a:p>
                      <a:pPr algn="ctr" fontAlgn="auto">
                        <a:lnSpc>
                          <a:spcPts val="2800"/>
                        </a:lnSpc>
                        <a:buClrTx/>
                        <a:buSzTx/>
                        <a:buFontTx/>
                        <a:buNone/>
                      </a:pPr>
                      <a:r>
                        <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hlinkClick r:id="rId11"/>
                        </a:rPr>
                        <a:t>rbjfzb@bjhr.gov.cn</a:t>
                      </a:r>
                      <a:endPar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12700" marR="12700" marT="12700" anchor="ctr"/>
                </a:tc>
                <a:tc>
                  <a:txBody>
                    <a:bodyPr/>
                    <a:lstStyle/>
                    <a:p>
                      <a:pPr algn="ctr" fontAlgn="auto">
                        <a:lnSpc>
                          <a:spcPts val="2800"/>
                        </a:lnSpc>
                        <a:buClrTx/>
                        <a:buSzTx/>
                        <a:buFontTx/>
                        <a:buNone/>
                      </a:pPr>
                      <a:r>
                        <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rPr>
                        <a:t>89687151</a:t>
                      </a:r>
                    </a:p>
                  </a:txBody>
                  <a:tcPr marL="12700" marR="12700" marT="12700" anchor="ctr"/>
                </a:tc>
                <a:tc>
                  <a:txBody>
                    <a:bodyPr/>
                    <a:lstStyle/>
                    <a:p>
                      <a:pPr algn="ctr" fontAlgn="auto">
                        <a:lnSpc>
                          <a:spcPts val="2800"/>
                        </a:lnSpc>
                        <a:buClrTx/>
                        <a:buSzTx/>
                        <a:buFontTx/>
                        <a:buNone/>
                      </a:pPr>
                      <a:endPar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12700" marR="12700" marT="12700" anchor="ctr"/>
                </a:tc>
                <a:tc>
                  <a:txBody>
                    <a:bodyPr/>
                    <a:lstStyle/>
                    <a:p>
                      <a:pPr algn="ctr" fontAlgn="auto">
                        <a:lnSpc>
                          <a:spcPts val="2800"/>
                        </a:lnSpc>
                        <a:buClrTx/>
                        <a:buSzTx/>
                        <a:buFontTx/>
                        <a:buNone/>
                      </a:pPr>
                      <a:r>
                        <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rPr>
                        <a:t>331386191</a:t>
                      </a:r>
                    </a:p>
                  </a:txBody>
                  <a:tcPr marL="12700" marR="12700" marT="12700" anchor="ctr"/>
                </a:tc>
                <a:extLst>
                  <a:ext uri="{0D108BD9-81ED-4DB2-BD59-A6C34878D82A}">
                    <a16:rowId xmlns:a16="http://schemas.microsoft.com/office/drawing/2014/main" val="10006"/>
                  </a:ext>
                </a:extLst>
              </a:tr>
              <a:tr h="387312">
                <a:tc>
                  <a:txBody>
                    <a:bodyPr/>
                    <a:lstStyle/>
                    <a:p>
                      <a:pPr algn="ctr" fontAlgn="auto">
                        <a:lnSpc>
                          <a:spcPts val="2800"/>
                        </a:lnSpc>
                        <a:buClrTx/>
                        <a:buSzTx/>
                        <a:buFontTx/>
                        <a:buNone/>
                      </a:pPr>
                      <a:r>
                        <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rPr>
                        <a:t>密云区</a:t>
                      </a:r>
                    </a:p>
                  </a:txBody>
                  <a:tcPr marL="12700" marR="12700" marT="12700" anchor="ctr"/>
                </a:tc>
                <a:tc>
                  <a:txBody>
                    <a:bodyPr/>
                    <a:lstStyle/>
                    <a:p>
                      <a:pPr algn="ctr" fontAlgn="auto">
                        <a:lnSpc>
                          <a:spcPts val="2800"/>
                        </a:lnSpc>
                        <a:buClrTx/>
                        <a:buSzTx/>
                        <a:buFontTx/>
                        <a:buNone/>
                      </a:pPr>
                      <a:r>
                        <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hlinkClick r:id="rId12"/>
                        </a:rPr>
                        <a:t>myxinchou@163.com</a:t>
                      </a:r>
                      <a:endPar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12700" marR="12700" marT="12700" anchor="ctr"/>
                </a:tc>
                <a:tc>
                  <a:txBody>
                    <a:bodyPr/>
                    <a:lstStyle/>
                    <a:p>
                      <a:pPr algn="ctr" fontAlgn="auto">
                        <a:lnSpc>
                          <a:spcPts val="2800"/>
                        </a:lnSpc>
                        <a:buClrTx/>
                        <a:buSzTx/>
                        <a:buFontTx/>
                        <a:buNone/>
                      </a:pPr>
                      <a:r>
                        <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rPr>
                        <a:t>69069675</a:t>
                      </a:r>
                    </a:p>
                  </a:txBody>
                  <a:tcPr marL="12700" marR="12700" marT="12700" anchor="ctr"/>
                </a:tc>
                <a:tc>
                  <a:txBody>
                    <a:bodyPr/>
                    <a:lstStyle/>
                    <a:p>
                      <a:pPr algn="ctr" fontAlgn="auto">
                        <a:lnSpc>
                          <a:spcPts val="2800"/>
                        </a:lnSpc>
                        <a:buClrTx/>
                        <a:buSzTx/>
                        <a:buFontTx/>
                        <a:buNone/>
                      </a:pPr>
                      <a:endPar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12700" marR="12700" marT="12700" anchor="ctr"/>
                </a:tc>
                <a:tc>
                  <a:txBody>
                    <a:bodyPr/>
                    <a:lstStyle/>
                    <a:p>
                      <a:pPr algn="ctr" fontAlgn="auto">
                        <a:lnSpc>
                          <a:spcPts val="2800"/>
                        </a:lnSpc>
                        <a:buClrTx/>
                        <a:buSzTx/>
                        <a:buFontTx/>
                        <a:buNone/>
                      </a:pPr>
                      <a:endPar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12700" marR="12700" marT="12700" anchor="ctr"/>
                </a:tc>
                <a:extLst>
                  <a:ext uri="{0D108BD9-81ED-4DB2-BD59-A6C34878D82A}">
                    <a16:rowId xmlns:a16="http://schemas.microsoft.com/office/drawing/2014/main" val="10007"/>
                  </a:ext>
                </a:extLst>
              </a:tr>
              <a:tr h="370840">
                <a:tc>
                  <a:txBody>
                    <a:bodyPr/>
                    <a:lstStyle/>
                    <a:p>
                      <a:pPr algn="ctr" fontAlgn="auto">
                        <a:lnSpc>
                          <a:spcPts val="2800"/>
                        </a:lnSpc>
                        <a:buClrTx/>
                        <a:buSzTx/>
                        <a:buFontTx/>
                        <a:buNone/>
                      </a:pPr>
                      <a:r>
                        <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rPr>
                        <a:t>延庆区</a:t>
                      </a:r>
                    </a:p>
                  </a:txBody>
                  <a:tcPr marL="12700" marR="12700" marT="12700" anchor="ctr"/>
                </a:tc>
                <a:tc>
                  <a:txBody>
                    <a:bodyPr/>
                    <a:lstStyle/>
                    <a:p>
                      <a:pPr algn="ctr" fontAlgn="auto">
                        <a:lnSpc>
                          <a:spcPts val="2800"/>
                        </a:lnSpc>
                        <a:buClrTx/>
                        <a:buSzTx/>
                        <a:buFontTx/>
                        <a:buNone/>
                      </a:pPr>
                      <a:r>
                        <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hlinkClick r:id="rId13" tooltip="mailto:yqxzsp@yeah.net"/>
                        </a:rPr>
                        <a:t>yqxzsp@yeah.net</a:t>
                      </a:r>
                      <a:endPar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12700" marR="12700" marT="12700" anchor="ctr"/>
                </a:tc>
                <a:tc>
                  <a:txBody>
                    <a:bodyPr/>
                    <a:lstStyle/>
                    <a:p>
                      <a:pPr algn="ctr" fontAlgn="auto">
                        <a:lnSpc>
                          <a:spcPts val="2800"/>
                        </a:lnSpc>
                        <a:buClrTx/>
                        <a:buSzTx/>
                        <a:buFontTx/>
                        <a:buNone/>
                      </a:pPr>
                      <a:r>
                        <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rPr>
                        <a:t>60168323</a:t>
                      </a:r>
                    </a:p>
                  </a:txBody>
                  <a:tcPr marL="12700" marR="12700" marT="12700" anchor="ctr"/>
                </a:tc>
                <a:tc>
                  <a:txBody>
                    <a:bodyPr/>
                    <a:lstStyle/>
                    <a:p>
                      <a:pPr algn="ctr" fontAlgn="auto">
                        <a:lnSpc>
                          <a:spcPts val="2800"/>
                        </a:lnSpc>
                        <a:buClrTx/>
                        <a:buSzTx/>
                        <a:buFontTx/>
                        <a:buNone/>
                      </a:pPr>
                      <a:endPar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12700" marR="12700" marT="12700" anchor="ctr"/>
                </a:tc>
                <a:tc>
                  <a:txBody>
                    <a:bodyPr/>
                    <a:lstStyle/>
                    <a:p>
                      <a:pPr algn="ctr" fontAlgn="auto">
                        <a:lnSpc>
                          <a:spcPts val="2800"/>
                        </a:lnSpc>
                        <a:buClrTx/>
                        <a:buSzTx/>
                        <a:buFontTx/>
                        <a:buNone/>
                      </a:pPr>
                      <a:r>
                        <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rPr>
                        <a:t>730338752、728010298</a:t>
                      </a:r>
                    </a:p>
                  </a:txBody>
                  <a:tcPr marL="12700" marR="12700" marT="12700" anchor="ctr"/>
                </a:tc>
                <a:extLst>
                  <a:ext uri="{0D108BD9-81ED-4DB2-BD59-A6C34878D82A}">
                    <a16:rowId xmlns:a16="http://schemas.microsoft.com/office/drawing/2014/main" val="10008"/>
                  </a:ext>
                </a:extLst>
              </a:tr>
              <a:tr h="518160">
                <a:tc>
                  <a:txBody>
                    <a:bodyPr/>
                    <a:lstStyle/>
                    <a:p>
                      <a:pPr algn="ctr" fontAlgn="auto">
                        <a:lnSpc>
                          <a:spcPts val="2800"/>
                        </a:lnSpc>
                        <a:buClrTx/>
                        <a:buSzTx/>
                        <a:buFontTx/>
                        <a:buNone/>
                      </a:pPr>
                      <a:r>
                        <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rPr>
                        <a:t>经开区</a:t>
                      </a:r>
                    </a:p>
                  </a:txBody>
                  <a:tcPr marL="12700" marR="12700" marT="12700" anchor="ctr"/>
                </a:tc>
                <a:tc>
                  <a:txBody>
                    <a:bodyPr/>
                    <a:lstStyle/>
                    <a:p>
                      <a:pPr algn="ctr" fontAlgn="auto">
                        <a:lnSpc>
                          <a:spcPts val="2800"/>
                        </a:lnSpc>
                        <a:buClrTx/>
                        <a:buSzTx/>
                        <a:buFontTx/>
                        <a:buNone/>
                      </a:pPr>
                      <a:r>
                        <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hlinkClick r:id="rId14" tooltip="mailto:bdalaodongguanxi@163.com"/>
                        </a:rPr>
                        <a:t>bdalaodongguanxi@163.com</a:t>
                      </a:r>
                      <a:endPar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12700" marR="12700" marT="12700" anchor="ctr"/>
                </a:tc>
                <a:tc>
                  <a:txBody>
                    <a:bodyPr/>
                    <a:lstStyle/>
                    <a:p>
                      <a:pPr algn="ctr" fontAlgn="auto">
                        <a:lnSpc>
                          <a:spcPts val="2800"/>
                        </a:lnSpc>
                        <a:buClrTx/>
                        <a:buSzTx/>
                        <a:buFontTx/>
                        <a:buNone/>
                      </a:pPr>
                      <a:r>
                        <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rPr>
                        <a:t>67872527</a:t>
                      </a:r>
                    </a:p>
                  </a:txBody>
                  <a:tcPr marL="12700" marR="12700" marT="12700" anchor="ctr"/>
                </a:tc>
                <a:tc>
                  <a:txBody>
                    <a:bodyPr/>
                    <a:lstStyle/>
                    <a:p>
                      <a:pPr algn="ctr" fontAlgn="auto">
                        <a:lnSpc>
                          <a:spcPts val="2800"/>
                        </a:lnSpc>
                        <a:buClrTx/>
                        <a:buSzTx/>
                        <a:buFontTx/>
                        <a:buNone/>
                      </a:pPr>
                      <a:r>
                        <a:rPr lang="zh-CN" sz="2000">
                          <a:solidFill>
                            <a:srgbClr val="000000"/>
                          </a:solidFill>
                          <a:latin typeface="仿宋" panose="02010609060101010101" pitchFamily="49" charset="-122"/>
                          <a:ea typeface="仿宋" panose="02010609060101010101" pitchFamily="49" charset="-122"/>
                          <a:cs typeface="仿宋" panose="02010609060101010101" pitchFamily="49" charset="-122"/>
                          <a:sym typeface="+mn-ea"/>
                        </a:rPr>
                        <a:t>67880189</a:t>
                      </a:r>
                      <a:endPar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12700" marR="12700" marT="12700" anchor="ctr"/>
                </a:tc>
                <a:tc>
                  <a:txBody>
                    <a:bodyPr/>
                    <a:lstStyle/>
                    <a:p>
                      <a:pPr algn="ctr" fontAlgn="auto">
                        <a:lnSpc>
                          <a:spcPts val="2800"/>
                        </a:lnSpc>
                        <a:buClrTx/>
                        <a:buSzTx/>
                        <a:buFontTx/>
                        <a:buNone/>
                      </a:pPr>
                      <a:endParaRPr lang="zh-CN" sz="2000" b="0">
                        <a:solidFill>
                          <a:srgbClr val="000000"/>
                        </a:solidFill>
                        <a:latin typeface="仿宋" panose="02010609060101010101" pitchFamily="49" charset="-122"/>
                        <a:ea typeface="仿宋" panose="02010609060101010101" pitchFamily="49" charset="-122"/>
                        <a:cs typeface="仿宋" panose="02010609060101010101" pitchFamily="49" charset="-122"/>
                      </a:endParaRPr>
                    </a:p>
                  </a:txBody>
                  <a:tcPr marL="12700" marR="12700" marT="12700" anchor="ctr"/>
                </a:tc>
                <a:extLst>
                  <a:ext uri="{0D108BD9-81ED-4DB2-BD59-A6C34878D82A}">
                    <a16:rowId xmlns:a16="http://schemas.microsoft.com/office/drawing/2014/main" val="10009"/>
                  </a:ext>
                </a:extLst>
              </a:tr>
            </a:tbl>
          </a:graphicData>
        </a:graphic>
      </p:graphicFrame>
      <p:sp>
        <p:nvSpPr>
          <p:cNvPr id="8" name="文本框 7"/>
          <p:cNvSpPr txBox="1"/>
          <p:nvPr>
            <p:custDataLst>
              <p:tags r:id="rId3"/>
            </p:custDataLst>
          </p:nvPr>
        </p:nvSpPr>
        <p:spPr>
          <a:xfrm>
            <a:off x="570230" y="324485"/>
            <a:ext cx="10734675" cy="521970"/>
          </a:xfrm>
          <a:prstGeom prst="rect">
            <a:avLst/>
          </a:prstGeom>
          <a:noFill/>
          <a:effectLst/>
        </p:spPr>
        <p:txBody>
          <a:bodyPr wrap="square" rtlCol="0">
            <a:spAutoFit/>
          </a:bodyPr>
          <a:lstStyle/>
          <a:p>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各区联系方式</a:t>
            </a:r>
            <a:r>
              <a:rPr lang="en-US" altLang="zh-CN"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    </a:t>
            </a:r>
            <a:r>
              <a:rPr lang="zh-CN" altLang="en-US" sz="2000" b="1" noProof="0" dirty="0">
                <a:solidFill>
                  <a:srgbClr val="FF0000"/>
                </a:solidFill>
                <a:effectLst>
                  <a:outerShdw blurRad="38100" dist="38100" dir="2700000" algn="tl">
                    <a:srgbClr val="000000"/>
                  </a:outerShdw>
                </a:effectLst>
                <a:latin typeface="+mn-ea"/>
                <a:sym typeface="Arial" panose="020B0604020202020204" pitchFamily="34" charset="0"/>
              </a:rPr>
              <a:t>注：未提供答疑</a:t>
            </a:r>
            <a:r>
              <a:rPr lang="en-US" altLang="zh-CN" sz="2000" b="1" noProof="0" dirty="0">
                <a:solidFill>
                  <a:srgbClr val="FF0000"/>
                </a:solidFill>
                <a:effectLst>
                  <a:outerShdw blurRad="38100" dist="38100" dir="2700000" algn="tl">
                    <a:srgbClr val="000000"/>
                  </a:outerShdw>
                </a:effectLst>
                <a:latin typeface="+mn-ea"/>
                <a:sym typeface="Arial" panose="020B0604020202020204" pitchFamily="34" charset="0"/>
              </a:rPr>
              <a:t>QQ</a:t>
            </a:r>
            <a:r>
              <a:rPr lang="zh-CN" altLang="en-US" sz="2000" b="1" noProof="0" dirty="0">
                <a:solidFill>
                  <a:srgbClr val="FF0000"/>
                </a:solidFill>
                <a:effectLst>
                  <a:outerShdw blurRad="38100" dist="38100" dir="2700000" algn="tl">
                    <a:srgbClr val="000000"/>
                  </a:outerShdw>
                </a:effectLst>
                <a:latin typeface="+mn-ea"/>
                <a:sym typeface="Arial" panose="020B0604020202020204" pitchFamily="34" charset="0"/>
              </a:rPr>
              <a:t>群的区采用微信群答疑，请电话联系各区进群。</a:t>
            </a:r>
            <a:endParaRPr lang="zh-CN" altLang="en-US" sz="20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756285" y="880745"/>
            <a:ext cx="10679430" cy="491744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关于劳务派遣人员来源</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marL="0" marR="0" lvl="1" indent="0" algn="l" defTabSz="914400" rtl="0" fontAlgn="base">
              <a:lnSpc>
                <a:spcPct val="130000"/>
              </a:lnSpc>
              <a:spcBef>
                <a:spcPts val="2400"/>
              </a:spcBef>
              <a:spcAft>
                <a:spcPct val="0"/>
              </a:spcAft>
              <a:buClr>
                <a:schemeClr val="accent2"/>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根据企业从业人员平均人数中的“劳务派遣人数”填写劳务派遣人员来源信息，应提供：</a:t>
            </a:r>
            <a:endParaRPr kumimoji="0" lang="zh-CN" altLang="en-US" sz="2400" b="1" i="0" u="none" strike="noStrike" kern="0" cap="none" spc="0" normalizeH="0" baseline="0" dirty="0">
              <a:solidFill>
                <a:srgbClr val="3657B4"/>
              </a:solidFill>
              <a:latin typeface="+mn-ea"/>
              <a:cs typeface="+mn-ea"/>
            </a:endParaRPr>
          </a:p>
          <a:p>
            <a:pPr marL="0" marR="0" lvl="1" indent="0" algn="l" defTabSz="914400" rtl="0" fontAlgn="base">
              <a:lnSpc>
                <a:spcPct val="130000"/>
              </a:lnSpc>
              <a:spcBef>
                <a:spcPts val="0"/>
              </a:spcBef>
              <a:spcAft>
                <a:spcPct val="0"/>
              </a:spcAft>
              <a:buClr>
                <a:schemeClr val="accent2"/>
              </a:buClr>
              <a:buSzPct val="70000"/>
              <a:buFont typeface="Wingdings" panose="05000000000000000000" pitchFamily="2" charset="2"/>
              <a:buNone/>
              <a:defRPr/>
            </a:pPr>
            <a:r>
              <a:rPr lang="zh-CN" altLang="en-US" sz="2400" b="1" kern="0" dirty="0">
                <a:solidFill>
                  <a:srgbClr val="3657B4"/>
                </a:solidFill>
                <a:latin typeface="+mn-ea"/>
                <a:cs typeface="+mn-ea"/>
                <a:sym typeface="+mn-ea"/>
              </a:rPr>
              <a:t>        (1).劳派人员来源单位的统一社会信用代码。</a:t>
            </a:r>
            <a:endParaRPr kumimoji="0" lang="zh-CN" altLang="en-US" sz="2400" b="1" i="0" u="none" strike="noStrike" kern="0" cap="none" spc="0" normalizeH="0" baseline="0" dirty="0">
              <a:solidFill>
                <a:srgbClr val="3657B4"/>
              </a:solidFill>
              <a:latin typeface="+mn-ea"/>
              <a:cs typeface="+mn-ea"/>
            </a:endParaRPr>
          </a:p>
          <a:p>
            <a:pPr marL="0" marR="0" lvl="1" indent="0" algn="l" defTabSz="914400" rtl="0" fontAlgn="base">
              <a:lnSpc>
                <a:spcPct val="130000"/>
              </a:lnSpc>
              <a:spcBef>
                <a:spcPts val="0"/>
              </a:spcBef>
              <a:spcAft>
                <a:spcPct val="0"/>
              </a:spcAft>
              <a:buClr>
                <a:schemeClr val="accent2"/>
              </a:buClr>
              <a:buSzPct val="70000"/>
              <a:buFont typeface="Wingdings" panose="05000000000000000000" pitchFamily="2" charset="2"/>
              <a:buNone/>
              <a:defRPr/>
            </a:pPr>
            <a:r>
              <a:rPr lang="zh-CN" altLang="en-US" sz="2400" b="1" kern="0" dirty="0">
                <a:solidFill>
                  <a:srgbClr val="3657B4"/>
                </a:solidFill>
                <a:latin typeface="+mn-ea"/>
                <a:cs typeface="+mn-ea"/>
                <a:sym typeface="+mn-ea"/>
              </a:rPr>
              <a:t>        (2).劳派人员来源单位名称。</a:t>
            </a:r>
            <a:endParaRPr kumimoji="0" lang="zh-CN" altLang="en-US" sz="2400" b="1" i="0" u="none" strike="noStrike" kern="0" cap="none" spc="0" normalizeH="0" baseline="0" dirty="0">
              <a:solidFill>
                <a:srgbClr val="3657B4"/>
              </a:solidFill>
              <a:latin typeface="+mn-ea"/>
              <a:cs typeface="+mn-ea"/>
            </a:endParaRPr>
          </a:p>
          <a:p>
            <a:pPr marL="0" marR="0" lvl="1" indent="0" algn="l" defTabSz="914400" rtl="0" fontAlgn="base">
              <a:lnSpc>
                <a:spcPct val="130000"/>
              </a:lnSpc>
              <a:spcBef>
                <a:spcPts val="0"/>
              </a:spcBef>
              <a:spcAft>
                <a:spcPct val="0"/>
              </a:spcAft>
              <a:buClr>
                <a:schemeClr val="accent2"/>
              </a:buClr>
              <a:buSzPct val="70000"/>
              <a:buFont typeface="Wingdings" panose="05000000000000000000" pitchFamily="2" charset="2"/>
              <a:buNone/>
              <a:defRPr/>
            </a:pPr>
            <a:r>
              <a:rPr lang="zh-CN" altLang="en-US" sz="2400" b="1" kern="0" dirty="0">
                <a:solidFill>
                  <a:srgbClr val="3657B4"/>
                </a:solidFill>
                <a:latin typeface="+mn-ea"/>
                <a:cs typeface="+mn-ea"/>
                <a:sym typeface="+mn-ea"/>
              </a:rPr>
              <a:t>        (3).劳派人员来源单位的劳务派遣经营许可证。</a:t>
            </a:r>
            <a:endParaRPr kumimoji="0" lang="zh-CN" altLang="en-US" sz="2400" b="1" i="0" u="none" strike="noStrike" kern="0" cap="none" spc="0" normalizeH="0" baseline="0" dirty="0">
              <a:solidFill>
                <a:srgbClr val="3657B4"/>
              </a:solidFill>
              <a:latin typeface="+mn-ea"/>
              <a:cs typeface="+mn-ea"/>
            </a:endParaRPr>
          </a:p>
          <a:p>
            <a:pPr marL="0" marR="0" lvl="1" indent="0" algn="l" defTabSz="914400" rtl="0" fontAlgn="base">
              <a:lnSpc>
                <a:spcPct val="130000"/>
              </a:lnSpc>
              <a:spcBef>
                <a:spcPts val="0"/>
              </a:spcBef>
              <a:spcAft>
                <a:spcPct val="0"/>
              </a:spcAft>
              <a:buClr>
                <a:schemeClr val="accent2"/>
              </a:buClr>
              <a:buSzPct val="70000"/>
              <a:buFont typeface="Wingdings" panose="05000000000000000000" pitchFamily="2" charset="2"/>
              <a:buNone/>
              <a:defRPr/>
            </a:pPr>
            <a:r>
              <a:rPr lang="zh-CN" altLang="en-US" sz="2400" b="1" kern="0" dirty="0">
                <a:solidFill>
                  <a:srgbClr val="3657B4"/>
                </a:solidFill>
                <a:latin typeface="+mn-ea"/>
                <a:cs typeface="+mn-ea"/>
                <a:sym typeface="+mn-ea"/>
              </a:rPr>
              <a:t>        (4).以及该劳务派遣单位派往本单位的人数。</a:t>
            </a:r>
            <a:endParaRPr kumimoji="0" lang="zh-CN" altLang="en-US" sz="2400" b="1" i="0" u="none" strike="noStrike" kern="0" cap="none" spc="0" normalizeH="0" baseline="0" dirty="0">
              <a:solidFill>
                <a:srgbClr val="3657B4"/>
              </a:solidFill>
              <a:latin typeface="+mn-ea"/>
              <a:cs typeface="+mn-ea"/>
            </a:endParaRPr>
          </a:p>
          <a:p>
            <a:pPr marL="0" marR="0" lvl="1" indent="0" algn="l" defTabSz="914400" rtl="0" fontAlgn="base">
              <a:lnSpc>
                <a:spcPct val="130000"/>
              </a:lnSpc>
              <a:spcBef>
                <a:spcPts val="2400"/>
              </a:spcBef>
              <a:spcAft>
                <a:spcPct val="0"/>
              </a:spcAft>
              <a:buClr>
                <a:schemeClr val="accent2"/>
              </a:buClr>
              <a:buSzPct val="70000"/>
              <a:buFont typeface="Wingdings" panose="05000000000000000000" pitchFamily="2" charset="2"/>
              <a:buNone/>
              <a:defRPr/>
            </a:pPr>
            <a:r>
              <a:rPr lang="zh-CN" altLang="en-US" sz="2400" b="1" kern="0" dirty="0">
                <a:solidFill>
                  <a:srgbClr val="3657B4"/>
                </a:solidFill>
                <a:latin typeface="+mn-ea"/>
                <a:cs typeface="+mn-ea"/>
                <a:sym typeface="+mn-ea"/>
              </a:rPr>
              <a:t>        劳务派遣人员来源中的“派遣至本单位人数”应等于企业从业人员平均人数中的“劳务派遣人数”。</a:t>
            </a:r>
            <a:endParaRPr kumimoji="0" lang="zh-CN" altLang="en-US" sz="2400" b="1" i="0" u="none" strike="noStrike" kern="0" cap="none" spc="0" normalizeH="0" baseline="0" dirty="0">
              <a:solidFill>
                <a:srgbClr val="3657B4"/>
              </a:solidFill>
              <a:latin typeface="+mn-ea"/>
              <a:cs typeface="+mn-ea"/>
              <a:sym typeface="+mn-ea"/>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821690" y="872490"/>
            <a:ext cx="10549255" cy="4909185"/>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关于劳务外包人员来源</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marL="0" marR="0" lvl="1" indent="0" algn="l" defTabSz="914400" rtl="0" fontAlgn="base">
              <a:lnSpc>
                <a:spcPct val="130000"/>
              </a:lnSpc>
              <a:spcBef>
                <a:spcPts val="2400"/>
              </a:spcBef>
              <a:spcAft>
                <a:spcPct val="0"/>
              </a:spcAft>
              <a:buClr>
                <a:schemeClr val="accent2"/>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根据“直接管理的劳务外包人员平均人数”填写劳务外包人员来源信息，应提供：</a:t>
            </a:r>
            <a:endParaRPr kumimoji="0" lang="zh-CN" altLang="en-US" sz="2400" b="1" i="0" u="none" strike="noStrike" kern="0" cap="none" spc="0" normalizeH="0" baseline="0" dirty="0">
              <a:solidFill>
                <a:srgbClr val="3657B4"/>
              </a:solidFill>
              <a:latin typeface="+mn-ea"/>
              <a:cs typeface="+mn-ea"/>
            </a:endParaRPr>
          </a:p>
          <a:p>
            <a:pPr marL="0" marR="0" lvl="1" indent="0" algn="l" defTabSz="914400" rtl="0" fontAlgn="base">
              <a:lnSpc>
                <a:spcPct val="130000"/>
              </a:lnSpc>
              <a:spcBef>
                <a:spcPts val="0"/>
              </a:spcBef>
              <a:spcAft>
                <a:spcPct val="0"/>
              </a:spcAft>
              <a:buClr>
                <a:schemeClr val="accent2"/>
              </a:buClr>
              <a:buSzPct val="70000"/>
              <a:buFont typeface="Wingdings" panose="05000000000000000000" pitchFamily="2" charset="2"/>
              <a:buNone/>
              <a:defRPr/>
            </a:pPr>
            <a:r>
              <a:rPr lang="zh-CN" altLang="en-US" sz="2400" b="1" kern="0" dirty="0">
                <a:solidFill>
                  <a:srgbClr val="3657B4"/>
                </a:solidFill>
                <a:latin typeface="+mn-ea"/>
                <a:cs typeface="+mn-ea"/>
                <a:sym typeface="+mn-ea"/>
              </a:rPr>
              <a:t>         (1).外包人员来源单位的统一社会信用代码。</a:t>
            </a:r>
            <a:endParaRPr kumimoji="0" lang="zh-CN" altLang="en-US" sz="2400" b="1" i="0" u="none" strike="noStrike" kern="0" cap="none" spc="0" normalizeH="0" baseline="0" dirty="0">
              <a:solidFill>
                <a:srgbClr val="3657B4"/>
              </a:solidFill>
              <a:latin typeface="+mn-ea"/>
              <a:cs typeface="+mn-ea"/>
            </a:endParaRPr>
          </a:p>
          <a:p>
            <a:pPr marL="0" marR="0" lvl="1" indent="0" algn="l" defTabSz="914400" rtl="0" fontAlgn="base">
              <a:lnSpc>
                <a:spcPct val="130000"/>
              </a:lnSpc>
              <a:spcBef>
                <a:spcPts val="0"/>
              </a:spcBef>
              <a:spcAft>
                <a:spcPct val="0"/>
              </a:spcAft>
              <a:buClr>
                <a:schemeClr val="accent2"/>
              </a:buClr>
              <a:buSzPct val="70000"/>
              <a:buFont typeface="Wingdings" panose="05000000000000000000" pitchFamily="2" charset="2"/>
              <a:buNone/>
              <a:defRPr/>
            </a:pPr>
            <a:r>
              <a:rPr lang="zh-CN" altLang="en-US" sz="2400" b="1" kern="0" dirty="0">
                <a:solidFill>
                  <a:srgbClr val="3657B4"/>
                </a:solidFill>
                <a:latin typeface="+mn-ea"/>
                <a:cs typeface="+mn-ea"/>
                <a:sym typeface="+mn-ea"/>
              </a:rPr>
              <a:t>         (2).外包人员来源单位名称。</a:t>
            </a:r>
            <a:endParaRPr kumimoji="0" lang="zh-CN" altLang="en-US" sz="2400" b="1" i="0" u="none" strike="noStrike" kern="0" cap="none" spc="0" normalizeH="0" baseline="0" dirty="0">
              <a:solidFill>
                <a:srgbClr val="3657B4"/>
              </a:solidFill>
              <a:latin typeface="+mn-ea"/>
              <a:cs typeface="+mn-ea"/>
            </a:endParaRPr>
          </a:p>
          <a:p>
            <a:pPr marL="0" marR="0" lvl="1" indent="0" algn="l" defTabSz="914400" rtl="0" fontAlgn="base">
              <a:lnSpc>
                <a:spcPct val="130000"/>
              </a:lnSpc>
              <a:spcBef>
                <a:spcPts val="0"/>
              </a:spcBef>
              <a:spcAft>
                <a:spcPct val="0"/>
              </a:spcAft>
              <a:buClr>
                <a:schemeClr val="accent2"/>
              </a:buClr>
              <a:buSzPct val="70000"/>
              <a:buFont typeface="Wingdings" panose="05000000000000000000" pitchFamily="2" charset="2"/>
              <a:buNone/>
              <a:defRPr/>
            </a:pPr>
            <a:r>
              <a:rPr lang="zh-CN" altLang="en-US" sz="2400" b="1" kern="0" dirty="0">
                <a:solidFill>
                  <a:srgbClr val="3657B4"/>
                </a:solidFill>
                <a:latin typeface="+mn-ea"/>
                <a:cs typeface="+mn-ea"/>
                <a:sym typeface="+mn-ea"/>
              </a:rPr>
              <a:t>         (3).以及该劳务外包单位派往本单位的人数。</a:t>
            </a:r>
            <a:endParaRPr kumimoji="0" lang="zh-CN" altLang="en-US" sz="2400" b="1" i="0" u="none" strike="noStrike" kern="0" cap="none" spc="0" normalizeH="0" baseline="0" dirty="0">
              <a:solidFill>
                <a:srgbClr val="3657B4"/>
              </a:solidFill>
              <a:latin typeface="+mn-ea"/>
              <a:cs typeface="+mn-ea"/>
            </a:endParaRPr>
          </a:p>
          <a:p>
            <a:pPr marL="0" marR="0" lvl="1" indent="0" algn="l" defTabSz="914400" rtl="0" fontAlgn="base">
              <a:lnSpc>
                <a:spcPct val="130000"/>
              </a:lnSpc>
              <a:spcBef>
                <a:spcPts val="2400"/>
              </a:spcBef>
              <a:spcAft>
                <a:spcPct val="0"/>
              </a:spcAft>
              <a:buClr>
                <a:schemeClr val="accent2"/>
              </a:buClr>
              <a:buSzPct val="70000"/>
              <a:buFont typeface="Wingdings" panose="05000000000000000000" pitchFamily="2" charset="2"/>
              <a:buNone/>
              <a:defRPr/>
            </a:pPr>
            <a:r>
              <a:rPr lang="zh-CN" altLang="en-US" sz="2400" b="1" kern="0" dirty="0">
                <a:solidFill>
                  <a:srgbClr val="3657B4"/>
                </a:solidFill>
                <a:latin typeface="+mn-ea"/>
                <a:cs typeface="+mn-ea"/>
                <a:sym typeface="+mn-ea"/>
              </a:rPr>
              <a:t>         劳务外包人员来源中的“外包至本单位人数”应等于“直接管理的劳务外包人员平均人数”。</a:t>
            </a:r>
            <a:endParaRPr kumimoji="0" lang="zh-CN" altLang="en-US" sz="2400" b="1" i="0" u="none" strike="noStrike" kern="0" cap="none" spc="0" normalizeH="0" baseline="0" dirty="0">
              <a:solidFill>
                <a:srgbClr val="3657B4"/>
              </a:solidFill>
              <a:latin typeface="+mn-ea"/>
              <a:cs typeface="+mn-ea"/>
              <a:sym typeface="+mn-ea"/>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blipFill rotWithShape="1">
          <a:blip r:embed="rId12"/>
          <a:stretch>
            <a:fillRect/>
          </a:stretch>
        </a:blipFill>
        <a:effectLst/>
      </p:bgPr>
    </p:bg>
    <p:spTree>
      <p:nvGrpSpPr>
        <p:cNvPr id="1" name=""/>
        <p:cNvGrpSpPr/>
        <p:nvPr/>
      </p:nvGrpSpPr>
      <p:grpSpPr>
        <a:xfrm>
          <a:off x="0" y="0"/>
          <a:ext cx="0" cy="0"/>
          <a:chOff x="0" y="0"/>
          <a:chExt cx="0" cy="0"/>
        </a:xfrm>
      </p:grpSpPr>
      <p:sp>
        <p:nvSpPr>
          <p:cNvPr id="14" name="任意多边形 13"/>
          <p:cNvSpPr/>
          <p:nvPr>
            <p:custDataLst>
              <p:tags r:id="rId1"/>
            </p:custDataLst>
          </p:nvPr>
        </p:nvSpPr>
        <p:spPr>
          <a:xfrm rot="18900000" flipH="1">
            <a:off x="5320031" y="1853883"/>
            <a:ext cx="3155315" cy="3155315"/>
          </a:xfrm>
          <a:custGeom>
            <a:avLst/>
            <a:gdLst>
              <a:gd name="adj" fmla="val 14789"/>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4969" h="4969">
                <a:moveTo>
                  <a:pt x="235" y="0"/>
                </a:moveTo>
                <a:lnTo>
                  <a:pt x="4969" y="4734"/>
                </a:lnTo>
                <a:lnTo>
                  <a:pt x="4959" y="4745"/>
                </a:lnTo>
                <a:cubicBezTo>
                  <a:pt x="4821" y="4883"/>
                  <a:pt x="4629" y="4969"/>
                  <a:pt x="4417" y="4969"/>
                </a:cubicBezTo>
                <a:lnTo>
                  <a:pt x="767" y="4969"/>
                </a:lnTo>
                <a:cubicBezTo>
                  <a:pt x="343" y="4969"/>
                  <a:pt x="0" y="4626"/>
                  <a:pt x="0" y="4202"/>
                </a:cubicBezTo>
                <a:lnTo>
                  <a:pt x="0" y="552"/>
                </a:lnTo>
                <a:cubicBezTo>
                  <a:pt x="0" y="340"/>
                  <a:pt x="86" y="148"/>
                  <a:pt x="225" y="10"/>
                </a:cubicBezTo>
                <a:lnTo>
                  <a:pt x="235" y="0"/>
                </a:lnTo>
                <a:close/>
              </a:path>
            </a:pathLst>
          </a:custGeom>
          <a:gradFill flip="none" rotWithShape="1">
            <a:gsLst>
              <a:gs pos="43000">
                <a:schemeClr val="accent2">
                  <a:alpha val="0"/>
                </a:schemeClr>
              </a:gs>
              <a:gs pos="0">
                <a:schemeClr val="accent2">
                  <a:lumMod val="20000"/>
                  <a:lumOff val="80000"/>
                  <a:alpha val="35000"/>
                </a:schemeClr>
              </a:gs>
            </a:gsLst>
            <a:lin ang="18900000" scaled="0"/>
          </a:gradFill>
          <a:ln>
            <a:gradFill>
              <a:gsLst>
                <a:gs pos="25000">
                  <a:schemeClr val="accent2">
                    <a:alpha val="0"/>
                  </a:schemeClr>
                </a:gs>
                <a:gs pos="100000">
                  <a:schemeClr val="accent2">
                    <a:lumMod val="20000"/>
                    <a:lumOff val="80000"/>
                    <a:alpha val="100000"/>
                  </a:schemeClr>
                </a:gs>
                <a:gs pos="75000">
                  <a:schemeClr val="accent2">
                    <a:alpha val="0"/>
                  </a:schemeClr>
                </a:gs>
              </a:gsLst>
              <a:lin ang="8100000" scaled="1"/>
            </a:gra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spcBef>
                <a:spcPts val="0"/>
              </a:spcBef>
              <a:spcAft>
                <a:spcPts val="0"/>
              </a:spcAft>
              <a:buClrTx/>
              <a:buSzTx/>
              <a:buFontTx/>
            </a:pPr>
            <a:endParaRPr lang="zh-CN" altLang="en-US" noProof="0">
              <a:ln>
                <a:noFill/>
              </a:ln>
              <a:noFill/>
              <a:effectLst/>
              <a:uLnTx/>
              <a:uFillTx/>
              <a:latin typeface="+mj-ea"/>
              <a:ea typeface="+mj-ea"/>
              <a:sym typeface="+mn-ea"/>
            </a:endParaRPr>
          </a:p>
        </p:txBody>
      </p:sp>
      <p:sp>
        <p:nvSpPr>
          <p:cNvPr id="6146" name="Rectangle 2"/>
          <p:cNvSpPr>
            <a:spLocks noGrp="1" noChangeArrowheads="1"/>
          </p:cNvSpPr>
          <p:nvPr>
            <p:ph type="title" idx="4294967295"/>
            <p:custDataLst>
              <p:tags r:id="rId2"/>
            </p:custDataLst>
          </p:nvPr>
        </p:nvSpPr>
        <p:spPr>
          <a:xfrm>
            <a:off x="1870710" y="377190"/>
            <a:ext cx="8450580" cy="888365"/>
          </a:xfrm>
          <a:ln>
            <a:miter/>
          </a:ln>
        </p:spPr>
        <p:txBody>
          <a:bodyPr vert="horz" wrap="square" lIns="92075" tIns="46038" rIns="92075" bIns="46038" numCol="1" anchor="b"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sz="4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j-lt"/>
                <a:ea typeface="+mj-ea"/>
                <a:cs typeface="+mj-cs"/>
              </a:rPr>
              <a:t>二、</a:t>
            </a:r>
            <a:r>
              <a:rPr lang="zh-CN" b="1" kern="0" noProof="0" dirty="0">
                <a:ln>
                  <a:noFill/>
                </a:ln>
                <a:solidFill>
                  <a:srgbClr val="3657B4"/>
                </a:solidFill>
                <a:effectLst>
                  <a:outerShdw blurRad="38100" dist="38100" dir="2700000" algn="tl">
                    <a:srgbClr val="000000"/>
                  </a:outerShdw>
                </a:effectLst>
                <a:uLnTx/>
                <a:uFillTx/>
                <a:sym typeface="+mn-ea"/>
              </a:rPr>
              <a:t>劳动者工资报酬情况调查表</a:t>
            </a:r>
            <a:endParaRPr kumimoji="0" lang="zh-CN" sz="4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j-lt"/>
              <a:ea typeface="+mj-ea"/>
              <a:cs typeface="+mj-cs"/>
            </a:endParaRPr>
          </a:p>
        </p:txBody>
      </p:sp>
      <p:sp>
        <p:nvSpPr>
          <p:cNvPr id="55" name="任意多边形 54"/>
          <p:cNvSpPr/>
          <p:nvPr>
            <p:custDataLst>
              <p:tags r:id="rId3"/>
            </p:custDataLst>
          </p:nvPr>
        </p:nvSpPr>
        <p:spPr>
          <a:xfrm rot="2700000">
            <a:off x="3716656" y="1853248"/>
            <a:ext cx="3155315" cy="3155315"/>
          </a:xfrm>
          <a:custGeom>
            <a:avLst/>
            <a:gdLst>
              <a:gd name="adj" fmla="val 14789"/>
              <a:gd name="a" fmla="pin 0 adj 50000"/>
              <a:gd name="x1" fmla="*/ ss a 100000"/>
              <a:gd name="x2" fmla="+- r 0 x1"/>
              <a:gd name="y2" fmla="+- b 0 x1"/>
              <a:gd name="il" fmla="*/ x1 29289 100000"/>
              <a:gd name="ir" fmla="+- r 0 il"/>
              <a:gd name="ib" fmla="+- b 0 il"/>
            </a:gdLst>
            <a:ahLst/>
            <a:cxnLst>
              <a:cxn ang="3">
                <a:pos x="hc" y="t"/>
              </a:cxn>
              <a:cxn ang="cd2">
                <a:pos x="l" y="vc"/>
              </a:cxn>
              <a:cxn ang="cd4">
                <a:pos x="hc" y="b"/>
              </a:cxn>
              <a:cxn ang="0">
                <a:pos x="r" y="vc"/>
              </a:cxn>
            </a:cxnLst>
            <a:rect l="l" t="t" r="r" b="b"/>
            <a:pathLst>
              <a:path w="4969" h="4969">
                <a:moveTo>
                  <a:pt x="235" y="0"/>
                </a:moveTo>
                <a:lnTo>
                  <a:pt x="4969" y="4734"/>
                </a:lnTo>
                <a:lnTo>
                  <a:pt x="4959" y="4745"/>
                </a:lnTo>
                <a:cubicBezTo>
                  <a:pt x="4821" y="4883"/>
                  <a:pt x="4629" y="4969"/>
                  <a:pt x="4417" y="4969"/>
                </a:cubicBezTo>
                <a:lnTo>
                  <a:pt x="767" y="4969"/>
                </a:lnTo>
                <a:cubicBezTo>
                  <a:pt x="343" y="4969"/>
                  <a:pt x="0" y="4626"/>
                  <a:pt x="0" y="4202"/>
                </a:cubicBezTo>
                <a:lnTo>
                  <a:pt x="0" y="552"/>
                </a:lnTo>
                <a:cubicBezTo>
                  <a:pt x="0" y="340"/>
                  <a:pt x="86" y="148"/>
                  <a:pt x="225" y="10"/>
                </a:cubicBezTo>
                <a:lnTo>
                  <a:pt x="235" y="0"/>
                </a:lnTo>
                <a:close/>
              </a:path>
            </a:pathLst>
          </a:custGeom>
          <a:gradFill flip="none" rotWithShape="1">
            <a:gsLst>
              <a:gs pos="43000">
                <a:schemeClr val="accent2">
                  <a:alpha val="0"/>
                </a:schemeClr>
              </a:gs>
              <a:gs pos="0">
                <a:schemeClr val="accent2">
                  <a:lumMod val="20000"/>
                  <a:lumOff val="80000"/>
                  <a:alpha val="35000"/>
                </a:schemeClr>
              </a:gs>
            </a:gsLst>
            <a:lin ang="18900000" scaled="0"/>
          </a:gradFill>
          <a:ln>
            <a:gradFill>
              <a:gsLst>
                <a:gs pos="25000">
                  <a:schemeClr val="accent2">
                    <a:alpha val="0"/>
                  </a:schemeClr>
                </a:gs>
                <a:gs pos="100000">
                  <a:schemeClr val="accent2">
                    <a:lumMod val="20000"/>
                    <a:lumOff val="80000"/>
                    <a:alpha val="100000"/>
                  </a:schemeClr>
                </a:gs>
                <a:gs pos="75000">
                  <a:schemeClr val="accent2">
                    <a:alpha val="0"/>
                  </a:schemeClr>
                </a:gs>
              </a:gsLst>
              <a:lin ang="8100000" scaled="1"/>
            </a:gradFill>
          </a:ln>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spcBef>
                <a:spcPts val="0"/>
              </a:spcBef>
              <a:spcAft>
                <a:spcPts val="0"/>
              </a:spcAft>
              <a:buClrTx/>
              <a:buSzTx/>
              <a:buFontTx/>
            </a:pPr>
            <a:endParaRPr lang="zh-CN" altLang="en-US" noProof="0">
              <a:ln>
                <a:noFill/>
              </a:ln>
              <a:noFill/>
              <a:effectLst/>
              <a:uLnTx/>
              <a:uFillTx/>
              <a:latin typeface="+mj-ea"/>
              <a:ea typeface="+mj-ea"/>
              <a:sym typeface="+mn-ea"/>
            </a:endParaRPr>
          </a:p>
        </p:txBody>
      </p:sp>
      <p:sp>
        <p:nvSpPr>
          <p:cNvPr id="51" name="正文"/>
          <p:cNvSpPr txBox="1"/>
          <p:nvPr>
            <p:custDataLst>
              <p:tags r:id="rId4"/>
            </p:custDataLst>
          </p:nvPr>
        </p:nvSpPr>
        <p:spPr>
          <a:xfrm>
            <a:off x="1705610" y="3705860"/>
            <a:ext cx="2366645" cy="428625"/>
          </a:xfrm>
          <a:prstGeom prst="rect">
            <a:avLst/>
          </a:prstGeom>
          <a:noFill/>
        </p:spPr>
        <p:txBody>
          <a:bodyPr wrap="square" lIns="0" tIns="0" rIns="0" bIns="0" rtlCol="0" anchor="t" anchorCtr="0">
            <a:noAutofit/>
          </a:bodyPr>
          <a:lstStyle/>
          <a:p>
            <a:pPr marL="0" marR="0" lvl="0" indent="0" algn="ctr" defTabSz="914400" rtl="0" eaLnBrk="1" hangingPunct="1">
              <a:lnSpc>
                <a:spcPct val="110000"/>
              </a:lnSpc>
              <a:spcBef>
                <a:spcPts val="0"/>
              </a:spcBef>
              <a:spcAft>
                <a:spcPct val="0"/>
              </a:spcAft>
              <a:buClr>
                <a:schemeClr val="hlink"/>
              </a:buClr>
              <a:buSzPct val="70000"/>
              <a:buFont typeface="Wingdings" panose="05000000000000000000" pitchFamily="2" charset="2"/>
              <a:buNone/>
              <a:defRPr/>
            </a:pPr>
            <a:r>
              <a:rPr kumimoji="0" lang="zh-CN" altLang="en-US" sz="2400" b="1" i="0" u="none" strike="noStrike" kern="0" cap="none" normalizeH="0" baseline="0" noProof="0" dirty="0">
                <a:ln>
                  <a:noFill/>
                </a:ln>
                <a:solidFill>
                  <a:srgbClr val="3657B4"/>
                </a:solidFill>
                <a:effectLst>
                  <a:outerShdw blurRad="38100" dist="38100" dir="2700000" algn="tl">
                    <a:srgbClr val="000000"/>
                  </a:outerShdw>
                </a:effectLst>
                <a:uLnTx/>
                <a:uFillTx/>
                <a:latin typeface="+mn-ea"/>
                <a:cs typeface="+mn-ea"/>
              </a:rPr>
              <a:t>劳动者基本信息</a:t>
            </a:r>
          </a:p>
        </p:txBody>
      </p:sp>
      <p:sp>
        <p:nvSpPr>
          <p:cNvPr id="9" name="矩形: 圆角 10"/>
          <p:cNvSpPr/>
          <p:nvPr>
            <p:custDataLst>
              <p:tags r:id="rId5"/>
            </p:custDataLst>
          </p:nvPr>
        </p:nvSpPr>
        <p:spPr>
          <a:xfrm>
            <a:off x="2145030" y="3053080"/>
            <a:ext cx="1797685" cy="552450"/>
          </a:xfrm>
          <a:prstGeom prst="roundRect">
            <a:avLst>
              <a:gd name="adj" fmla="val 50000"/>
            </a:avLst>
          </a:prstGeom>
          <a:gradFill flip="none" rotWithShape="1">
            <a:gsLst>
              <a:gs pos="100000">
                <a:schemeClr val="accent1">
                  <a:lumMod val="75000"/>
                  <a:alpha val="100000"/>
                </a:schemeClr>
              </a:gs>
              <a:gs pos="63000">
                <a:schemeClr val="accent1">
                  <a:alpha val="100000"/>
                </a:schemeClr>
              </a:gs>
              <a:gs pos="2000">
                <a:schemeClr val="accent1">
                  <a:lumMod val="60000"/>
                  <a:lumOff val="40000"/>
                  <a:alpha val="10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pPr algn="ctr"/>
            <a:r>
              <a:rPr lang="zh-CN" altLang="en-US" sz="2000" b="1" spc="100">
                <a:solidFill>
                  <a:srgbClr val="FFFFFF"/>
                </a:solidFill>
                <a:latin typeface="+mn-ea"/>
              </a:rPr>
              <a:t>第一部分</a:t>
            </a:r>
          </a:p>
        </p:txBody>
      </p:sp>
      <p:sp>
        <p:nvSpPr>
          <p:cNvPr id="12" name="圆角矩形 11"/>
          <p:cNvSpPr/>
          <p:nvPr>
            <p:custDataLst>
              <p:tags r:id="rId6"/>
            </p:custDataLst>
          </p:nvPr>
        </p:nvSpPr>
        <p:spPr>
          <a:xfrm rot="2700000">
            <a:off x="4824095" y="1936115"/>
            <a:ext cx="2684780" cy="2684780"/>
          </a:xfrm>
          <a:prstGeom prst="roundRect">
            <a:avLst>
              <a:gd name="adj" fmla="val 19679"/>
            </a:avLst>
          </a:prstGeom>
          <a:gradFill flip="none" rotWithShape="1">
            <a:gsLst>
              <a:gs pos="100000">
                <a:schemeClr val="accent1">
                  <a:lumMod val="75000"/>
                  <a:alpha val="100000"/>
                </a:schemeClr>
              </a:gs>
              <a:gs pos="62000">
                <a:schemeClr val="accent1">
                  <a:alpha val="100000"/>
                </a:schemeClr>
              </a:gs>
              <a:gs pos="2000">
                <a:schemeClr val="accent1">
                  <a:lumMod val="60000"/>
                  <a:lumOff val="40000"/>
                  <a:alpha val="10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spcBef>
                <a:spcPts val="0"/>
              </a:spcBef>
              <a:spcAft>
                <a:spcPts val="0"/>
              </a:spcAft>
              <a:buClrTx/>
              <a:buSzTx/>
              <a:buFontTx/>
            </a:pPr>
            <a:endParaRPr lang="zh-CN" altLang="en-US" noProof="0">
              <a:ln>
                <a:noFill/>
              </a:ln>
              <a:solidFill>
                <a:srgbClr val="FFFFFF"/>
              </a:solidFill>
              <a:effectLst/>
              <a:uLnTx/>
              <a:uFillTx/>
              <a:latin typeface="+mj-ea"/>
              <a:ea typeface="+mj-ea"/>
              <a:sym typeface="+mn-ea"/>
            </a:endParaRPr>
          </a:p>
        </p:txBody>
      </p:sp>
      <p:sp>
        <p:nvSpPr>
          <p:cNvPr id="13" name="标题"/>
          <p:cNvSpPr txBox="1"/>
          <p:nvPr>
            <p:custDataLst>
              <p:tags r:id="rId7"/>
            </p:custDataLst>
          </p:nvPr>
        </p:nvSpPr>
        <p:spPr>
          <a:xfrm>
            <a:off x="5055235" y="2244725"/>
            <a:ext cx="2221865" cy="2067560"/>
          </a:xfrm>
          <a:prstGeom prst="rect">
            <a:avLst/>
          </a:prstGeom>
          <a:noFill/>
        </p:spPr>
        <p:txBody>
          <a:bodyPr wrap="square" lIns="0" tIns="0" rIns="0" bIns="0" rtlCol="0" anchor="ctr">
            <a:noAutofit/>
          </a:bodyPr>
          <a:lstStyle/>
          <a:p>
            <a:pPr marL="0" marR="0" lvl="0" indent="0" algn="ctr" defTabSz="914400" rtl="0" eaLnBrk="1" fontAlgn="auto" latinLnBrk="0" hangingPunct="1">
              <a:lnSpc>
                <a:spcPct val="110000"/>
              </a:lnSpc>
              <a:spcBef>
                <a:spcPts val="0"/>
              </a:spcBef>
              <a:spcAft>
                <a:spcPts val="0"/>
              </a:spcAft>
              <a:buClrTx/>
              <a:buSzTx/>
              <a:buFontTx/>
              <a:buNone/>
            </a:pPr>
            <a:r>
              <a:rPr lang="zh-CN" altLang="en-US" sz="2000" b="1" spc="100">
                <a:solidFill>
                  <a:srgbClr val="FFFFFF"/>
                </a:solidFill>
                <a:latin typeface="+mn-ea"/>
                <a:sym typeface="+mn-ea"/>
              </a:rPr>
              <a:t>了解202</a:t>
            </a:r>
            <a:r>
              <a:rPr lang="en-US" altLang="zh-CN" sz="2000" b="1" spc="100">
                <a:solidFill>
                  <a:srgbClr val="FFFFFF"/>
                </a:solidFill>
                <a:latin typeface="+mn-ea"/>
                <a:sym typeface="+mn-ea"/>
              </a:rPr>
              <a:t>4</a:t>
            </a:r>
            <a:r>
              <a:rPr lang="zh-CN" altLang="en-US" sz="2000" b="1" spc="100">
                <a:solidFill>
                  <a:srgbClr val="FFFFFF"/>
                </a:solidFill>
                <a:latin typeface="+mn-ea"/>
                <a:sym typeface="+mn-ea"/>
              </a:rPr>
              <a:t>年度</a:t>
            </a:r>
          </a:p>
          <a:p>
            <a:pPr marL="0" marR="0" lvl="0" indent="0" algn="ctr" defTabSz="914400" rtl="0" eaLnBrk="1" fontAlgn="auto" latinLnBrk="0" hangingPunct="1">
              <a:lnSpc>
                <a:spcPct val="110000"/>
              </a:lnSpc>
              <a:spcBef>
                <a:spcPts val="0"/>
              </a:spcBef>
              <a:spcAft>
                <a:spcPts val="0"/>
              </a:spcAft>
              <a:buClrTx/>
              <a:buSzTx/>
              <a:buFontTx/>
              <a:buNone/>
            </a:pPr>
            <a:r>
              <a:rPr lang="zh-CN" altLang="en-US" sz="2000" b="1" spc="100">
                <a:solidFill>
                  <a:srgbClr val="FFFFFF"/>
                </a:solidFill>
                <a:latin typeface="+mn-ea"/>
                <a:sym typeface="+mn-ea"/>
              </a:rPr>
              <a:t>不同类型劳动者</a:t>
            </a:r>
          </a:p>
          <a:p>
            <a:pPr marL="0" marR="0" lvl="0" indent="0" algn="ctr" defTabSz="914400" rtl="0" eaLnBrk="1" fontAlgn="auto" latinLnBrk="0" hangingPunct="1">
              <a:lnSpc>
                <a:spcPct val="110000"/>
              </a:lnSpc>
              <a:spcBef>
                <a:spcPts val="0"/>
              </a:spcBef>
              <a:spcAft>
                <a:spcPts val="0"/>
              </a:spcAft>
              <a:buClrTx/>
              <a:buSzTx/>
              <a:buFontTx/>
              <a:buNone/>
            </a:pPr>
            <a:r>
              <a:rPr lang="zh-CN" altLang="en-US" sz="2000" b="1" spc="100">
                <a:solidFill>
                  <a:srgbClr val="FFFFFF"/>
                </a:solidFill>
                <a:latin typeface="+mn-ea"/>
                <a:sym typeface="+mn-ea"/>
              </a:rPr>
              <a:t>工资报酬水平及</a:t>
            </a:r>
          </a:p>
          <a:p>
            <a:pPr marL="0" marR="0" lvl="0" indent="0" algn="ctr" defTabSz="914400" rtl="0" eaLnBrk="1" fontAlgn="auto" latinLnBrk="0" hangingPunct="1">
              <a:lnSpc>
                <a:spcPct val="110000"/>
              </a:lnSpc>
              <a:spcBef>
                <a:spcPts val="0"/>
              </a:spcBef>
              <a:spcAft>
                <a:spcPts val="0"/>
              </a:spcAft>
              <a:buClrTx/>
              <a:buSzTx/>
              <a:buFontTx/>
              <a:buNone/>
            </a:pPr>
            <a:r>
              <a:rPr lang="zh-CN" altLang="en-US" sz="2000" b="1" spc="100">
                <a:solidFill>
                  <a:srgbClr val="FFFFFF"/>
                </a:solidFill>
                <a:latin typeface="+mn-ea"/>
                <a:sym typeface="+mn-ea"/>
              </a:rPr>
              <a:t>工资报酬构成情况</a:t>
            </a:r>
            <a:endParaRPr kumimoji="0" lang="zh-CN" altLang="en-US" sz="2000" b="1" i="0" u="none" strike="noStrike" cap="none" spc="100" normalizeH="0">
              <a:solidFill>
                <a:srgbClr val="FFFFFF"/>
              </a:solidFill>
              <a:latin typeface="+mn-ea"/>
              <a:sym typeface="+mn-ea"/>
            </a:endParaRPr>
          </a:p>
        </p:txBody>
      </p:sp>
      <p:sp>
        <p:nvSpPr>
          <p:cNvPr id="16" name="正文"/>
          <p:cNvSpPr txBox="1"/>
          <p:nvPr>
            <p:custDataLst>
              <p:tags r:id="rId8"/>
            </p:custDataLst>
          </p:nvPr>
        </p:nvSpPr>
        <p:spPr>
          <a:xfrm flipH="1">
            <a:off x="7394575" y="3663315"/>
            <a:ext cx="3787775" cy="829945"/>
          </a:xfrm>
          <a:prstGeom prst="rect">
            <a:avLst/>
          </a:prstGeom>
          <a:noFill/>
        </p:spPr>
        <p:txBody>
          <a:bodyPr wrap="square" lIns="0" tIns="0" rIns="0" bIns="0" rtlCol="0" anchor="t" anchorCtr="0">
            <a:noAutofit/>
          </a:bodyPr>
          <a:lstStyle/>
          <a:p>
            <a:pPr marL="0" marR="0" lvl="0" indent="0" algn="ctr" defTabSz="914400" rtl="0" eaLnBrk="1" hangingPunct="1">
              <a:lnSpc>
                <a:spcPct val="110000"/>
              </a:lnSpc>
              <a:spcBef>
                <a:spcPts val="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3657B4"/>
                </a:solidFill>
                <a:effectLst>
                  <a:outerShdw blurRad="38100" dist="38100" dir="2700000" algn="tl">
                    <a:srgbClr val="000000"/>
                  </a:outerShdw>
                </a:effectLst>
                <a:uLnTx/>
                <a:uFillTx/>
                <a:latin typeface="+mn-ea"/>
                <a:cs typeface="+mn-ea"/>
                <a:sym typeface="+mn-ea"/>
              </a:rPr>
              <a:t>劳动者工资报酬情况</a:t>
            </a:r>
            <a:endParaRPr kumimoji="0" lang="zh-CN" altLang="en-US" sz="1400" b="1" i="0" u="none" strike="noStrike" kern="0" cap="none" spc="0" normalizeH="0" baseline="0" noProof="0" dirty="0">
              <a:ln>
                <a:noFill/>
              </a:ln>
              <a:solidFill>
                <a:srgbClr val="3657B4"/>
              </a:solidFill>
              <a:effectLst>
                <a:outerShdw blurRad="38100" dist="38100" dir="2700000" algn="tl">
                  <a:srgbClr val="000000"/>
                </a:outerShdw>
              </a:effectLst>
              <a:uLnTx/>
              <a:uFillTx/>
              <a:latin typeface="+mn-ea"/>
              <a:cs typeface="+mn-ea"/>
            </a:endParaRPr>
          </a:p>
          <a:p>
            <a:pPr marL="0" marR="0" lvl="0" indent="0" algn="ctr" defTabSz="914400" rtl="0" eaLnBrk="1" hangingPunct="1">
              <a:lnSpc>
                <a:spcPct val="110000"/>
              </a:lnSpc>
              <a:spcBef>
                <a:spcPts val="0"/>
              </a:spcBef>
              <a:spcAft>
                <a:spcPct val="0"/>
              </a:spcAft>
              <a:buClr>
                <a:schemeClr val="hlink"/>
              </a:buClr>
              <a:buSzPct val="70000"/>
              <a:buFont typeface="Wingdings" panose="05000000000000000000" pitchFamily="2" charset="2"/>
              <a:buNone/>
              <a:defRPr/>
            </a:pPr>
            <a:r>
              <a:rPr lang="zh-CN" altLang="en-US" sz="1400" b="1" kern="0" noProof="0" dirty="0">
                <a:ln>
                  <a:noFill/>
                </a:ln>
                <a:solidFill>
                  <a:srgbClr val="3657B4"/>
                </a:solidFill>
                <a:effectLst>
                  <a:outerShdw blurRad="38100" dist="38100" dir="2700000" algn="tl">
                    <a:srgbClr val="000000"/>
                  </a:outerShdw>
                </a:effectLst>
                <a:uLnTx/>
                <a:uFillTx/>
                <a:latin typeface="+mn-ea"/>
                <a:cs typeface="+mn-ea"/>
                <a:sym typeface="+mn-ea"/>
              </a:rPr>
              <a:t>（含工时情况、工资报酬、工资构成）</a:t>
            </a:r>
            <a:endParaRPr kumimoji="0" lang="zh-CN" altLang="en-US" sz="1400" b="0" i="0" u="none" strike="noStrike" kern="1200" cap="none" spc="150" normalizeH="0" baseline="0" noProof="0" dirty="0">
              <a:ln>
                <a:noFill/>
              </a:ln>
              <a:solidFill>
                <a:schemeClr val="tx1">
                  <a:lumMod val="85000"/>
                  <a:lumOff val="15000"/>
                </a:schemeClr>
              </a:solidFill>
              <a:effectLst/>
              <a:uLnTx/>
              <a:uFillTx/>
              <a:latin typeface="+mn-ea"/>
              <a:cs typeface="+mn-cs"/>
            </a:endParaRPr>
          </a:p>
        </p:txBody>
      </p:sp>
      <p:sp>
        <p:nvSpPr>
          <p:cNvPr id="2" name="矩形: 圆角 10"/>
          <p:cNvSpPr/>
          <p:nvPr>
            <p:custDataLst>
              <p:tags r:id="rId9"/>
            </p:custDataLst>
          </p:nvPr>
        </p:nvSpPr>
        <p:spPr>
          <a:xfrm>
            <a:off x="8389620" y="3053080"/>
            <a:ext cx="1797685" cy="552450"/>
          </a:xfrm>
          <a:prstGeom prst="roundRect">
            <a:avLst>
              <a:gd name="adj" fmla="val 50000"/>
            </a:avLst>
          </a:prstGeom>
          <a:gradFill flip="none" rotWithShape="1">
            <a:gsLst>
              <a:gs pos="100000">
                <a:schemeClr val="accent1">
                  <a:lumMod val="75000"/>
                  <a:alpha val="100000"/>
                </a:schemeClr>
              </a:gs>
              <a:gs pos="63000">
                <a:schemeClr val="accent1">
                  <a:alpha val="100000"/>
                </a:schemeClr>
              </a:gs>
              <a:gs pos="2000">
                <a:schemeClr val="accent1">
                  <a:lumMod val="60000"/>
                  <a:lumOff val="40000"/>
                  <a:alpha val="100000"/>
                </a:schemeClr>
              </a:gs>
            </a:gsLst>
            <a:lin ang="2700000" scaled="1"/>
            <a:tileRect/>
          </a:gradFill>
          <a:ln>
            <a:noFill/>
          </a:ln>
          <a:effectLst>
            <a:outerShdw blurRad="177800" dist="88900" dir="5400000" sx="101000" sy="101000" algn="t"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0" tIns="0" rIns="0" bIns="0" rtlCol="0" anchor="ctr"/>
          <a:lstStyle/>
          <a:p>
            <a:pPr algn="ctr"/>
            <a:r>
              <a:rPr lang="zh-CN" altLang="en-US" sz="2000" b="1" spc="100">
                <a:solidFill>
                  <a:srgbClr val="FFFFFF"/>
                </a:solidFill>
                <a:latin typeface="+mn-ea"/>
              </a:rPr>
              <a:t>第二部分</a:t>
            </a:r>
          </a:p>
        </p:txBody>
      </p:sp>
      <p:sp>
        <p:nvSpPr>
          <p:cNvPr id="3" name="文本框 2"/>
          <p:cNvSpPr txBox="1"/>
          <p:nvPr>
            <p:custDataLst>
              <p:tags r:id="rId10"/>
            </p:custDataLst>
          </p:nvPr>
        </p:nvSpPr>
        <p:spPr>
          <a:xfrm>
            <a:off x="506095" y="5350510"/>
            <a:ext cx="11180445" cy="1124585"/>
          </a:xfrm>
          <a:prstGeom prst="rect">
            <a:avLst/>
          </a:prstGeom>
          <a:noFill/>
          <a:effectLst/>
        </p:spPr>
        <p:txBody>
          <a:bodyPr wrap="square" rtlCol="0">
            <a:spAutoFit/>
          </a:bodyPr>
          <a:lstStyle/>
          <a:p>
            <a:pPr indent="0" algn="ctr" fontAlgn="auto">
              <a:lnSpc>
                <a:spcPct val="120000"/>
              </a:lnSpc>
            </a:pPr>
            <a:r>
              <a:rPr lang="zh-CN" altLang="en-US" sz="2800" dirty="0">
                <a:gradFill>
                  <a:gsLst>
                    <a:gs pos="0">
                      <a:srgbClr val="2A448C"/>
                    </a:gs>
                    <a:gs pos="100000">
                      <a:srgbClr val="112368"/>
                    </a:gs>
                  </a:gsLst>
                  <a:lin ang="2700000" scaled="0"/>
                </a:gradFill>
                <a:latin typeface="Calibri" panose="020F0502020204030204" charset="0"/>
                <a:ea typeface="汉仪雅酷黑 55W" panose="020B0504020202020204" pitchFamily="34" charset="-122"/>
                <a:cs typeface="+mn-ea"/>
                <a:sym typeface="+mn-ea"/>
              </a:rPr>
              <a:t>①</a:t>
            </a:r>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ea"/>
              </a:rPr>
              <a:t>企业从业人员工资报酬情况</a:t>
            </a:r>
            <a:r>
              <a:rPr lang="en-US" altLang="zh-CN"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ea"/>
              </a:rPr>
              <a:t>/</a:t>
            </a:r>
            <a:r>
              <a:rPr lang="en-US" altLang="zh-CN" sz="2800" dirty="0">
                <a:gradFill>
                  <a:gsLst>
                    <a:gs pos="0">
                      <a:srgbClr val="2A448C"/>
                    </a:gs>
                    <a:gs pos="100000">
                      <a:srgbClr val="112368"/>
                    </a:gs>
                  </a:gsLst>
                  <a:lin ang="2700000" scaled="0"/>
                </a:gradFill>
                <a:latin typeface="Calibri" panose="020F0502020204030204" charset="0"/>
                <a:ea typeface="汉仪雅酷黑 55W" panose="020B0504020202020204" pitchFamily="34" charset="-122"/>
                <a:cs typeface="+mn-ea"/>
                <a:sym typeface="+mn-ea"/>
              </a:rPr>
              <a:t>②</a:t>
            </a:r>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ea"/>
              </a:rPr>
              <a:t>新毕业生工资报酬情况</a:t>
            </a:r>
            <a:r>
              <a:rPr lang="en-US" altLang="zh-CN"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ea"/>
              </a:rPr>
              <a:t>/</a:t>
            </a:r>
          </a:p>
          <a:p>
            <a:pPr indent="0" algn="ctr" fontAlgn="auto">
              <a:lnSpc>
                <a:spcPct val="120000"/>
              </a:lnSpc>
            </a:pPr>
            <a:r>
              <a:rPr lang="zh-CN" altLang="en-US" sz="2800" dirty="0">
                <a:gradFill>
                  <a:gsLst>
                    <a:gs pos="0">
                      <a:srgbClr val="2A448C"/>
                    </a:gs>
                    <a:gs pos="100000">
                      <a:srgbClr val="112368"/>
                    </a:gs>
                  </a:gsLst>
                  <a:lin ang="2700000" scaled="0"/>
                </a:gradFill>
                <a:latin typeface="Calibri" panose="020F0502020204030204" charset="0"/>
                <a:ea typeface="汉仪雅酷黑 55W" panose="020B0504020202020204" pitchFamily="34" charset="-122"/>
                <a:cs typeface="+mn-ea"/>
                <a:sym typeface="+mn-ea"/>
              </a:rPr>
              <a:t>③</a:t>
            </a:r>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ea"/>
              </a:rPr>
              <a:t>劳务派遣人员工资报酬情况</a:t>
            </a:r>
            <a:r>
              <a:rPr lang="en-US" altLang="zh-CN"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ea"/>
              </a:rPr>
              <a:t>/</a:t>
            </a:r>
            <a:r>
              <a:rPr lang="en-US" altLang="zh-CN" sz="2800" dirty="0">
                <a:gradFill>
                  <a:gsLst>
                    <a:gs pos="0">
                      <a:srgbClr val="2A448C"/>
                    </a:gs>
                    <a:gs pos="100000">
                      <a:srgbClr val="112368"/>
                    </a:gs>
                  </a:gsLst>
                  <a:lin ang="2700000" scaled="0"/>
                </a:gradFill>
                <a:latin typeface="微软雅黑" panose="020B0503020204020204" charset="-122"/>
                <a:ea typeface="微软雅黑" panose="020B0503020204020204" charset="-122"/>
                <a:cs typeface="+mn-ea"/>
                <a:sym typeface="+mn-ea"/>
              </a:rPr>
              <a:t>④</a:t>
            </a:r>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ea"/>
              </a:rPr>
              <a:t>家政服务业人员工资报酬情况</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33" name="文本框 32"/>
          <p:cNvSpPr txBox="1"/>
          <p:nvPr>
            <p:custDataLst>
              <p:tags r:id="rId1"/>
            </p:custDataLst>
          </p:nvPr>
        </p:nvSpPr>
        <p:spPr>
          <a:xfrm>
            <a:off x="991870" y="445770"/>
            <a:ext cx="4025900" cy="829945"/>
          </a:xfrm>
          <a:prstGeom prst="rect">
            <a:avLst/>
          </a:prstGeom>
          <a:noFill/>
        </p:spPr>
        <p:txBody>
          <a:bodyPr wrap="square" rtlCol="0">
            <a:sp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altLang="en-US" sz="4800" b="1" kern="0" noProof="0" dirty="0">
                <a:ln>
                  <a:noFill/>
                </a:ln>
                <a:solidFill>
                  <a:srgbClr val="FF0000"/>
                </a:solidFill>
                <a:effectLst>
                  <a:outerShdw blurRad="38100" dist="38100" dir="2700000" algn="tl">
                    <a:srgbClr val="000000"/>
                  </a:outerShdw>
                </a:effectLst>
                <a:uLnTx/>
                <a:uFillTx/>
                <a:ea typeface="仿宋_GB2312" panose="02010609030101010101" pitchFamily="49" charset="-122"/>
                <a:sym typeface="+mn-ea"/>
              </a:rPr>
              <a:t>填表人员注意</a:t>
            </a:r>
            <a:endParaRPr lang="zh-CN" altLang="en-US" sz="4800" dirty="0">
              <a:solidFill>
                <a:srgbClr val="FF0000"/>
              </a:solidFill>
              <a:latin typeface="汉仪雅酷黑 55W" panose="020B0504020202020204" pitchFamily="34" charset="-122"/>
              <a:ea typeface="汉仪雅酷黑 55W" panose="020B0504020202020204" pitchFamily="34" charset="-122"/>
              <a:cs typeface="+mn-ea"/>
              <a:sym typeface="+mn-lt"/>
            </a:endParaRPr>
          </a:p>
        </p:txBody>
      </p:sp>
      <p:sp>
        <p:nvSpPr>
          <p:cNvPr id="5" name="文本框 4"/>
          <p:cNvSpPr txBox="1"/>
          <p:nvPr>
            <p:custDataLst>
              <p:tags r:id="rId2"/>
            </p:custDataLst>
          </p:nvPr>
        </p:nvSpPr>
        <p:spPr>
          <a:xfrm>
            <a:off x="747395" y="1685925"/>
            <a:ext cx="10696575" cy="4104640"/>
          </a:xfrm>
          <a:prstGeom prst="rect">
            <a:avLst/>
          </a:prstGeom>
          <a:noFill/>
        </p:spPr>
        <p:txBody>
          <a:bodyPr wrap="square">
            <a:noAutofit/>
          </a:bodyPr>
          <a:lstStyle/>
          <a:p>
            <a:pPr marR="0" lvl="0" indent="0" algn="l" defTabSz="914400" rtl="0" fontAlgn="base">
              <a:lnSpc>
                <a:spcPct val="150000"/>
              </a:lnSpc>
              <a:spcBef>
                <a:spcPts val="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0000"/>
                </a:solidFill>
                <a:effectLst>
                  <a:outerShdw blurRad="38100" dist="38100" dir="2700000" algn="tl">
                    <a:srgbClr val="000000">
                      <a:alpha val="43137"/>
                    </a:srgbClr>
                  </a:outerShdw>
                </a:effectLst>
                <a:uLnTx/>
                <a:uFillTx/>
                <a:sym typeface="+mn-ea"/>
              </a:rPr>
              <a:t>       </a:t>
            </a:r>
            <a:r>
              <a:rPr lang="en-US" altLang="zh-CN"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非劳务派遣企业</a:t>
            </a:r>
            <a:r>
              <a:rPr lang="zh-CN" altLang="en-US" sz="2400" b="1" kern="0" dirty="0">
                <a:solidFill>
                  <a:srgbClr val="3657B4"/>
                </a:solidFill>
                <a:latin typeface="+mn-ea"/>
                <a:cs typeface="+mn-ea"/>
                <a:sym typeface="+mn-ea"/>
              </a:rPr>
              <a:t>填写在</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本单位</a:t>
            </a:r>
            <a:r>
              <a:rPr lang="zh-CN" altLang="en-US" sz="2400" b="1" kern="0" dirty="0">
                <a:solidFill>
                  <a:srgbClr val="3657B4"/>
                </a:solidFill>
                <a:latin typeface="+mn-ea"/>
                <a:cs typeface="+mn-ea"/>
                <a:sym typeface="+mn-ea"/>
              </a:rPr>
              <a:t>工作的劳务派遣人员时</a:t>
            </a:r>
            <a:r>
              <a:rPr lang="zh-CN" altLang="en-US" sz="2400"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填报</a:t>
            </a:r>
            <a:r>
              <a:rPr lang="en-US" altLang="zh-CN" sz="2400"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a:t>
            </a:r>
            <a:r>
              <a:rPr lang="zh-CN" altLang="zh-CN"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劳务派遣人员工资报酬情况</a:t>
            </a:r>
            <a:r>
              <a:rPr lang="en-US" altLang="zh-CN" sz="2400"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a:t>
            </a:r>
            <a:r>
              <a:rPr lang="zh-CN" altLang="en-US" sz="2400"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表</a:t>
            </a:r>
            <a:r>
              <a:rPr lang="zh-CN" altLang="en-US" sz="2400" b="1" kern="0" dirty="0">
                <a:solidFill>
                  <a:srgbClr val="3657B4"/>
                </a:solidFill>
                <a:latin typeface="+mn-ea"/>
                <a:cs typeface="+mn-ea"/>
                <a:sym typeface="+mn-ea"/>
              </a:rPr>
              <a:t>，其他人员填报《企业从业人员工资报酬情况》表。</a:t>
            </a: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endParaRPr>
          </a:p>
          <a:p>
            <a:pPr marR="0" lvl="0" indent="0" algn="l" defTabSz="914400" rtl="0" fontAlgn="base">
              <a:lnSpc>
                <a:spcPct val="150000"/>
              </a:lnSpc>
              <a:spcBef>
                <a:spcPts val="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劳务派遣型企业</a:t>
            </a:r>
            <a:r>
              <a:rPr lang="zh-CN" altLang="en-US" sz="2400" b="1" kern="0" dirty="0">
                <a:solidFill>
                  <a:srgbClr val="3657B4"/>
                </a:solidFill>
                <a:latin typeface="+mn-ea"/>
                <a:cs typeface="+mn-ea"/>
                <a:sym typeface="+mn-ea"/>
              </a:rPr>
              <a:t>须填写与</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本单位</a:t>
            </a:r>
            <a:r>
              <a:rPr lang="zh-CN" altLang="en-US" sz="2400" b="1" kern="0" dirty="0">
                <a:solidFill>
                  <a:srgbClr val="3657B4"/>
                </a:solidFill>
                <a:latin typeface="+mn-ea"/>
                <a:cs typeface="+mn-ea"/>
                <a:sym typeface="+mn-ea"/>
              </a:rPr>
              <a:t>签定劳动合同的全部人员，</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填报</a:t>
            </a:r>
            <a:r>
              <a:rPr lang="en-US" altLang="zh-CN"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企业从业人员工资报酬情况</a:t>
            </a:r>
            <a:r>
              <a:rPr lang="en-US" altLang="zh-CN"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表</a:t>
            </a:r>
            <a:r>
              <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a:t>
            </a:r>
          </a:p>
          <a:p>
            <a:pPr marR="0" lvl="0" indent="609600" algn="l" defTabSz="914400" rtl="0" fontAlgn="base">
              <a:lnSpc>
                <a:spcPct val="150000"/>
              </a:lnSpc>
              <a:spcBef>
                <a:spcPts val="0"/>
              </a:spcBef>
              <a:spcAft>
                <a:spcPct val="0"/>
              </a:spcAft>
              <a:buClrTx/>
              <a:buSzTx/>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关于“新毕业生”</a:t>
            </a:r>
            <a:r>
              <a:rPr lang="zh-CN" altLang="en-US" sz="2400" b="1" kern="0" dirty="0">
                <a:solidFill>
                  <a:srgbClr val="3657B4"/>
                </a:solidFill>
                <a:latin typeface="+mn-ea"/>
                <a:cs typeface="+mn-ea"/>
                <a:sym typeface="+mn-ea"/>
              </a:rPr>
              <a:t>在调查期当年毕业，并当年在北京工作的人员。不限定毕业地点是否在北京、不限定人员是否为北京户口，新毕业生的工资报酬，单位是元/月。</a:t>
            </a:r>
            <a:endParaRPr kumimoji="0" lang="zh-CN" altLang="en-US" sz="2400" b="1" kern="0" cap="none" spc="0" normalizeH="0" baseline="0" dirty="0">
              <a:solidFill>
                <a:srgbClr val="3657B4"/>
              </a:solidFill>
              <a:latin typeface="+mn-ea"/>
              <a:cs typeface="+mn-ea"/>
              <a:sym typeface="+mn-ea"/>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3366770" y="146050"/>
            <a:ext cx="5222875" cy="521970"/>
          </a:xfrm>
          <a:prstGeom prst="rect">
            <a:avLst/>
          </a:prstGeom>
          <a:noFill/>
          <a:effectLst/>
        </p:spPr>
        <p:txBody>
          <a:bodyPr wrap="square" rtlCol="0">
            <a:spAutoFit/>
          </a:bodyPr>
          <a:lstStyle/>
          <a:p>
            <a:pPr algn="ctr"/>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ea"/>
              </a:rPr>
              <a:t>企业从业人员工资报酬情况</a:t>
            </a:r>
            <a:endPar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endParaRPr>
          </a:p>
        </p:txBody>
      </p:sp>
      <p:cxnSp>
        <p:nvCxnSpPr>
          <p:cNvPr id="13" name="直接连接符 12"/>
          <p:cNvCxnSpPr/>
          <p:nvPr>
            <p:custDataLst>
              <p:tags r:id="rId2"/>
            </p:custDataLst>
          </p:nvPr>
        </p:nvCxnSpPr>
        <p:spPr>
          <a:xfrm flipV="1">
            <a:off x="3606361" y="709548"/>
            <a:ext cx="4744720" cy="13335"/>
          </a:xfrm>
          <a:prstGeom prst="line">
            <a:avLst/>
          </a:prstGeom>
          <a:ln w="12700">
            <a:solidFill>
              <a:srgbClr val="2A448C"/>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5"/>
          <a:stretch>
            <a:fillRect/>
          </a:stretch>
        </p:blipFill>
        <p:spPr>
          <a:xfrm>
            <a:off x="1466850" y="889000"/>
            <a:ext cx="9258300" cy="5608955"/>
          </a:xfrm>
          <a:prstGeom prst="rect">
            <a:avLst/>
          </a:prstGeom>
        </p:spPr>
      </p:pic>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3366770" y="170815"/>
            <a:ext cx="5222875" cy="521970"/>
          </a:xfrm>
          <a:prstGeom prst="rect">
            <a:avLst/>
          </a:prstGeom>
          <a:noFill/>
          <a:effectLst/>
        </p:spPr>
        <p:txBody>
          <a:bodyPr wrap="square" rtlCol="0">
            <a:spAutoFit/>
          </a:bodyPr>
          <a:lstStyle/>
          <a:p>
            <a:pPr algn="ctr"/>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ea"/>
              </a:rPr>
              <a:t>劳务派遣人员工资报酬情况</a:t>
            </a:r>
            <a:endPar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endParaRPr>
          </a:p>
        </p:txBody>
      </p:sp>
      <p:cxnSp>
        <p:nvCxnSpPr>
          <p:cNvPr id="13" name="直接连接符 12"/>
          <p:cNvCxnSpPr/>
          <p:nvPr>
            <p:custDataLst>
              <p:tags r:id="rId2"/>
            </p:custDataLst>
          </p:nvPr>
        </p:nvCxnSpPr>
        <p:spPr>
          <a:xfrm flipV="1">
            <a:off x="3606361" y="734313"/>
            <a:ext cx="4744720" cy="13335"/>
          </a:xfrm>
          <a:prstGeom prst="line">
            <a:avLst/>
          </a:prstGeom>
          <a:ln w="12700">
            <a:solidFill>
              <a:srgbClr val="2A448C"/>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5"/>
          <a:stretch>
            <a:fillRect/>
          </a:stretch>
        </p:blipFill>
        <p:spPr>
          <a:xfrm>
            <a:off x="1485900" y="894080"/>
            <a:ext cx="9248775" cy="5567045"/>
          </a:xfrm>
          <a:prstGeom prst="rect">
            <a:avLst/>
          </a:prstGeom>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3484880" y="179070"/>
            <a:ext cx="5222875" cy="521970"/>
          </a:xfrm>
          <a:prstGeom prst="rect">
            <a:avLst/>
          </a:prstGeom>
          <a:noFill/>
          <a:effectLst/>
        </p:spPr>
        <p:txBody>
          <a:bodyPr wrap="square" rtlCol="0">
            <a:spAutoFit/>
          </a:bodyPr>
          <a:lstStyle/>
          <a:p>
            <a:pPr algn="ctr"/>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新毕业生工资报酬情况</a:t>
            </a:r>
          </a:p>
        </p:txBody>
      </p:sp>
      <p:cxnSp>
        <p:nvCxnSpPr>
          <p:cNvPr id="13" name="直接连接符 12"/>
          <p:cNvCxnSpPr/>
          <p:nvPr>
            <p:custDataLst>
              <p:tags r:id="rId2"/>
            </p:custDataLst>
          </p:nvPr>
        </p:nvCxnSpPr>
        <p:spPr>
          <a:xfrm flipV="1">
            <a:off x="3606361" y="742568"/>
            <a:ext cx="4744720" cy="13335"/>
          </a:xfrm>
          <a:prstGeom prst="line">
            <a:avLst/>
          </a:prstGeom>
          <a:ln w="12700">
            <a:solidFill>
              <a:srgbClr val="2A448C"/>
            </a:solidFill>
          </a:ln>
        </p:spPr>
        <p:style>
          <a:lnRef idx="1">
            <a:schemeClr val="accent1"/>
          </a:lnRef>
          <a:fillRef idx="0">
            <a:schemeClr val="accent1"/>
          </a:fillRef>
          <a:effectRef idx="0">
            <a:schemeClr val="accent1"/>
          </a:effectRef>
          <a:fontRef idx="minor">
            <a:schemeClr val="tx1"/>
          </a:fontRef>
        </p:style>
      </p:cxnSp>
      <p:pic>
        <p:nvPicPr>
          <p:cNvPr id="3" name="图片 2"/>
          <p:cNvPicPr>
            <a:picLocks noChangeAspect="1"/>
          </p:cNvPicPr>
          <p:nvPr/>
        </p:nvPicPr>
        <p:blipFill>
          <a:blip r:embed="rId5"/>
          <a:stretch>
            <a:fillRect/>
          </a:stretch>
        </p:blipFill>
        <p:spPr>
          <a:xfrm>
            <a:off x="1443355" y="902335"/>
            <a:ext cx="9182735" cy="5560695"/>
          </a:xfrm>
          <a:prstGeom prst="rect">
            <a:avLst/>
          </a:prstGeom>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blipFill rotWithShape="1">
          <a:blip r:embed="rId5"/>
          <a:stretch>
            <a:fillRect/>
          </a:stretch>
        </a:blipFill>
        <a:effectLst/>
      </p:bgPr>
    </p:bg>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3366770" y="146050"/>
            <a:ext cx="5222875" cy="521970"/>
          </a:xfrm>
          <a:prstGeom prst="rect">
            <a:avLst/>
          </a:prstGeom>
          <a:noFill/>
          <a:effectLst/>
        </p:spPr>
        <p:txBody>
          <a:bodyPr wrap="square" rtlCol="0">
            <a:spAutoFit/>
          </a:bodyPr>
          <a:lstStyle/>
          <a:p>
            <a:pPr algn="ctr"/>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家政服务业人员工资报酬情况</a:t>
            </a:r>
          </a:p>
        </p:txBody>
      </p:sp>
      <p:cxnSp>
        <p:nvCxnSpPr>
          <p:cNvPr id="13" name="直接连接符 12"/>
          <p:cNvCxnSpPr/>
          <p:nvPr>
            <p:custDataLst>
              <p:tags r:id="rId2"/>
            </p:custDataLst>
          </p:nvPr>
        </p:nvCxnSpPr>
        <p:spPr>
          <a:xfrm flipV="1">
            <a:off x="3606361" y="709548"/>
            <a:ext cx="4744720" cy="13335"/>
          </a:xfrm>
          <a:prstGeom prst="line">
            <a:avLst/>
          </a:prstGeom>
          <a:ln w="12700">
            <a:solidFill>
              <a:srgbClr val="2A448C"/>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custDataLst>
              <p:tags r:id="rId3"/>
            </p:custDataLst>
          </p:nvPr>
        </p:nvPicPr>
        <p:blipFill>
          <a:blip r:embed="rId6"/>
          <a:stretch>
            <a:fillRect/>
          </a:stretch>
        </p:blipFill>
        <p:spPr>
          <a:xfrm>
            <a:off x="1483995" y="914400"/>
            <a:ext cx="9138285" cy="5511165"/>
          </a:xfrm>
          <a:prstGeom prst="rect">
            <a:avLst/>
          </a:prstGeom>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861060" y="942975"/>
            <a:ext cx="10469880" cy="4983480"/>
          </a:xfrm>
          <a:prstGeom prst="rect">
            <a:avLst/>
          </a:prstGeom>
          <a:noFill/>
          <a:ln w="9525">
            <a:noFill/>
          </a:ln>
        </p:spPr>
        <p:txBody>
          <a:bodyPr wrap="square" anchor="t" anchorCtr="0">
            <a:noAutofit/>
          </a:bodyPr>
          <a:lstStyle/>
          <a:p>
            <a:pPr marL="609600" marR="0" lvl="0" indent="-609600" algn="l" defTabSz="914400" rtl="0" fontAlgn="base">
              <a:lnSpc>
                <a:spcPct val="13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.职工代码</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0" algn="l" defTabSz="914400" rtl="0" fontAlgn="base">
              <a:lnSpc>
                <a:spcPct val="130000"/>
              </a:lnSpc>
              <a:spcBef>
                <a:spcPts val="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职工代码按照企业参与本调查的所有劳动者自然排序，由企业自行顺序编码（00001～99999之间）</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不能重复</a:t>
            </a:r>
            <a:r>
              <a:rPr lang="zh-CN" altLang="en-US" sz="2400" b="1" kern="0" dirty="0">
                <a:solidFill>
                  <a:srgbClr val="3657B4"/>
                </a:solidFill>
                <a:latin typeface="+mn-ea"/>
                <a:cs typeface="+mn-ea"/>
                <a:sym typeface="+mn-ea"/>
              </a:rPr>
              <a:t>。</a:t>
            </a:r>
            <a:r>
              <a:rPr lang="zh-CN" altLang="en-US" sz="2400" b="1" kern="0" dirty="0">
                <a:solidFill>
                  <a:srgbClr val="3657B4"/>
                </a:solidFill>
                <a:latin typeface="+mn-ea"/>
                <a:cs typeface="+mn-ea"/>
              </a:rPr>
              <a:t>持续参与调查的企业在填报职工代码时，要确保同一员工在不同调查期间代码的稳定性，以便持续跟踪观察某类员工技术技能及工资水平的变化趋势。新增员工的代码可在原有基础上顺延编号。</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609600" marR="0" lvl="0" indent="-609600" algn="l" defTabSz="914400" rtl="0" fontAlgn="base">
              <a:lnSpc>
                <a:spcPct val="13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2-3</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 姓名、身份证号码</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L="0" marR="0" lvl="0" indent="0" algn="l" defTabSz="914400" rtl="0" fontAlgn="base">
              <a:lnSpc>
                <a:spcPct val="130000"/>
              </a:lnSpc>
              <a:spcBef>
                <a:spcPts val="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姓名、身份证号应与劳动者实际情况一致。未具备身份证号的人员按其有效证件号码填写，有效证件号码不足</a:t>
            </a:r>
            <a:r>
              <a:rPr lang="en-US" altLang="zh-CN" sz="2400" b="1" kern="0" dirty="0">
                <a:solidFill>
                  <a:srgbClr val="3657B4"/>
                </a:solidFill>
                <a:latin typeface="+mn-ea"/>
                <a:cs typeface="+mn-ea"/>
                <a:sym typeface="+mn-ea"/>
              </a:rPr>
              <a:t>18</a:t>
            </a:r>
            <a:r>
              <a:rPr lang="zh-CN" altLang="en-US" sz="2400" b="1" kern="0" dirty="0">
                <a:solidFill>
                  <a:srgbClr val="3657B4"/>
                </a:solidFill>
                <a:latin typeface="+mn-ea"/>
                <a:cs typeface="+mn-ea"/>
                <a:sym typeface="+mn-ea"/>
              </a:rPr>
              <a:t>位的在号码前前补</a:t>
            </a:r>
            <a:r>
              <a:rPr lang="en-US" altLang="zh-CN" sz="2400" b="1" kern="0" dirty="0">
                <a:solidFill>
                  <a:srgbClr val="3657B4"/>
                </a:solidFill>
                <a:latin typeface="+mn-ea"/>
                <a:cs typeface="+mn-ea"/>
                <a:sym typeface="+mn-ea"/>
              </a:rPr>
              <a:t>0</a:t>
            </a:r>
            <a:r>
              <a:rPr lang="zh-CN" altLang="en-US" sz="2400" b="1" kern="0" dirty="0">
                <a:solidFill>
                  <a:srgbClr val="3657B4"/>
                </a:solidFill>
                <a:latin typeface="+mn-ea"/>
                <a:cs typeface="+mn-ea"/>
                <a:sym typeface="+mn-ea"/>
              </a:rPr>
              <a:t>至</a:t>
            </a:r>
            <a:r>
              <a:rPr lang="en-US" altLang="zh-CN" sz="2400" b="1" kern="0" dirty="0">
                <a:solidFill>
                  <a:srgbClr val="3657B4"/>
                </a:solidFill>
                <a:latin typeface="+mn-ea"/>
                <a:cs typeface="+mn-ea"/>
                <a:sym typeface="+mn-ea"/>
              </a:rPr>
              <a:t>18</a:t>
            </a:r>
            <a:r>
              <a:rPr lang="zh-CN" altLang="en-US" sz="2400" b="1" kern="0" dirty="0">
                <a:solidFill>
                  <a:srgbClr val="3657B4"/>
                </a:solidFill>
                <a:latin typeface="+mn-ea"/>
                <a:cs typeface="+mn-ea"/>
                <a:sym typeface="+mn-ea"/>
              </a:rPr>
              <a:t>位。</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市属、区属集团及其下级子公司必填，劳务派遣企业必填， 非劳务派遣企业填报使用劳务派遣人员信息时必填，非劳务派遣人员选填。</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721360" y="951865"/>
            <a:ext cx="10749280" cy="2477135"/>
          </a:xfrm>
          <a:prstGeom prst="rect">
            <a:avLst/>
          </a:prstGeom>
          <a:noFill/>
          <a:ln w="9525">
            <a:noFill/>
          </a:ln>
        </p:spPr>
        <p:txBody>
          <a:bodyPr wrap="square" anchor="t" anchorCtr="0">
            <a:noAutofit/>
          </a:bodyPr>
          <a:lstStyle/>
          <a:p>
            <a:pPr marL="609600" marR="0" lvl="0" indent="-609600" algn="l" defTabSz="914400" rtl="0" fontAlgn="base">
              <a:lnSpc>
                <a:spcPct val="120000"/>
              </a:lnSpc>
              <a:spcBef>
                <a:spcPts val="6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4</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.劳务派遣企业用工形式</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0" algn="l" defTabSz="914400" rtl="0" fontAlgn="base">
              <a:lnSpc>
                <a:spcPct val="120000"/>
              </a:lnSpc>
              <a:spcBef>
                <a:spcPts val="12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劳务派遣型企业填写，根据劳动者实际工作单位，劳务派遣企业用工形式分为企业内部员工、劳务派遣员工。劳务派遣型企业需填写劳务派遣员工被派往的用工单位统一社会信用代码。劳务派遣型企业需填写劳务派遣员工被派往的用工单位名称。</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graphicFrame>
        <p:nvGraphicFramePr>
          <p:cNvPr id="4" name="表格 3"/>
          <p:cNvGraphicFramePr>
            <a:graphicFrameLocks noGrp="1"/>
          </p:cNvGraphicFramePr>
          <p:nvPr>
            <p:custDataLst>
              <p:tags r:id="rId2"/>
            </p:custDataLst>
          </p:nvPr>
        </p:nvGraphicFramePr>
        <p:xfrm>
          <a:off x="1315720" y="3613150"/>
          <a:ext cx="5795010" cy="1261110"/>
        </p:xfrm>
        <a:graphic>
          <a:graphicData uri="http://schemas.openxmlformats.org/drawingml/2006/table">
            <a:tbl>
              <a:tblPr/>
              <a:tblGrid>
                <a:gridCol w="1000125">
                  <a:extLst>
                    <a:ext uri="{9D8B030D-6E8A-4147-A177-3AD203B41FA5}">
                      <a16:colId xmlns:a16="http://schemas.microsoft.com/office/drawing/2014/main" val="20000"/>
                    </a:ext>
                  </a:extLst>
                </a:gridCol>
                <a:gridCol w="1833245">
                  <a:extLst>
                    <a:ext uri="{9D8B030D-6E8A-4147-A177-3AD203B41FA5}">
                      <a16:colId xmlns:a16="http://schemas.microsoft.com/office/drawing/2014/main" val="20001"/>
                    </a:ext>
                  </a:extLst>
                </a:gridCol>
                <a:gridCol w="2961640">
                  <a:extLst>
                    <a:ext uri="{9D8B030D-6E8A-4147-A177-3AD203B41FA5}">
                      <a16:colId xmlns:a16="http://schemas.microsoft.com/office/drawing/2014/main" val="20002"/>
                    </a:ext>
                  </a:extLst>
                </a:gridCol>
              </a:tblGrid>
              <a:tr h="42037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代　码</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29448B"/>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dirty="0">
                          <a:ln>
                            <a:noFill/>
                          </a:ln>
                          <a:solidFill>
                            <a:srgbClr val="FFFFFF"/>
                          </a:solidFill>
                          <a:effectLst/>
                          <a:latin typeface="Garamond" panose="02020404030301010803" pitchFamily="18" charset="0"/>
                          <a:ea typeface="宋体" panose="02010600030101010101" pitchFamily="2" charset="-122"/>
                        </a:rPr>
                        <a:t>名　　称</a:t>
                      </a:r>
                      <a:endParaRPr kumimoji="0" lang="zh-CN" altLang="zh-CN" sz="1000" b="1" i="0" u="none" strike="noStrike" cap="none" normalizeH="0" baseline="0" dirty="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29448B"/>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说　　明</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29448B"/>
                    </a:solidFill>
                  </a:tcPr>
                </a:tc>
                <a:extLst>
                  <a:ext uri="{0D108BD9-81ED-4DB2-BD59-A6C34878D82A}">
                    <a16:rowId xmlns:a16="http://schemas.microsoft.com/office/drawing/2014/main" val="10000"/>
                  </a:ext>
                </a:extLst>
              </a:tr>
              <a:tr h="42037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en-US" altLang="zh-CN" sz="1200" b="1" i="0" u="none" strike="noStrike" cap="none" normalizeH="0" baseline="0">
                          <a:ln>
                            <a:noFill/>
                          </a:ln>
                          <a:solidFill>
                            <a:schemeClr val="tx1"/>
                          </a:solidFill>
                          <a:effectLst/>
                          <a:latin typeface="Garamond" panose="02020404030301010803" pitchFamily="18" charset="0"/>
                          <a:ea typeface="宋体" panose="02010600030101010101" pitchFamily="2" charset="-122"/>
                        </a:rPr>
                        <a:t>1</a:t>
                      </a:r>
                      <a:endParaRPr kumimoji="0" lang="en-US" altLang="zh-CN" sz="1200" b="1" i="0" u="none" strike="noStrike" cap="none" normalizeH="0" baseline="0">
                        <a:ln>
                          <a:noFill/>
                        </a:ln>
                        <a:solidFill>
                          <a:schemeClr val="tx1"/>
                        </a:solidFill>
                        <a:effectLst/>
                        <a:latin typeface="Garamond" panose="02020404030301010803" pitchFamily="18"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200" b="0" i="0" u="none" strike="noStrike" cap="none" normalizeH="0" baseline="0" dirty="0">
                          <a:ln>
                            <a:noFill/>
                          </a:ln>
                          <a:solidFill>
                            <a:srgbClr val="000514"/>
                          </a:solidFill>
                          <a:effectLst/>
                          <a:latin typeface="Garamond" panose="02020404030301010803" pitchFamily="18" charset="0"/>
                          <a:ea typeface="宋体" panose="02010600030101010101" pitchFamily="2" charset="-122"/>
                        </a:rPr>
                        <a:t>企业内部员工</a:t>
                      </a:r>
                      <a:endParaRPr kumimoji="0" lang="zh-CN" altLang="zh-CN" sz="1000" b="0" i="0" u="none" strike="noStrike" cap="none" normalizeH="0" baseline="0" dirty="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200" b="0" i="0" u="none" strike="noStrike" cap="none" normalizeH="0" baseline="0">
                          <a:ln>
                            <a:noFill/>
                          </a:ln>
                          <a:solidFill>
                            <a:srgbClr val="000514"/>
                          </a:solidFill>
                          <a:effectLst/>
                          <a:latin typeface="Garamond" panose="02020404030301010803" pitchFamily="18" charset="0"/>
                          <a:ea typeface="宋体" panose="02010600030101010101" pitchFamily="2" charset="-122"/>
                        </a:rPr>
                        <a:t>在劳务派遣企业本企业工作的人员</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1"/>
                  </a:ext>
                </a:extLst>
              </a:tr>
              <a:tr h="42037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en-US" altLang="zh-CN" sz="1200" b="1" i="0" u="none" strike="noStrike" cap="none" normalizeH="0" baseline="0">
                          <a:ln>
                            <a:noFill/>
                          </a:ln>
                          <a:solidFill>
                            <a:schemeClr val="tx1"/>
                          </a:solidFill>
                          <a:effectLst/>
                          <a:latin typeface="Garamond" panose="02020404030301010803" pitchFamily="18" charset="0"/>
                          <a:ea typeface="宋体" panose="02010600030101010101" pitchFamily="2" charset="-122"/>
                        </a:rPr>
                        <a:t>2</a:t>
                      </a:r>
                      <a:endParaRPr kumimoji="0" lang="en-US" altLang="zh-CN" sz="1200" b="1" i="0" u="none" strike="noStrike" cap="none" normalizeH="0" baseline="0">
                        <a:ln>
                          <a:noFill/>
                        </a:ln>
                        <a:solidFill>
                          <a:schemeClr val="tx1"/>
                        </a:solidFill>
                        <a:effectLst/>
                        <a:latin typeface="Garamond" panose="02020404030301010803" pitchFamily="18"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200" b="0" i="0" u="none" strike="noStrike" cap="none" normalizeH="0" baseline="0" dirty="0">
                          <a:ln>
                            <a:noFill/>
                          </a:ln>
                          <a:solidFill>
                            <a:srgbClr val="000514"/>
                          </a:solidFill>
                          <a:effectLst/>
                          <a:latin typeface="Garamond" panose="02020404030301010803" pitchFamily="18" charset="0"/>
                          <a:ea typeface="宋体" panose="02010600030101010101" pitchFamily="2" charset="-122"/>
                        </a:rPr>
                        <a:t>劳务派遣员工</a:t>
                      </a:r>
                      <a:endParaRPr kumimoji="0" lang="zh-CN" altLang="zh-CN" sz="1000" b="0" i="0" u="none" strike="noStrike" cap="none" normalizeH="0" baseline="0" dirty="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200" b="0" i="0" u="none" strike="noStrike" cap="none" normalizeH="0" baseline="0" dirty="0">
                          <a:ln>
                            <a:noFill/>
                          </a:ln>
                          <a:solidFill>
                            <a:srgbClr val="000514"/>
                          </a:solidFill>
                          <a:effectLst/>
                          <a:latin typeface="Garamond" panose="02020404030301010803" pitchFamily="18" charset="0"/>
                          <a:ea typeface="宋体" panose="02010600030101010101" pitchFamily="2" charset="-122"/>
                        </a:rPr>
                        <a:t>派往用工单位的人员</a:t>
                      </a:r>
                      <a:endParaRPr kumimoji="0" lang="zh-CN" altLang="zh-CN" sz="1000" b="0" i="0" u="none" strike="noStrike" cap="none" normalizeH="0" baseline="0" dirty="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10002"/>
                  </a:ext>
                </a:extLst>
              </a:tr>
            </a:tbl>
          </a:graphicData>
        </a:graphic>
      </p:graphicFrame>
      <p:sp>
        <p:nvSpPr>
          <p:cNvPr id="2" name="文本框 1"/>
          <p:cNvSpPr txBox="1"/>
          <p:nvPr/>
        </p:nvSpPr>
        <p:spPr>
          <a:xfrm>
            <a:off x="721360" y="5059045"/>
            <a:ext cx="9013190" cy="1158240"/>
          </a:xfrm>
          <a:prstGeom prst="rect">
            <a:avLst/>
          </a:prstGeom>
          <a:noFill/>
        </p:spPr>
        <p:txBody>
          <a:bodyPr wrap="square" rtlCol="0" anchor="t">
            <a:noAutofit/>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5</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.性别</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marR="0" lvl="0" indent="0" algn="l" defTabSz="914400" rtl="0" fontAlgn="base">
              <a:lnSpc>
                <a:spcPct val="100000"/>
              </a:lnSpc>
              <a:spcBef>
                <a:spcPts val="12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依据劳动者真实情况填报。</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6"/>
          <a:stretch>
            <a:fillRect/>
          </a:stretch>
        </a:blipFill>
        <a:effectLst/>
      </p:bgPr>
    </p:bg>
    <p:spTree>
      <p:nvGrpSpPr>
        <p:cNvPr id="1" name=""/>
        <p:cNvGrpSpPr/>
        <p:nvPr/>
      </p:nvGrpSpPr>
      <p:grpSpPr>
        <a:xfrm>
          <a:off x="0" y="0"/>
          <a:ext cx="0" cy="0"/>
          <a:chOff x="0" y="0"/>
          <a:chExt cx="0" cy="0"/>
        </a:xfrm>
      </p:grpSpPr>
      <p:cxnSp>
        <p:nvCxnSpPr>
          <p:cNvPr id="13" name="直接连接符 12"/>
          <p:cNvCxnSpPr/>
          <p:nvPr>
            <p:custDataLst>
              <p:tags r:id="rId1"/>
            </p:custDataLst>
          </p:nvPr>
        </p:nvCxnSpPr>
        <p:spPr>
          <a:xfrm>
            <a:off x="318331" y="695578"/>
            <a:ext cx="6019800" cy="4445"/>
          </a:xfrm>
          <a:prstGeom prst="line">
            <a:avLst/>
          </a:prstGeom>
          <a:ln w="12700">
            <a:solidFill>
              <a:srgbClr val="2A448C"/>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custDataLst>
              <p:tags r:id="rId2"/>
            </p:custDataLst>
          </p:nvPr>
        </p:nvSpPr>
        <p:spPr>
          <a:xfrm>
            <a:off x="920750" y="825500"/>
            <a:ext cx="9885045" cy="5692140"/>
          </a:xfrm>
          <a:prstGeom prst="rect">
            <a:avLst/>
          </a:prstGeom>
          <a:noFill/>
        </p:spPr>
        <p:txBody>
          <a:bodyPr wrap="square">
            <a:noAutofit/>
          </a:bodyPr>
          <a:lstStyle/>
          <a:p>
            <a:pPr indent="0" fontAlgn="auto">
              <a:lnSpc>
                <a:spcPct val="150000"/>
              </a:lnSpc>
              <a:spcBef>
                <a:spcPts val="0"/>
              </a:spcBef>
              <a:buClr>
                <a:schemeClr val="hlink"/>
              </a:buClr>
              <a:buSzPct val="70000"/>
              <a:defRPr/>
            </a:pPr>
            <a:r>
              <a:rPr kumimoji="0" lang="zh-CN" altLang="en-US" sz="2400" b="1" kern="1200" cap="none" spc="0" normalizeH="0" baseline="0" noProof="0" dirty="0">
                <a:solidFill>
                  <a:srgbClr val="FFC000"/>
                </a:solidFill>
                <a:effectLst>
                  <a:outerShdw blurRad="38100" dist="38100" dir="2700000" algn="tl">
                    <a:srgbClr val="000000">
                      <a:alpha val="43137"/>
                    </a:srgbClr>
                  </a:outerShdw>
                </a:effectLst>
                <a:latin typeface="+mn-ea"/>
                <a:ea typeface="+mn-ea"/>
                <a:cs typeface="+mn-cs"/>
                <a:sym typeface="Arial" panose="020B0604020202020204" pitchFamily="34" charset="0"/>
              </a:rPr>
              <a:t>薪酬调查联系电话</a:t>
            </a:r>
          </a:p>
          <a:p>
            <a:pPr algn="l" fontAlgn="auto">
              <a:lnSpc>
                <a:spcPct val="150000"/>
              </a:lnSpc>
              <a:spcBef>
                <a:spcPts val="0"/>
              </a:spcBef>
              <a:buClr>
                <a:schemeClr val="hlink"/>
              </a:buClr>
              <a:buSzPct val="70000"/>
              <a:buFontTx/>
              <a:defRPr/>
            </a:pPr>
            <a:r>
              <a:rPr kumimoji="0" lang="en-US" altLang="zh-CN" sz="2400" b="1" kern="1200" cap="none" spc="0" normalizeH="0" baseline="0" noProof="0" dirty="0">
                <a:solidFill>
                  <a:srgbClr val="FFC000"/>
                </a:solidFill>
                <a:effectLst>
                  <a:outerShdw blurRad="38100" dist="38100" dir="2700000" algn="tl">
                    <a:srgbClr val="000000">
                      <a:alpha val="43137"/>
                    </a:srgbClr>
                  </a:outerShdw>
                </a:effectLst>
                <a:latin typeface="+mn-ea"/>
                <a:ea typeface="+mn-ea"/>
                <a:cs typeface="+mn-cs"/>
                <a:sym typeface="Arial" panose="020B0604020202020204" pitchFamily="34" charset="0"/>
              </a:rPr>
              <a:t>1</a:t>
            </a:r>
            <a:r>
              <a:rPr kumimoji="0" lang="zh-CN" altLang="en-US" sz="2400" b="1" kern="1200" cap="none" spc="0" normalizeH="0" baseline="0" noProof="0" dirty="0">
                <a:solidFill>
                  <a:srgbClr val="FFC000"/>
                </a:solidFill>
                <a:effectLst>
                  <a:outerShdw blurRad="38100" dist="38100" dir="2700000" algn="tl">
                    <a:srgbClr val="000000">
                      <a:alpha val="43137"/>
                    </a:srgbClr>
                  </a:outerShdw>
                </a:effectLst>
                <a:latin typeface="+mn-ea"/>
                <a:ea typeface="+mn-ea"/>
                <a:cs typeface="+mn-cs"/>
                <a:sym typeface="Arial" panose="020B0604020202020204" pitchFamily="34" charset="0"/>
              </a:rPr>
              <a:t>、区属集团、各区填报企业</a:t>
            </a:r>
            <a:r>
              <a:rPr kumimoji="0" lang="zh-CN" altLang="en-US" sz="2400" b="1" cap="none" spc="0" normalizeH="0" baseline="0" noProof="0" dirty="0">
                <a:solidFill>
                  <a:srgbClr val="FFC000"/>
                </a:solidFill>
                <a:effectLst>
                  <a:outerShdw blurRad="38100" dist="38100" dir="2700000" algn="tl">
                    <a:srgbClr val="000000">
                      <a:alpha val="43137"/>
                    </a:srgbClr>
                  </a:outerShdw>
                </a:effectLst>
                <a:latin typeface="+mn-ea"/>
                <a:ea typeface="+mn-ea"/>
                <a:sym typeface="Arial" panose="020B0604020202020204" pitchFamily="34" charset="0"/>
              </a:rPr>
              <a:t>填报指标口径由各区人社部门进行解释</a:t>
            </a:r>
            <a:endParaRPr kumimoji="0" lang="zh-CN" altLang="en-US" sz="2400" b="1" kern="0" cap="none" spc="0" normalizeH="0" baseline="0" dirty="0">
              <a:solidFill>
                <a:srgbClr val="3657B4"/>
              </a:solidFill>
              <a:latin typeface="+mn-ea"/>
              <a:ea typeface="+mn-ea"/>
              <a:cs typeface="+mn-ea"/>
              <a:sym typeface="Arial" panose="020B0604020202020204" pitchFamily="34" charset="0"/>
            </a:endParaRPr>
          </a:p>
          <a:p>
            <a:pPr algn="l" fontAlgn="auto">
              <a:lnSpc>
                <a:spcPct val="150000"/>
              </a:lnSpc>
              <a:spcBef>
                <a:spcPts val="0"/>
              </a:spcBef>
              <a:buClr>
                <a:schemeClr val="hlink"/>
              </a:buClr>
              <a:buSzPct val="70000"/>
              <a:buFontTx/>
              <a:defRPr/>
            </a:pPr>
            <a:r>
              <a:rPr kumimoji="0" lang="zh-CN" altLang="en-US" sz="2400" b="1" kern="0" cap="none" spc="0" normalizeH="0" baseline="0" dirty="0">
                <a:solidFill>
                  <a:srgbClr val="3657B4"/>
                </a:solidFill>
                <a:latin typeface="+mn-ea"/>
                <a:ea typeface="+mn-ea"/>
                <a:cs typeface="+mn-ea"/>
                <a:sym typeface="Arial" panose="020B0604020202020204" pitchFamily="34" charset="0"/>
              </a:rPr>
              <a:t>请按各区人社部门联系电话和联系人进行咨询</a:t>
            </a:r>
          </a:p>
          <a:p>
            <a:pPr algn="l" fontAlgn="auto">
              <a:lnSpc>
                <a:spcPct val="150000"/>
              </a:lnSpc>
              <a:spcBef>
                <a:spcPts val="0"/>
              </a:spcBef>
              <a:buClr>
                <a:schemeClr val="hlink"/>
              </a:buClr>
              <a:buSzPct val="70000"/>
              <a:buFontTx/>
              <a:defRPr/>
            </a:pPr>
            <a:r>
              <a:rPr kumimoji="0" lang="en-US" altLang="zh-CN" sz="2400" b="1" kern="1200" cap="none" spc="0" normalizeH="0" baseline="0" noProof="0" dirty="0">
                <a:solidFill>
                  <a:srgbClr val="FFC000"/>
                </a:solidFill>
                <a:effectLst>
                  <a:outerShdw blurRad="38100" dist="38100" dir="2700000" algn="tl">
                    <a:srgbClr val="000000">
                      <a:alpha val="43137"/>
                    </a:srgbClr>
                  </a:outerShdw>
                </a:effectLst>
                <a:latin typeface="+mn-ea"/>
                <a:ea typeface="+mn-ea"/>
                <a:cs typeface="+mn-cs"/>
                <a:sym typeface="Arial" panose="020B0604020202020204" pitchFamily="34" charset="0"/>
              </a:rPr>
              <a:t>2</a:t>
            </a:r>
            <a:r>
              <a:rPr kumimoji="0" lang="zh-CN" altLang="en-US" sz="2400" b="1" kern="1200" cap="none" spc="0" normalizeH="0" baseline="0" noProof="0" dirty="0">
                <a:solidFill>
                  <a:srgbClr val="FFC000"/>
                </a:solidFill>
                <a:effectLst>
                  <a:outerShdw blurRad="38100" dist="38100" dir="2700000" algn="tl">
                    <a:srgbClr val="000000">
                      <a:alpha val="43137"/>
                    </a:srgbClr>
                  </a:outerShdw>
                </a:effectLst>
                <a:latin typeface="+mn-ea"/>
                <a:ea typeface="+mn-ea"/>
                <a:cs typeface="+mn-cs"/>
                <a:sym typeface="Arial" panose="020B0604020202020204" pitchFamily="34" charset="0"/>
              </a:rPr>
              <a:t>、市属集团</a:t>
            </a:r>
            <a:r>
              <a:rPr kumimoji="0" lang="zh-CN" altLang="en-US" sz="2400" b="1" cap="none" spc="0" normalizeH="0" baseline="0" noProof="0" dirty="0">
                <a:solidFill>
                  <a:srgbClr val="FFC000"/>
                </a:solidFill>
                <a:effectLst>
                  <a:outerShdw blurRad="38100" dist="38100" dir="2700000" algn="tl">
                    <a:srgbClr val="000000">
                      <a:alpha val="43137"/>
                    </a:srgbClr>
                  </a:outerShdw>
                </a:effectLst>
                <a:latin typeface="+mn-ea"/>
                <a:ea typeface="+mn-ea"/>
                <a:sym typeface="Arial" panose="020B0604020202020204" pitchFamily="34" charset="0"/>
              </a:rPr>
              <a:t>填报指标口径答疑</a:t>
            </a:r>
            <a:endParaRPr kumimoji="0" lang="en-US" altLang="zh-CN" sz="2400" b="1" kern="0" cap="none" spc="0" normalizeH="0" baseline="0" dirty="0">
              <a:solidFill>
                <a:srgbClr val="3657B4"/>
              </a:solidFill>
              <a:latin typeface="+mn-ea"/>
              <a:ea typeface="+mn-ea"/>
              <a:cs typeface="+mn-ea"/>
              <a:sym typeface="Arial" panose="020B0604020202020204" pitchFamily="34" charset="0"/>
            </a:endParaRPr>
          </a:p>
          <a:p>
            <a:pPr algn="l" fontAlgn="auto">
              <a:lnSpc>
                <a:spcPct val="150000"/>
              </a:lnSpc>
              <a:spcBef>
                <a:spcPts val="0"/>
              </a:spcBef>
              <a:buClr>
                <a:schemeClr val="hlink"/>
              </a:buClr>
              <a:buSzPct val="70000"/>
              <a:buFontTx/>
              <a:defRPr/>
            </a:pPr>
            <a:r>
              <a:rPr kumimoji="0" lang="en-US" altLang="zh-CN" sz="2400" b="1" kern="0" cap="none" spc="0" normalizeH="0" baseline="0" dirty="0">
                <a:solidFill>
                  <a:srgbClr val="3657B4"/>
                </a:solidFill>
                <a:latin typeface="+mn-ea"/>
                <a:ea typeface="+mn-ea"/>
                <a:cs typeface="+mn-ea"/>
                <a:sym typeface="Arial" panose="020B0604020202020204" pitchFamily="34" charset="0"/>
              </a:rPr>
              <a:t>电话 </a:t>
            </a:r>
            <a:r>
              <a:rPr kumimoji="0" lang="zh-CN" altLang="en-US" sz="2400" b="1" kern="0" cap="none" spc="0" normalizeH="0" baseline="0" dirty="0">
                <a:solidFill>
                  <a:srgbClr val="3657B4"/>
                </a:solidFill>
                <a:latin typeface="+mn-ea"/>
                <a:ea typeface="+mn-ea"/>
                <a:cs typeface="+mn-ea"/>
                <a:sym typeface="Arial" panose="020B0604020202020204" pitchFamily="34" charset="0"/>
              </a:rPr>
              <a:t>：</a:t>
            </a:r>
            <a:r>
              <a:rPr kumimoji="0" lang="en-US" altLang="zh-CN" sz="2400" b="1" kern="0" cap="none" spc="0" normalizeH="0" baseline="0" dirty="0">
                <a:solidFill>
                  <a:srgbClr val="3657B4"/>
                </a:solidFill>
                <a:latin typeface="+mn-ea"/>
                <a:ea typeface="+mn-ea"/>
                <a:cs typeface="+mn-ea"/>
                <a:sym typeface="Arial" panose="020B0604020202020204" pitchFamily="34" charset="0"/>
              </a:rPr>
              <a:t>56120331 </a:t>
            </a:r>
          </a:p>
          <a:p>
            <a:pPr algn="l" fontAlgn="auto">
              <a:lnSpc>
                <a:spcPct val="150000"/>
              </a:lnSpc>
              <a:spcBef>
                <a:spcPts val="0"/>
              </a:spcBef>
              <a:buClr>
                <a:schemeClr val="hlink"/>
              </a:buClr>
              <a:buSzPct val="70000"/>
              <a:buFontTx/>
              <a:defRPr/>
            </a:pPr>
            <a:r>
              <a:rPr kumimoji="0" lang="en-US" altLang="zh-CN" sz="2400" b="1" kern="1200" cap="none" spc="0" normalizeH="0" baseline="0" noProof="0" dirty="0">
                <a:solidFill>
                  <a:srgbClr val="FFC000"/>
                </a:solidFill>
                <a:effectLst>
                  <a:outerShdw blurRad="38100" dist="38100" dir="2700000" algn="tl">
                    <a:srgbClr val="000000">
                      <a:alpha val="43137"/>
                    </a:srgbClr>
                  </a:outerShdw>
                </a:effectLst>
                <a:latin typeface="+mn-ea"/>
                <a:ea typeface="+mn-ea"/>
                <a:cs typeface="+mn-cs"/>
                <a:sym typeface="Arial" panose="020B0604020202020204" pitchFamily="34" charset="0"/>
              </a:rPr>
              <a:t>3</a:t>
            </a:r>
            <a:r>
              <a:rPr kumimoji="0" lang="zh-CN" altLang="en-US" sz="2400" b="1" kern="1200" cap="none" spc="0" normalizeH="0" baseline="0" noProof="0" dirty="0">
                <a:solidFill>
                  <a:srgbClr val="FFC000"/>
                </a:solidFill>
                <a:effectLst>
                  <a:outerShdw blurRad="38100" dist="38100" dir="2700000" algn="tl">
                    <a:srgbClr val="000000">
                      <a:alpha val="43137"/>
                    </a:srgbClr>
                  </a:outerShdw>
                </a:effectLst>
                <a:latin typeface="+mn-ea"/>
                <a:ea typeface="+mn-ea"/>
                <a:cs typeface="+mn-cs"/>
                <a:sym typeface="Arial" panose="020B0604020202020204" pitchFamily="34" charset="0"/>
              </a:rPr>
              <a:t>、薪酬调查填报软件</a:t>
            </a:r>
            <a:r>
              <a:rPr kumimoji="0" lang="zh-CN" altLang="en-US" sz="2400" b="1" cap="none" spc="0" normalizeH="0" baseline="0" noProof="0" dirty="0">
                <a:solidFill>
                  <a:srgbClr val="FFC000"/>
                </a:solidFill>
                <a:effectLst>
                  <a:outerShdw blurRad="38100" dist="38100" dir="2700000" algn="tl">
                    <a:srgbClr val="000000">
                      <a:alpha val="43137"/>
                    </a:srgbClr>
                  </a:outerShdw>
                </a:effectLst>
                <a:latin typeface="+mn-ea"/>
                <a:ea typeface="+mn-ea"/>
                <a:sym typeface="Arial" panose="020B0604020202020204" pitchFamily="34" charset="0"/>
              </a:rPr>
              <a:t>操作技术支持</a:t>
            </a:r>
            <a:r>
              <a:rPr lang="zh-CN" altLang="en-US" sz="2400" b="1" noProof="0" dirty="0">
                <a:solidFill>
                  <a:srgbClr val="FFC000"/>
                </a:solidFill>
                <a:effectLst>
                  <a:outerShdw blurRad="38100" dist="38100" dir="2700000" algn="tl">
                    <a:srgbClr val="000000">
                      <a:alpha val="43137"/>
                    </a:srgbClr>
                  </a:outerShdw>
                </a:effectLst>
                <a:latin typeface="+mn-ea"/>
                <a:sym typeface="Arial" panose="020B0604020202020204" pitchFamily="34" charset="0"/>
              </a:rPr>
              <a:t>（非填报指标口径答疑电话）</a:t>
            </a:r>
            <a:endParaRPr kumimoji="0" lang="en-US" altLang="zh-CN" sz="2400" b="1" kern="0" cap="none" spc="0" normalizeH="0" baseline="0" dirty="0">
              <a:solidFill>
                <a:srgbClr val="3657B4"/>
              </a:solidFill>
              <a:latin typeface="+mn-ea"/>
              <a:ea typeface="+mn-ea"/>
              <a:cs typeface="+mn-ea"/>
              <a:sym typeface="Arial" panose="020B0604020202020204" pitchFamily="34" charset="0"/>
            </a:endParaRPr>
          </a:p>
          <a:p>
            <a:pPr algn="l" fontAlgn="auto">
              <a:lnSpc>
                <a:spcPct val="150000"/>
              </a:lnSpc>
              <a:spcBef>
                <a:spcPts val="0"/>
              </a:spcBef>
              <a:buClr>
                <a:schemeClr val="hlink"/>
              </a:buClr>
              <a:buSzPct val="70000"/>
              <a:buFontTx/>
              <a:defRPr/>
            </a:pPr>
            <a:r>
              <a:rPr kumimoji="0" lang="en-US" altLang="zh-CN" sz="2400" b="1" kern="0" cap="none" spc="0" normalizeH="0" baseline="0" dirty="0">
                <a:solidFill>
                  <a:srgbClr val="3657B4"/>
                </a:solidFill>
                <a:latin typeface="+mn-ea"/>
                <a:ea typeface="+mn-ea"/>
                <a:cs typeface="+mn-ea"/>
                <a:sym typeface="Arial" panose="020B0604020202020204" pitchFamily="34" charset="0"/>
              </a:rPr>
              <a:t>电话</a:t>
            </a:r>
            <a:r>
              <a:rPr kumimoji="0" lang="zh-CN" altLang="en-US" sz="2400" b="1" kern="0" cap="none" spc="0" normalizeH="0" baseline="0" dirty="0">
                <a:solidFill>
                  <a:srgbClr val="3657B4"/>
                </a:solidFill>
                <a:latin typeface="+mn-ea"/>
                <a:ea typeface="+mn-ea"/>
                <a:cs typeface="+mn-ea"/>
                <a:sym typeface="Arial" panose="020B0604020202020204" pitchFamily="34" charset="0"/>
              </a:rPr>
              <a:t>：</a:t>
            </a:r>
            <a:r>
              <a:rPr kumimoji="0" lang="en-US" altLang="zh-CN" sz="2400" b="1" kern="0" cap="none" spc="0" normalizeH="0" baseline="0" dirty="0">
                <a:solidFill>
                  <a:srgbClr val="3657B4"/>
                </a:solidFill>
                <a:latin typeface="+mn-ea"/>
                <a:ea typeface="+mn-ea"/>
                <a:cs typeface="+mn-ea"/>
                <a:sym typeface="Arial" panose="020B0604020202020204" pitchFamily="34" charset="0"/>
              </a:rPr>
              <a:t>17801325770</a:t>
            </a:r>
          </a:p>
          <a:p>
            <a:pPr algn="l" fontAlgn="auto">
              <a:lnSpc>
                <a:spcPct val="150000"/>
              </a:lnSpc>
              <a:spcBef>
                <a:spcPts val="0"/>
              </a:spcBef>
              <a:buClr>
                <a:schemeClr val="hlink"/>
              </a:buClr>
              <a:buSzPct val="70000"/>
              <a:buFontTx/>
              <a:defRPr/>
            </a:pPr>
            <a:r>
              <a:rPr kumimoji="0" lang="zh-CN" altLang="en-US" sz="2400" b="1" cap="none" spc="0" normalizeH="0" baseline="0" noProof="0" dirty="0">
                <a:solidFill>
                  <a:srgbClr val="FFC000"/>
                </a:solidFill>
                <a:effectLst>
                  <a:outerShdw blurRad="38100" dist="38100" dir="2700000" algn="tl">
                    <a:srgbClr val="000000">
                      <a:alpha val="43137"/>
                    </a:srgbClr>
                  </a:outerShdw>
                </a:effectLst>
                <a:latin typeface="+mn-ea"/>
                <a:ea typeface="+mn-ea"/>
                <a:sym typeface="Arial" panose="020B0604020202020204" pitchFamily="34" charset="0"/>
              </a:rPr>
              <a:t>4、市人力社保局联系方式（政策咨询，非答疑电话）</a:t>
            </a:r>
          </a:p>
          <a:p>
            <a:pPr algn="l" fontAlgn="auto">
              <a:lnSpc>
                <a:spcPct val="150000"/>
              </a:lnSpc>
              <a:spcBef>
                <a:spcPts val="0"/>
              </a:spcBef>
              <a:buClr>
                <a:schemeClr val="hlink"/>
              </a:buClr>
              <a:buSzPct val="70000"/>
              <a:buFontTx/>
              <a:defRPr/>
            </a:pPr>
            <a:r>
              <a:rPr kumimoji="0" lang="en-US" altLang="zh-CN" sz="2400" b="1" kern="0" cap="none" spc="0" normalizeH="0" baseline="0" dirty="0">
                <a:solidFill>
                  <a:srgbClr val="3657B4"/>
                </a:solidFill>
                <a:latin typeface="+mn-ea"/>
                <a:ea typeface="+mn-ea"/>
                <a:cs typeface="+mn-ea"/>
                <a:sym typeface="Arial" panose="020B0604020202020204" pitchFamily="34" charset="0"/>
              </a:rPr>
              <a:t>电话：55585597、55585598</a:t>
            </a:r>
            <a:endParaRPr kumimoji="0" lang="zh-CN" altLang="en-US" sz="2400" b="1" kern="1200" cap="none" spc="0" normalizeH="0" baseline="0" noProof="0" dirty="0">
              <a:solidFill>
                <a:srgbClr val="FFC000"/>
              </a:solidFill>
              <a:effectLst>
                <a:outerShdw blurRad="38100" dist="38100" dir="2700000" algn="tl">
                  <a:srgbClr val="000000">
                    <a:alpha val="43137"/>
                  </a:srgbClr>
                </a:outerShdw>
              </a:effectLst>
              <a:latin typeface="+mn-ea"/>
              <a:ea typeface="+mn-ea"/>
              <a:cs typeface="+mn-cs"/>
              <a:sym typeface="Arial" panose="020B0604020202020204" pitchFamily="34" charset="0"/>
            </a:endParaRPr>
          </a:p>
        </p:txBody>
      </p:sp>
      <p:sp>
        <p:nvSpPr>
          <p:cNvPr id="9" name="文本框 8"/>
          <p:cNvSpPr txBox="1"/>
          <p:nvPr>
            <p:custDataLst>
              <p:tags r:id="rId3"/>
            </p:custDataLst>
          </p:nvPr>
        </p:nvSpPr>
        <p:spPr>
          <a:xfrm>
            <a:off x="233045" y="146050"/>
            <a:ext cx="6331585" cy="521970"/>
          </a:xfrm>
          <a:prstGeom prst="rect">
            <a:avLst/>
          </a:prstGeom>
          <a:noFill/>
          <a:effectLst/>
        </p:spPr>
        <p:txBody>
          <a:bodyPr wrap="square" rtlCol="0">
            <a:spAutoFit/>
          </a:bodyPr>
          <a:lstStyle/>
          <a:p>
            <a:pPr algn="l"/>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202</a:t>
            </a:r>
            <a:r>
              <a:rPr lang="en-US" altLang="zh-CN"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5</a:t>
            </a:r>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年（202</a:t>
            </a:r>
            <a:r>
              <a:rPr lang="en-US" altLang="zh-CN"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4</a:t>
            </a:r>
            <a:r>
              <a:rPr lang="zh-CN" altLang="en-US" sz="2800" dirty="0">
                <a:gradFill>
                  <a:gsLst>
                    <a:gs pos="0">
                      <a:srgbClr val="2A448C"/>
                    </a:gs>
                    <a:gs pos="100000">
                      <a:srgbClr val="112368"/>
                    </a:gs>
                  </a:gsLst>
                  <a:lin ang="2700000" scaled="0"/>
                </a:gradFill>
                <a:latin typeface="汉仪雅酷黑 55W" panose="020B0504020202020204" pitchFamily="34" charset="-122"/>
                <a:ea typeface="汉仪雅酷黑 55W" panose="020B0504020202020204" pitchFamily="34" charset="-122"/>
                <a:cs typeface="+mn-ea"/>
                <a:sym typeface="+mn-lt"/>
              </a:rPr>
              <a:t>年度）薪酬调查要求</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788670" y="829310"/>
            <a:ext cx="10242550" cy="4807585"/>
          </a:xfrm>
          <a:prstGeom prst="rect">
            <a:avLst/>
          </a:prstGeom>
          <a:noFill/>
          <a:ln w="9525">
            <a:noFill/>
          </a:ln>
        </p:spPr>
        <p:txBody>
          <a:bodyPr wrap="square" anchor="t" anchorCtr="0">
            <a:noAutofit/>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rPr>
              <a:t>6.户籍性质</a:t>
            </a:r>
          </a:p>
          <a:p>
            <a:pPr marR="0" lvl="0" indent="609600" algn="l" defTabSz="914400" rtl="0" fontAlgn="base">
              <a:lnSpc>
                <a:spcPct val="100000"/>
              </a:lnSpc>
              <a:spcBef>
                <a:spcPts val="60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依据劳动者真实情况填报。</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R="0" lvl="0" indent="0" algn="l" defTabSz="914400" rtl="0" fontAlgn="base">
              <a:lnSpc>
                <a:spcPct val="100000"/>
              </a:lnSpc>
              <a:spcBef>
                <a:spcPts val="2400"/>
              </a:spcBef>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7.出生年份</a:t>
            </a:r>
          </a:p>
          <a:p>
            <a:pPr marR="0" lvl="0" indent="609600" algn="l" defTabSz="914400" rtl="0" fontAlgn="base">
              <a:lnSpc>
                <a:spcPct val="120000"/>
              </a:lnSpc>
              <a:spcBef>
                <a:spcPts val="120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依据劳动者真实情况填报。出生年份请按公历填写，填写4位数字如“1990”，仅填写年份，不用填写月份和日期。</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graphicFrame>
        <p:nvGraphicFramePr>
          <p:cNvPr id="12" name="表格 11"/>
          <p:cNvGraphicFramePr>
            <a:graphicFrameLocks noGrp="1"/>
          </p:cNvGraphicFramePr>
          <p:nvPr>
            <p:custDataLst>
              <p:tags r:id="rId2"/>
            </p:custDataLst>
            <p:extLst>
              <p:ext uri="{D42A27DB-BD31-4B8C-83A1-F6EECF244321}">
                <p14:modId xmlns:p14="http://schemas.microsoft.com/office/powerpoint/2010/main" val="2040934242"/>
              </p:ext>
            </p:extLst>
          </p:nvPr>
        </p:nvGraphicFramePr>
        <p:xfrm>
          <a:off x="4002863" y="1873157"/>
          <a:ext cx="3369945" cy="2428872"/>
        </p:xfrm>
        <a:graphic>
          <a:graphicData uri="http://schemas.openxmlformats.org/drawingml/2006/table">
            <a:tbl>
              <a:tblPr/>
              <a:tblGrid>
                <a:gridCol w="835025">
                  <a:extLst>
                    <a:ext uri="{9D8B030D-6E8A-4147-A177-3AD203B41FA5}">
                      <a16:colId xmlns:a16="http://schemas.microsoft.com/office/drawing/2014/main" val="20000"/>
                    </a:ext>
                  </a:extLst>
                </a:gridCol>
                <a:gridCol w="2534920">
                  <a:extLst>
                    <a:ext uri="{9D8B030D-6E8A-4147-A177-3AD203B41FA5}">
                      <a16:colId xmlns:a16="http://schemas.microsoft.com/office/drawing/2014/main" val="20001"/>
                    </a:ext>
                  </a:extLst>
                </a:gridCol>
              </a:tblGrid>
              <a:tr h="404812">
                <a:tc>
                  <a:txBody>
                    <a:body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代　码</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29448B"/>
                    </a:solidFill>
                  </a:tcPr>
                </a:tc>
                <a:tc>
                  <a:txBody>
                    <a:body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名　　称</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29448B"/>
                    </a:solidFill>
                  </a:tcPr>
                </a:tc>
                <a:extLst>
                  <a:ext uri="{0D108BD9-81ED-4DB2-BD59-A6C34878D82A}">
                    <a16:rowId xmlns:a16="http://schemas.microsoft.com/office/drawing/2014/main" val="10000"/>
                  </a:ext>
                </a:extLst>
              </a:tr>
              <a:tr h="404812">
                <a:tc>
                  <a:txBody>
                    <a:body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solidFill>
                            <a:schemeClr val="tx1"/>
                          </a:solidFill>
                        </a:rPr>
                        <a:t>1</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t>本市城镇</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1"/>
                  </a:ext>
                </a:extLst>
              </a:tr>
              <a:tr h="404812">
                <a:tc>
                  <a:txBody>
                    <a:body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solidFill>
                            <a:schemeClr val="tx1"/>
                          </a:solidFill>
                        </a:rPr>
                        <a:t>2</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t>本市农村</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10002"/>
                  </a:ext>
                </a:extLst>
              </a:tr>
              <a:tr h="404812">
                <a:tc>
                  <a:txBody>
                    <a:body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solidFill>
                            <a:schemeClr val="tx1"/>
                          </a:solidFill>
                        </a:rPr>
                        <a:t>3</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t>外省城镇</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3"/>
                  </a:ext>
                </a:extLst>
              </a:tr>
              <a:tr h="404812">
                <a:tc>
                  <a:txBody>
                    <a:body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solidFill>
                            <a:schemeClr val="tx1"/>
                          </a:solidFill>
                        </a:rPr>
                        <a:t>4</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t>外省农村</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10004"/>
                  </a:ext>
                </a:extLst>
              </a:tr>
              <a:tr h="404812">
                <a:tc>
                  <a:txBody>
                    <a:bodyPr/>
                    <a:lstStyle/>
                    <a:p>
                      <a:pPr marL="14605" marR="0" lvl="0" algn="just" defTabSz="914400" rtl="0" eaLnBrk="1" latinLnBrk="0" hangingPunct="1">
                        <a:lnSpc>
                          <a:spcPct val="107000"/>
                        </a:lnSpc>
                        <a:buClrTx/>
                        <a:buSzTx/>
                        <a:buFontTx/>
                        <a:buNone/>
                      </a:pPr>
                      <a:r>
                        <a:rPr kumimoji="0" lang="en-US" altLang="zh-CN" sz="1400" b="1" i="0" u="none" strike="noStrike" cap="none" normalizeH="0" baseline="0" dirty="0">
                          <a:solidFill>
                            <a:schemeClr val="tx1"/>
                          </a:solidFill>
                        </a:rPr>
                        <a:t>5</a:t>
                      </a:r>
                      <a:endParaRPr kumimoji="0" lang="zh-CN" altLang="en-US" sz="1400" b="1" i="0" u="none" strike="noStrike" cap="none" normalizeH="0" baseline="0" dirty="0">
                        <a:solidFill>
                          <a:schemeClr val="tx1"/>
                        </a:solidFill>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t>其它</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2796199680"/>
                  </a:ext>
                </a:extLst>
              </a:tr>
            </a:tbl>
          </a:graphicData>
        </a:graphic>
      </p:graphicFrame>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721360" y="951865"/>
            <a:ext cx="10749280" cy="2477135"/>
          </a:xfrm>
          <a:prstGeom prst="rect">
            <a:avLst/>
          </a:prstGeom>
          <a:noFill/>
          <a:ln w="9525">
            <a:noFill/>
          </a:ln>
        </p:spPr>
        <p:txBody>
          <a:bodyPr wrap="square" anchor="t" anchorCtr="0">
            <a:noAutofit/>
          </a:bodyPr>
          <a:lstStyle/>
          <a:p>
            <a:pPr marL="609600" marR="0" lvl="0" indent="-609600" algn="l" defTabSz="914400" rtl="0" fontAlgn="base">
              <a:lnSpc>
                <a:spcPct val="120000"/>
              </a:lnSpc>
              <a:spcBef>
                <a:spcPts val="6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4</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.劳务派遣企业用工形式</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0" algn="l" defTabSz="914400" rtl="0" fontAlgn="base">
              <a:lnSpc>
                <a:spcPct val="120000"/>
              </a:lnSpc>
              <a:spcBef>
                <a:spcPts val="12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劳务派遣型企业填写，根据劳动者实际工作单位，劳务派遣企业用工形式分为企业内部员工、劳务派遣员工。劳务派遣型企业需填写劳务派遣员工被派往的用工单位统一社会信用代码。劳务派遣型企业需填写劳务派遣员工被派往的用工单位名称。</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graphicFrame>
        <p:nvGraphicFramePr>
          <p:cNvPr id="4" name="表格 3"/>
          <p:cNvGraphicFramePr>
            <a:graphicFrameLocks noGrp="1"/>
          </p:cNvGraphicFramePr>
          <p:nvPr>
            <p:custDataLst>
              <p:tags r:id="rId2"/>
            </p:custDataLst>
          </p:nvPr>
        </p:nvGraphicFramePr>
        <p:xfrm>
          <a:off x="1315720" y="3613150"/>
          <a:ext cx="5795010" cy="1261110"/>
        </p:xfrm>
        <a:graphic>
          <a:graphicData uri="http://schemas.openxmlformats.org/drawingml/2006/table">
            <a:tbl>
              <a:tblPr/>
              <a:tblGrid>
                <a:gridCol w="1000125">
                  <a:extLst>
                    <a:ext uri="{9D8B030D-6E8A-4147-A177-3AD203B41FA5}">
                      <a16:colId xmlns:a16="http://schemas.microsoft.com/office/drawing/2014/main" val="20000"/>
                    </a:ext>
                  </a:extLst>
                </a:gridCol>
                <a:gridCol w="1833245">
                  <a:extLst>
                    <a:ext uri="{9D8B030D-6E8A-4147-A177-3AD203B41FA5}">
                      <a16:colId xmlns:a16="http://schemas.microsoft.com/office/drawing/2014/main" val="20001"/>
                    </a:ext>
                  </a:extLst>
                </a:gridCol>
                <a:gridCol w="2961640">
                  <a:extLst>
                    <a:ext uri="{9D8B030D-6E8A-4147-A177-3AD203B41FA5}">
                      <a16:colId xmlns:a16="http://schemas.microsoft.com/office/drawing/2014/main" val="20002"/>
                    </a:ext>
                  </a:extLst>
                </a:gridCol>
              </a:tblGrid>
              <a:tr h="42037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代　码</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29448B"/>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dirty="0">
                          <a:ln>
                            <a:noFill/>
                          </a:ln>
                          <a:solidFill>
                            <a:srgbClr val="FFFFFF"/>
                          </a:solidFill>
                          <a:effectLst/>
                          <a:latin typeface="Garamond" panose="02020404030301010803" pitchFamily="18" charset="0"/>
                          <a:ea typeface="宋体" panose="02010600030101010101" pitchFamily="2" charset="-122"/>
                        </a:rPr>
                        <a:t>名　　称</a:t>
                      </a:r>
                      <a:endParaRPr kumimoji="0" lang="zh-CN" altLang="zh-CN" sz="1000" b="1" i="0" u="none" strike="noStrike" cap="none" normalizeH="0" baseline="0" dirty="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29448B"/>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说　　明</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29448B"/>
                    </a:solidFill>
                  </a:tcPr>
                </a:tc>
                <a:extLst>
                  <a:ext uri="{0D108BD9-81ED-4DB2-BD59-A6C34878D82A}">
                    <a16:rowId xmlns:a16="http://schemas.microsoft.com/office/drawing/2014/main" val="10000"/>
                  </a:ext>
                </a:extLst>
              </a:tr>
              <a:tr h="42037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en-US" altLang="zh-CN" sz="1200" b="1" i="0" u="none" strike="noStrike" cap="none" normalizeH="0" baseline="0">
                          <a:ln>
                            <a:noFill/>
                          </a:ln>
                          <a:solidFill>
                            <a:schemeClr val="tx1"/>
                          </a:solidFill>
                          <a:effectLst/>
                          <a:latin typeface="Garamond" panose="02020404030301010803" pitchFamily="18" charset="0"/>
                          <a:ea typeface="宋体" panose="02010600030101010101" pitchFamily="2" charset="-122"/>
                        </a:rPr>
                        <a:t>1</a:t>
                      </a:r>
                      <a:endParaRPr kumimoji="0" lang="en-US" altLang="zh-CN" sz="1200" b="1" i="0" u="none" strike="noStrike" cap="none" normalizeH="0" baseline="0">
                        <a:ln>
                          <a:noFill/>
                        </a:ln>
                        <a:solidFill>
                          <a:schemeClr val="tx1"/>
                        </a:solidFill>
                        <a:effectLst/>
                        <a:latin typeface="Garamond" panose="02020404030301010803" pitchFamily="18"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200" b="0" i="0" u="none" strike="noStrike" cap="none" normalizeH="0" baseline="0" dirty="0">
                          <a:ln>
                            <a:noFill/>
                          </a:ln>
                          <a:solidFill>
                            <a:srgbClr val="000514"/>
                          </a:solidFill>
                          <a:effectLst/>
                          <a:latin typeface="Garamond" panose="02020404030301010803" pitchFamily="18" charset="0"/>
                          <a:ea typeface="宋体" panose="02010600030101010101" pitchFamily="2" charset="-122"/>
                        </a:rPr>
                        <a:t>企业内部员工</a:t>
                      </a:r>
                      <a:endParaRPr kumimoji="0" lang="zh-CN" altLang="zh-CN" sz="1000" b="0" i="0" u="none" strike="noStrike" cap="none" normalizeH="0" baseline="0" dirty="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200" b="0" i="0" u="none" strike="noStrike" cap="none" normalizeH="0" baseline="0">
                          <a:ln>
                            <a:noFill/>
                          </a:ln>
                          <a:solidFill>
                            <a:srgbClr val="000514"/>
                          </a:solidFill>
                          <a:effectLst/>
                          <a:latin typeface="Garamond" panose="02020404030301010803" pitchFamily="18" charset="0"/>
                          <a:ea typeface="宋体" panose="02010600030101010101" pitchFamily="2" charset="-122"/>
                        </a:rPr>
                        <a:t>在劳务派遣企业本企业工作的人员</a:t>
                      </a:r>
                      <a:endParaRPr kumimoji="0" lang="zh-CN" altLang="zh-CN" sz="1000" b="0" i="0" u="none" strike="noStrike" cap="none" normalizeH="0" baseline="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1"/>
                  </a:ext>
                </a:extLst>
              </a:tr>
              <a:tr h="42037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en-US" altLang="zh-CN" sz="1200" b="1" i="0" u="none" strike="noStrike" cap="none" normalizeH="0" baseline="0">
                          <a:ln>
                            <a:noFill/>
                          </a:ln>
                          <a:solidFill>
                            <a:schemeClr val="tx1"/>
                          </a:solidFill>
                          <a:effectLst/>
                          <a:latin typeface="Garamond" panose="02020404030301010803" pitchFamily="18" charset="0"/>
                          <a:ea typeface="宋体" panose="02010600030101010101" pitchFamily="2" charset="-122"/>
                        </a:rPr>
                        <a:t>2</a:t>
                      </a:r>
                      <a:endParaRPr kumimoji="0" lang="en-US" altLang="zh-CN" sz="1200" b="1" i="0" u="none" strike="noStrike" cap="none" normalizeH="0" baseline="0">
                        <a:ln>
                          <a:noFill/>
                        </a:ln>
                        <a:solidFill>
                          <a:schemeClr val="tx1"/>
                        </a:solidFill>
                        <a:effectLst/>
                        <a:latin typeface="Garamond" panose="02020404030301010803" pitchFamily="18"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200" b="0" i="0" u="none" strike="noStrike" cap="none" normalizeH="0" baseline="0" dirty="0">
                          <a:ln>
                            <a:noFill/>
                          </a:ln>
                          <a:solidFill>
                            <a:srgbClr val="000514"/>
                          </a:solidFill>
                          <a:effectLst/>
                          <a:latin typeface="Garamond" panose="02020404030301010803" pitchFamily="18" charset="0"/>
                          <a:ea typeface="宋体" panose="02010600030101010101" pitchFamily="2" charset="-122"/>
                        </a:rPr>
                        <a:t>劳务派遣员工</a:t>
                      </a:r>
                      <a:endParaRPr kumimoji="0" lang="zh-CN" altLang="zh-CN" sz="1000" b="0" i="0" u="none" strike="noStrike" cap="none" normalizeH="0" baseline="0" dirty="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200" b="0" i="0" u="none" strike="noStrike" cap="none" normalizeH="0" baseline="0" dirty="0">
                          <a:ln>
                            <a:noFill/>
                          </a:ln>
                          <a:solidFill>
                            <a:srgbClr val="000514"/>
                          </a:solidFill>
                          <a:effectLst/>
                          <a:latin typeface="Garamond" panose="02020404030301010803" pitchFamily="18" charset="0"/>
                          <a:ea typeface="宋体" panose="02010600030101010101" pitchFamily="2" charset="-122"/>
                        </a:rPr>
                        <a:t>派往用工单位的人员</a:t>
                      </a:r>
                      <a:endParaRPr kumimoji="0" lang="zh-CN" altLang="zh-CN" sz="1000" b="0" i="0" u="none" strike="noStrike" cap="none" normalizeH="0" baseline="0" dirty="0">
                        <a:ln>
                          <a:noFill/>
                        </a:ln>
                        <a:solidFill>
                          <a:srgbClr val="000514"/>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10002"/>
                  </a:ext>
                </a:extLst>
              </a:tr>
            </a:tbl>
          </a:graphicData>
        </a:graphic>
      </p:graphicFrame>
      <p:sp>
        <p:nvSpPr>
          <p:cNvPr id="2" name="文本框 1"/>
          <p:cNvSpPr txBox="1"/>
          <p:nvPr/>
        </p:nvSpPr>
        <p:spPr>
          <a:xfrm>
            <a:off x="721360" y="5059045"/>
            <a:ext cx="9013190" cy="1158240"/>
          </a:xfrm>
          <a:prstGeom prst="rect">
            <a:avLst/>
          </a:prstGeom>
          <a:noFill/>
        </p:spPr>
        <p:txBody>
          <a:bodyPr wrap="square" rtlCol="0" anchor="t">
            <a:noAutofit/>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5</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.性别</a:t>
            </a:r>
            <a:endParaRPr kumimoji="0" lang="zh-CN" altLang="en-US" sz="2400" b="1" i="0" u="none" strike="noStrike" kern="0" cap="none" spc="0" normalizeH="0" baseline="0" noProof="0" dirty="0">
              <a:ln>
                <a:noFill/>
              </a:ln>
              <a:solidFill>
                <a:srgbClr val="FF0000"/>
              </a:solidFill>
              <a:effectLst>
                <a:outerShdw blurRad="38100" dist="38100" dir="2700000" algn="tl">
                  <a:srgbClr val="000000"/>
                </a:outerShdw>
              </a:effectLst>
              <a:uLnTx/>
              <a:uFillTx/>
              <a:latin typeface="+mn-ea"/>
              <a:cs typeface="+mn-ea"/>
            </a:endParaRPr>
          </a:p>
          <a:p>
            <a:pPr marR="0" lvl="0" indent="0" algn="l" defTabSz="914400" rtl="0" fontAlgn="base">
              <a:lnSpc>
                <a:spcPct val="100000"/>
              </a:lnSpc>
              <a:spcBef>
                <a:spcPts val="12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依据劳动者真实情况填报。</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788670" y="829310"/>
            <a:ext cx="10242550" cy="4807585"/>
          </a:xfrm>
          <a:prstGeom prst="rect">
            <a:avLst/>
          </a:prstGeom>
          <a:noFill/>
          <a:ln w="9525">
            <a:noFill/>
          </a:ln>
        </p:spPr>
        <p:txBody>
          <a:bodyPr wrap="square" anchor="t" anchorCtr="0">
            <a:noAutofit/>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rPr>
              <a:t>6.户籍性质</a:t>
            </a:r>
          </a:p>
          <a:p>
            <a:pPr marR="0" lvl="0" indent="609600" algn="l" defTabSz="914400" rtl="0" fontAlgn="base">
              <a:lnSpc>
                <a:spcPct val="100000"/>
              </a:lnSpc>
              <a:spcBef>
                <a:spcPts val="60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依据劳动者真实情况填报。</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lang="zh-CN" altLang="en-US" sz="2400" b="1" kern="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R="0" lvl="0" indent="0" algn="l" defTabSz="914400" rtl="0" fontAlgn="base">
              <a:lnSpc>
                <a:spcPct val="100000"/>
              </a:lnSpc>
              <a:spcBef>
                <a:spcPts val="2400"/>
              </a:spcBef>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7.出生年份</a:t>
            </a:r>
          </a:p>
          <a:p>
            <a:pPr marR="0" lvl="0" indent="609600" algn="l" defTabSz="914400" rtl="0" fontAlgn="base">
              <a:lnSpc>
                <a:spcPct val="120000"/>
              </a:lnSpc>
              <a:spcBef>
                <a:spcPts val="120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依据劳动者真实情况填报。出生年份请按公历填写，填写4位数字如“1990”，仅填写年份，不用填写月份和日期。</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graphicFrame>
        <p:nvGraphicFramePr>
          <p:cNvPr id="12" name="表格 11"/>
          <p:cNvGraphicFramePr>
            <a:graphicFrameLocks noGrp="1"/>
          </p:cNvGraphicFramePr>
          <p:nvPr>
            <p:custDataLst>
              <p:tags r:id="rId2"/>
            </p:custDataLst>
          </p:nvPr>
        </p:nvGraphicFramePr>
        <p:xfrm>
          <a:off x="1500823" y="1893253"/>
          <a:ext cx="3369945" cy="2024060"/>
        </p:xfrm>
        <a:graphic>
          <a:graphicData uri="http://schemas.openxmlformats.org/drawingml/2006/table">
            <a:tbl>
              <a:tblPr/>
              <a:tblGrid>
                <a:gridCol w="835025">
                  <a:extLst>
                    <a:ext uri="{9D8B030D-6E8A-4147-A177-3AD203B41FA5}">
                      <a16:colId xmlns:a16="http://schemas.microsoft.com/office/drawing/2014/main" val="20000"/>
                    </a:ext>
                  </a:extLst>
                </a:gridCol>
                <a:gridCol w="2534920">
                  <a:extLst>
                    <a:ext uri="{9D8B030D-6E8A-4147-A177-3AD203B41FA5}">
                      <a16:colId xmlns:a16="http://schemas.microsoft.com/office/drawing/2014/main" val="20001"/>
                    </a:ext>
                  </a:extLst>
                </a:gridCol>
              </a:tblGrid>
              <a:tr h="404812">
                <a:tc>
                  <a:txBody>
                    <a:bodyPr/>
                    <a:lstStyle/>
                    <a:p>
                      <a:pPr marL="0" marR="0" lvl="0" indent="0" algn="just"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代　码</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29448B"/>
                    </a:solidFill>
                  </a:tcPr>
                </a:tc>
                <a:tc>
                  <a:txBody>
                    <a:body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200" b="1" i="0" u="none" strike="noStrike" cap="none" normalizeH="0" baseline="0">
                          <a:ln>
                            <a:noFill/>
                          </a:ln>
                          <a:solidFill>
                            <a:srgbClr val="FFFFFF"/>
                          </a:solidFill>
                          <a:effectLst/>
                          <a:latin typeface="Garamond" panose="02020404030301010803" pitchFamily="18" charset="0"/>
                          <a:ea typeface="宋体" panose="02010600030101010101" pitchFamily="2" charset="-122"/>
                        </a:rPr>
                        <a:t>名　　称</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29448B"/>
                    </a:solidFill>
                  </a:tcPr>
                </a:tc>
                <a:extLst>
                  <a:ext uri="{0D108BD9-81ED-4DB2-BD59-A6C34878D82A}">
                    <a16:rowId xmlns:a16="http://schemas.microsoft.com/office/drawing/2014/main" val="10000"/>
                  </a:ext>
                </a:extLst>
              </a:tr>
              <a:tr h="404812">
                <a:tc>
                  <a:txBody>
                    <a:body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solidFill>
                            <a:schemeClr val="tx1"/>
                          </a:solidFill>
                        </a:rPr>
                        <a:t>1</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t>本市城镇</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1"/>
                  </a:ext>
                </a:extLst>
              </a:tr>
              <a:tr h="404812">
                <a:tc>
                  <a:txBody>
                    <a:body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solidFill>
                            <a:schemeClr val="tx1"/>
                          </a:solidFill>
                        </a:rPr>
                        <a:t>2</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t>本市农村</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10002"/>
                  </a:ext>
                </a:extLst>
              </a:tr>
              <a:tr h="404812">
                <a:tc>
                  <a:txBody>
                    <a:body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solidFill>
                            <a:schemeClr val="tx1"/>
                          </a:solidFill>
                        </a:rPr>
                        <a:t>3</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t>外省城镇</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3"/>
                  </a:ext>
                </a:extLst>
              </a:tr>
              <a:tr h="404812">
                <a:tc>
                  <a:txBody>
                    <a:body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solidFill>
                            <a:schemeClr val="tx1"/>
                          </a:solidFill>
                        </a:rPr>
                        <a:t>4</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t>外省农村</a:t>
                      </a:r>
                    </a:p>
                  </a:txBody>
                  <a:tcPr marL="298450"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10" name="Text Box 15"/>
          <p:cNvSpPr txBox="1"/>
          <p:nvPr>
            <p:custDataLst>
              <p:tags r:id="rId1"/>
            </p:custDataLst>
          </p:nvPr>
        </p:nvSpPr>
        <p:spPr>
          <a:xfrm>
            <a:off x="790575" y="711200"/>
            <a:ext cx="10610850" cy="217424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ea typeface="仿宋_GB2312" panose="02010609030101010101" pitchFamily="49" charset="-122"/>
                <a:sym typeface="+mn-ea"/>
              </a:rPr>
              <a:t>8</a:t>
            </a:r>
            <a:r>
              <a:rPr lang="zh-CN" altLang="en-US" sz="2400" b="1" kern="0" noProof="0" dirty="0">
                <a:ln>
                  <a:noFill/>
                </a:ln>
                <a:solidFill>
                  <a:srgbClr val="FFA117"/>
                </a:solidFill>
                <a:effectLst>
                  <a:outerShdw blurRad="38100" dist="38100" dir="2700000" algn="tl">
                    <a:srgbClr val="000000"/>
                  </a:outerShdw>
                </a:effectLst>
                <a:uLnTx/>
                <a:uFillTx/>
                <a:ea typeface="仿宋_GB2312" panose="02010609030101010101" pitchFamily="49" charset="-122"/>
                <a:sym typeface="+mn-ea"/>
              </a:rPr>
              <a:t>.</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学历</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lt"/>
              <a:ea typeface="仿宋_GB2312" panose="02010609030101010101" pitchFamily="49" charset="-122"/>
              <a:cs typeface="+mn-cs"/>
            </a:endParaRPr>
          </a:p>
          <a:p>
            <a:pPr marR="0" lvl="0" indent="0" algn="l" defTabSz="914400" rtl="0" fontAlgn="base">
              <a:lnSpc>
                <a:spcPct val="130000"/>
              </a:lnSpc>
              <a:spcBef>
                <a:spcPts val="12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sym typeface="+mn-ea"/>
              </a:rPr>
              <a:t>        </a:t>
            </a:r>
            <a:r>
              <a:rPr lang="zh-CN" altLang="en-US" sz="2400" b="1" kern="0" dirty="0">
                <a:solidFill>
                  <a:srgbClr val="3657B4"/>
                </a:solidFill>
                <a:latin typeface="+mn-ea"/>
                <a:cs typeface="+mn-ea"/>
                <a:sym typeface="+mn-ea"/>
              </a:rPr>
              <a:t>指从业人员接受国内外教育所取得的最高学历或与现有的受教育水平相当的学历，以取得国家承认的毕业证书为准。请按照下表代码表填写。</a:t>
            </a:r>
          </a:p>
          <a:p>
            <a:pPr marR="0" lvl="0" indent="609600" algn="l" defTabSz="914400" rtl="0" fontAlgn="base">
              <a:lnSpc>
                <a:spcPct val="13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lt"/>
              <a:ea typeface="+mn-ea"/>
              <a:cs typeface="+mn-cs"/>
              <a:sym typeface="+mn-ea"/>
            </a:endParaRPr>
          </a:p>
        </p:txBody>
      </p:sp>
      <p:graphicFrame>
        <p:nvGraphicFramePr>
          <p:cNvPr id="5" name="表格 4"/>
          <p:cNvGraphicFramePr>
            <a:graphicFrameLocks noGrp="1"/>
          </p:cNvGraphicFramePr>
          <p:nvPr>
            <p:custDataLst>
              <p:tags r:id="rId2"/>
            </p:custDataLst>
          </p:nvPr>
        </p:nvGraphicFramePr>
        <p:xfrm>
          <a:off x="1213485" y="2966085"/>
          <a:ext cx="9765030" cy="2961805"/>
        </p:xfrm>
        <a:graphic>
          <a:graphicData uri="http://schemas.openxmlformats.org/drawingml/2006/table">
            <a:tbl>
              <a:tblPr/>
              <a:tblGrid>
                <a:gridCol w="586740">
                  <a:extLst>
                    <a:ext uri="{9D8B030D-6E8A-4147-A177-3AD203B41FA5}">
                      <a16:colId xmlns:a16="http://schemas.microsoft.com/office/drawing/2014/main" val="20000"/>
                    </a:ext>
                  </a:extLst>
                </a:gridCol>
                <a:gridCol w="2585085">
                  <a:extLst>
                    <a:ext uri="{9D8B030D-6E8A-4147-A177-3AD203B41FA5}">
                      <a16:colId xmlns:a16="http://schemas.microsoft.com/office/drawing/2014/main" val="20001"/>
                    </a:ext>
                  </a:extLst>
                </a:gridCol>
                <a:gridCol w="6593205">
                  <a:extLst>
                    <a:ext uri="{9D8B030D-6E8A-4147-A177-3AD203B41FA5}">
                      <a16:colId xmlns:a16="http://schemas.microsoft.com/office/drawing/2014/main" val="20002"/>
                    </a:ext>
                  </a:extLst>
                </a:gridCol>
              </a:tblGrid>
              <a:tr h="340995">
                <a:tc>
                  <a:txBody>
                    <a:bodyPr/>
                    <a:lstStyle>
                      <a:lvl1pPr marL="63500">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63500" marR="0" lvl="0" indent="0" algn="ctr" defTabSz="914400" rtl="0" eaLnBrk="1" fontAlgn="base" latinLnBrk="0" hangingPunct="1">
                        <a:lnSpc>
                          <a:spcPct val="107000"/>
                        </a:lnSpc>
                        <a:spcBef>
                          <a:spcPct val="0"/>
                        </a:spcBef>
                        <a:spcAft>
                          <a:spcPct val="0"/>
                        </a:spcAft>
                        <a:buClrTx/>
                        <a:buSzTx/>
                        <a:buFontTx/>
                        <a:buNone/>
                      </a:pPr>
                      <a:r>
                        <a:rPr kumimoji="0" lang="zh-CN" altLang="zh-CN" sz="1100" b="1" i="0" u="none" strike="noStrike" cap="none" normalizeH="0" baseline="0">
                          <a:ln>
                            <a:noFill/>
                          </a:ln>
                          <a:solidFill>
                            <a:srgbClr val="FFFFFF"/>
                          </a:solidFill>
                          <a:effectLst/>
                          <a:latin typeface="Garamond" panose="02020404030301010803" pitchFamily="18" charset="0"/>
                          <a:ea typeface="宋体" panose="02010600030101010101" pitchFamily="2" charset="-122"/>
                        </a:rPr>
                        <a:t>代　码</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29448B"/>
                    </a:solidFill>
                  </a:tcPr>
                </a:tc>
                <a:tc>
                  <a:txBody>
                    <a:bodyPr/>
                    <a:lstStyle>
                      <a:lvl1pPr marL="244475">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244475" marR="0" lvl="0" indent="0" algn="just" defTabSz="914400" rtl="0" eaLnBrk="1" fontAlgn="base" latinLnBrk="0" hangingPunct="1">
                        <a:lnSpc>
                          <a:spcPct val="107000"/>
                        </a:lnSpc>
                        <a:spcBef>
                          <a:spcPct val="0"/>
                        </a:spcBef>
                        <a:spcAft>
                          <a:spcPct val="0"/>
                        </a:spcAft>
                        <a:buClrTx/>
                        <a:buSzTx/>
                        <a:buFontTx/>
                        <a:buNone/>
                      </a:pPr>
                      <a:r>
                        <a:rPr kumimoji="0" lang="zh-CN" altLang="zh-CN" sz="1100" b="1" i="0" u="none" strike="noStrike" cap="none" normalizeH="0" baseline="0">
                          <a:ln>
                            <a:noFill/>
                          </a:ln>
                          <a:solidFill>
                            <a:srgbClr val="FFFFFF"/>
                          </a:solidFill>
                          <a:effectLst/>
                          <a:latin typeface="Garamond" panose="02020404030301010803" pitchFamily="18" charset="0"/>
                          <a:ea typeface="宋体" panose="02010600030101010101" pitchFamily="2" charset="-122"/>
                        </a:rPr>
                        <a:t>名　　称</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29448B"/>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0" marR="0" lvl="0" indent="0" algn="ctr" defTabSz="914400" rtl="0" eaLnBrk="1" fontAlgn="base" latinLnBrk="0" hangingPunct="1">
                        <a:lnSpc>
                          <a:spcPct val="107000"/>
                        </a:lnSpc>
                        <a:spcBef>
                          <a:spcPct val="0"/>
                        </a:spcBef>
                        <a:spcAft>
                          <a:spcPct val="0"/>
                        </a:spcAft>
                        <a:buClrTx/>
                        <a:buSzTx/>
                        <a:buFontTx/>
                        <a:buNone/>
                      </a:pPr>
                      <a:r>
                        <a:rPr kumimoji="0" lang="zh-CN" altLang="zh-CN" sz="1100" b="1" i="0" u="none" strike="noStrike" cap="none" normalizeH="0" baseline="0">
                          <a:ln>
                            <a:noFill/>
                          </a:ln>
                          <a:solidFill>
                            <a:srgbClr val="FFFFFF"/>
                          </a:solidFill>
                          <a:effectLst/>
                          <a:latin typeface="Garamond" panose="02020404030301010803" pitchFamily="18" charset="0"/>
                          <a:ea typeface="宋体" panose="02010600030101010101" pitchFamily="2" charset="-122"/>
                        </a:rPr>
                        <a:t>说　　明</a:t>
                      </a:r>
                      <a:endParaRPr kumimoji="0" lang="zh-CN" altLang="zh-CN" sz="1000" b="1" i="0" u="none" strike="noStrike" cap="none" normalizeH="0" baseline="0">
                        <a:ln>
                          <a:noFill/>
                        </a:ln>
                        <a:solidFill>
                          <a:srgbClr val="FFFFFF"/>
                        </a:solidFill>
                        <a:effectLst/>
                        <a:latin typeface="Calibri" panose="020F0502020204030204" charset="0"/>
                        <a:ea typeface="宋体" panose="02010600030101010101" pitchFamily="2" charset="-122"/>
                        <a:cs typeface="Times New Roman" panose="02020603050405020304" pitchFamily="18" charset="0"/>
                      </a:endParaRP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29448B"/>
                    </a:solidFill>
                  </a:tcPr>
                </a:tc>
                <a:extLst>
                  <a:ext uri="{0D108BD9-81ED-4DB2-BD59-A6C34878D82A}">
                    <a16:rowId xmlns:a16="http://schemas.microsoft.com/office/drawing/2014/main" val="10000"/>
                  </a:ext>
                </a:extLst>
              </a:tr>
              <a:tr h="43200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ctr" defTabSz="914400" rtl="0" eaLnBrk="1" latinLnBrk="0" hangingPunct="1">
                        <a:lnSpc>
                          <a:spcPct val="107000"/>
                        </a:lnSpc>
                        <a:buClrTx/>
                        <a:buSzTx/>
                        <a:buFontTx/>
                        <a:buNone/>
                      </a:pPr>
                      <a:r>
                        <a:rPr kumimoji="0" lang="zh-CN" altLang="en-US" sz="1400" b="1" i="0" u="none" strike="noStrike" cap="none" normalizeH="0" baseline="0" dirty="0">
                          <a:solidFill>
                            <a:schemeClr val="tx1"/>
                          </a:solidFill>
                          <a:latin typeface="+mn-lt"/>
                          <a:ea typeface="+mn-ea"/>
                        </a:rPr>
                        <a:t>1</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a:lnSpc>
                          <a:spcPct val="107000"/>
                        </a:lnSpc>
                        <a:buClrTx/>
                        <a:buSzTx/>
                        <a:buFontTx/>
                        <a:buNone/>
                      </a:pPr>
                      <a:r>
                        <a:rPr kumimoji="0" lang="zh-CN" altLang="en-US" sz="1400" b="1" i="0" u="none" strike="noStrike" cap="none" normalizeH="0" baseline="0" dirty="0">
                          <a:latin typeface="+mn-lt"/>
                          <a:ea typeface="+mn-ea"/>
                        </a:rPr>
                        <a:t>博士研究生及以上</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指接受的最高一级教育为博士研究生并取得毕业证书，不包括肄业、在读或辍学。</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1"/>
                  </a:ext>
                </a:extLst>
              </a:tr>
              <a:tr h="432000">
                <a:tc>
                  <a:txBody>
                    <a:bodyPr/>
                    <a:lstStyle/>
                    <a:p>
                      <a:pPr marL="14605" marR="0" lvl="0" algn="ctr" defTabSz="914400" rtl="0" eaLnBrk="1" latinLnBrk="0" hangingPunct="1">
                        <a:lnSpc>
                          <a:spcPct val="107000"/>
                        </a:lnSpc>
                        <a:buClrTx/>
                        <a:buSzTx/>
                        <a:buFontTx/>
                        <a:buNone/>
                      </a:pPr>
                      <a:r>
                        <a:rPr kumimoji="0" lang="zh-CN" altLang="en-US" sz="1400" b="1" i="0" u="none" strike="noStrike" cap="none" normalizeH="0" baseline="0" dirty="0">
                          <a:solidFill>
                            <a:schemeClr val="tx1"/>
                          </a:solidFill>
                        </a:rPr>
                        <a:t>2</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p>
                      <a:pPr marL="14605" marR="0" lvl="0" algn="just" defTabSz="914400" rtl="0">
                        <a:lnSpc>
                          <a:spcPct val="107000"/>
                        </a:lnSpc>
                        <a:buClrTx/>
                        <a:buSzTx/>
                        <a:buFontTx/>
                        <a:buNone/>
                      </a:pPr>
                      <a:r>
                        <a:rPr kumimoji="0" lang="zh-CN" altLang="en-US" sz="1400" b="1" i="0" u="none" strike="noStrike" cap="none" normalizeH="0" baseline="0" dirty="0"/>
                        <a:t>硕士研究生</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p>
                      <a:pPr marL="14605" marR="0" lvl="0" algn="just" defTabSz="914400" rtl="0" eaLnBrk="1" latinLnBrk="0" hangingPunct="1">
                        <a:lnSpc>
                          <a:spcPct val="107000"/>
                        </a:lnSpc>
                        <a:buClrTx/>
                        <a:buSzTx/>
                        <a:buFontTx/>
                        <a:buNone/>
                      </a:pPr>
                      <a:r>
                        <a:rPr lang="zh-CN" altLang="en-US" sz="1400" b="1" dirty="0">
                          <a:sym typeface="+mn-ea"/>
                        </a:rPr>
                        <a:t>指接受的最高一级教育为硕士研究生并取得毕业证书，不包括肄业、在读或辍学。</a:t>
                      </a:r>
                      <a:endParaRPr kumimoji="0" lang="zh-CN" altLang="en-US" sz="1400" b="1" i="0" u="none" strike="noStrike" cap="none" normalizeH="0" baseline="0" dirty="0"/>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10002"/>
                  </a:ext>
                </a:extLst>
              </a:tr>
              <a:tr h="43200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ctr" defTabSz="914400" rtl="0" eaLnBrk="1" latinLnBrk="0" hangingPunct="1">
                        <a:lnSpc>
                          <a:spcPct val="107000"/>
                        </a:lnSpc>
                        <a:buClrTx/>
                        <a:buSzTx/>
                        <a:buFontTx/>
                        <a:buNone/>
                      </a:pPr>
                      <a:r>
                        <a:rPr kumimoji="0" lang="zh-CN" altLang="en-US" sz="1400" b="1" i="0" u="none" strike="noStrike" cap="none" normalizeH="0" baseline="0" dirty="0">
                          <a:solidFill>
                            <a:schemeClr val="tx1"/>
                          </a:solidFill>
                          <a:latin typeface="+mn-lt"/>
                          <a:ea typeface="+mn-ea"/>
                        </a:rPr>
                        <a:t>3</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marL="244475">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a:lnSpc>
                          <a:spcPct val="107000"/>
                        </a:lnSpc>
                        <a:buClrTx/>
                        <a:buSzTx/>
                        <a:buFontTx/>
                        <a:buNone/>
                      </a:pPr>
                      <a:r>
                        <a:rPr kumimoji="0" lang="zh-CN" altLang="en-US" sz="1400" b="1" i="0" u="none" strike="noStrike" cap="none" normalizeH="0" baseline="0" dirty="0">
                          <a:latin typeface="+mn-lt"/>
                          <a:ea typeface="+mn-ea"/>
                        </a:rPr>
                        <a:t>大学本科</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指接受的最高一级教育为大学本科并取得毕业证书，不包括肄业、在读或辍学。</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10003"/>
                  </a:ext>
                </a:extLst>
              </a:tr>
              <a:tr h="43200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ctr" defTabSz="914400" rtl="0" eaLnBrk="1" latinLnBrk="0" hangingPunct="1">
                        <a:lnSpc>
                          <a:spcPct val="107000"/>
                        </a:lnSpc>
                        <a:buClrTx/>
                        <a:buSzTx/>
                        <a:buFontTx/>
                        <a:buNone/>
                      </a:pPr>
                      <a:r>
                        <a:rPr kumimoji="0" lang="zh-CN" altLang="en-US" sz="1400" b="1" i="0" u="none" strike="noStrike" cap="none" normalizeH="0" baseline="0" dirty="0">
                          <a:solidFill>
                            <a:schemeClr val="tx1"/>
                          </a:solidFill>
                          <a:latin typeface="+mn-lt"/>
                          <a:ea typeface="+mn-ea"/>
                        </a:rPr>
                        <a:t>4</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lvl1pPr marL="244475">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a:lnSpc>
                          <a:spcPct val="107000"/>
                        </a:lnSpc>
                        <a:buClrTx/>
                        <a:buSzTx/>
                        <a:buFontTx/>
                        <a:buNone/>
                      </a:pPr>
                      <a:r>
                        <a:rPr kumimoji="0" lang="zh-CN" altLang="en-US" sz="1400" b="1" i="0" u="none" strike="noStrike" cap="none" normalizeH="0" baseline="0" dirty="0">
                          <a:latin typeface="+mn-lt"/>
                          <a:ea typeface="+mn-ea"/>
                        </a:rPr>
                        <a:t>大学专科（高职、大专、高技）</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指接受的最高一级教育为大学专科</a:t>
                      </a:r>
                      <a:r>
                        <a:rPr lang="zh-CN" altLang="en-US" sz="1400" b="1" dirty="0">
                          <a:latin typeface="+mn-lt"/>
                          <a:ea typeface="+mn-ea"/>
                          <a:sym typeface="+mn-ea"/>
                        </a:rPr>
                        <a:t>（高职、大专、高技）</a:t>
                      </a:r>
                      <a:r>
                        <a:rPr kumimoji="0" lang="zh-CN" altLang="en-US" sz="1400" b="1" i="0" u="none" strike="noStrike" cap="none" normalizeH="0" baseline="0" dirty="0">
                          <a:latin typeface="+mn-lt"/>
                          <a:ea typeface="+mn-ea"/>
                        </a:rPr>
                        <a:t>并取得毕业证书，不包括肄业、在读或辍学。</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4"/>
                  </a:ext>
                </a:extLst>
              </a:tr>
              <a:tr h="43200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ctr" defTabSz="914400" rtl="0" eaLnBrk="1" latinLnBrk="0" hangingPunct="1">
                        <a:lnSpc>
                          <a:spcPct val="107000"/>
                        </a:lnSpc>
                        <a:buClrTx/>
                        <a:buSzTx/>
                        <a:buFontTx/>
                        <a:buNone/>
                      </a:pPr>
                      <a:r>
                        <a:rPr kumimoji="0" lang="zh-CN" altLang="en-US" sz="1400" b="1" i="0" u="none" strike="noStrike" cap="none" normalizeH="0" baseline="0" dirty="0">
                          <a:solidFill>
                            <a:schemeClr val="tx1"/>
                          </a:solidFill>
                          <a:latin typeface="+mn-lt"/>
                          <a:ea typeface="+mn-ea"/>
                        </a:rPr>
                        <a:t>5</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a:lnSpc>
                          <a:spcPct val="107000"/>
                        </a:lnSpc>
                        <a:buClrTx/>
                        <a:buSzTx/>
                        <a:buFontTx/>
                        <a:buNone/>
                      </a:pPr>
                      <a:r>
                        <a:rPr kumimoji="0" lang="zh-CN" altLang="en-US" sz="1400" b="1" i="0" u="none" strike="noStrike" cap="none" normalizeH="0" baseline="0" dirty="0">
                          <a:latin typeface="+mn-lt"/>
                          <a:ea typeface="+mn-ea"/>
                        </a:rPr>
                        <a:t>高中、中专或技校</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指接受的最高一级教育为普通高中、高中、技工学校、成人高中，并取得毕业证书。包括等同于高中学历的中等专业学校、成人中专。不包括肄业、或辍学。</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E7EFF6"/>
                    </a:solidFill>
                  </a:tcPr>
                </a:tc>
                <a:extLst>
                  <a:ext uri="{0D108BD9-81ED-4DB2-BD59-A6C34878D82A}">
                    <a16:rowId xmlns:a16="http://schemas.microsoft.com/office/drawing/2014/main" val="10005"/>
                  </a:ext>
                </a:extLst>
              </a:tr>
              <a:tr h="432000">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ctr" defTabSz="914400" rtl="0" eaLnBrk="1" latinLnBrk="0" hangingPunct="1">
                        <a:lnSpc>
                          <a:spcPct val="107000"/>
                        </a:lnSpc>
                        <a:buClrTx/>
                        <a:buSzTx/>
                        <a:buFontTx/>
                        <a:buNone/>
                      </a:pPr>
                      <a:r>
                        <a:rPr kumimoji="0" lang="zh-CN" altLang="en-US" sz="1400" b="1" i="0" u="none" strike="noStrike" cap="none" normalizeH="0" baseline="0" dirty="0">
                          <a:solidFill>
                            <a:schemeClr val="tx1"/>
                          </a:solidFill>
                          <a:latin typeface="+mn-lt"/>
                          <a:ea typeface="+mn-ea"/>
                        </a:rPr>
                        <a:t>6</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marL="171450">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a:lnSpc>
                          <a:spcPct val="107000"/>
                        </a:lnSpc>
                        <a:buClrTx/>
                        <a:buSzTx/>
                        <a:buFontTx/>
                        <a:buNone/>
                      </a:pPr>
                      <a:r>
                        <a:rPr kumimoji="0" lang="zh-CN" altLang="en-US" sz="1400" b="1" i="0" u="none" strike="noStrike" cap="none" normalizeH="0" baseline="0" dirty="0">
                          <a:latin typeface="+mn-lt"/>
                          <a:ea typeface="+mn-ea"/>
                        </a:rPr>
                        <a:t>初中及以下</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tc>
                  <a:txBody>
                    <a:bodyPr/>
                    <a:lstStyle>
                      <a:lvl1pPr>
                        <a:spcBef>
                          <a:spcPct val="20000"/>
                        </a:spcBef>
                        <a:buClr>
                          <a:schemeClr val="hlink"/>
                        </a:buClr>
                        <a:buSzPct val="70000"/>
                        <a:buFont typeface="Wingdings" panose="05000000000000000000" pitchFamily="2" charset="2"/>
                        <a:defRPr sz="2800">
                          <a:solidFill>
                            <a:schemeClr val="tx1"/>
                          </a:solidFill>
                          <a:latin typeface="Garamond" panose="02020404030301010803" pitchFamily="18" charset="0"/>
                          <a:ea typeface="宋体" panose="02010600030101010101" pitchFamily="2" charset="-122"/>
                        </a:defRPr>
                      </a:lvl1pPr>
                      <a:lvl2pPr marL="742950" indent="-285750">
                        <a:spcBef>
                          <a:spcPct val="20000"/>
                        </a:spcBef>
                        <a:buClr>
                          <a:schemeClr val="accent2"/>
                        </a:buClr>
                        <a:buSzPct val="70000"/>
                        <a:buFont typeface="Wingdings" panose="05000000000000000000" pitchFamily="2" charset="2"/>
                        <a:defRPr sz="2400">
                          <a:solidFill>
                            <a:schemeClr val="tx1"/>
                          </a:solidFill>
                          <a:latin typeface="Garamond" panose="02020404030301010803" pitchFamily="18" charset="0"/>
                          <a:ea typeface="宋体" panose="02010600030101010101" pitchFamily="2" charset="-122"/>
                        </a:defRPr>
                      </a:lvl2pPr>
                      <a:lvl3pPr marL="1143000" indent="-228600">
                        <a:spcBef>
                          <a:spcPct val="20000"/>
                        </a:spcBef>
                        <a:buClr>
                          <a:schemeClr val="tx2"/>
                        </a:buClr>
                        <a:buSzPct val="70000"/>
                        <a:buFont typeface="Wingdings" panose="05000000000000000000" pitchFamily="2" charset="2"/>
                        <a:defRPr sz="2000">
                          <a:solidFill>
                            <a:schemeClr val="tx1"/>
                          </a:solidFill>
                          <a:latin typeface="Garamond" panose="02020404030301010803" pitchFamily="18" charset="0"/>
                          <a:ea typeface="宋体" panose="02010600030101010101" pitchFamily="2" charset="-122"/>
                        </a:defRPr>
                      </a:lvl3pPr>
                      <a:lvl4pPr marL="1600200" indent="-228600">
                        <a:spcBef>
                          <a:spcPct val="20000"/>
                        </a:spcBef>
                        <a:buClr>
                          <a:schemeClr val="accent2"/>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4pPr>
                      <a:lvl5pPr marL="2057400" indent="-228600">
                        <a:spcBef>
                          <a:spcPct val="20000"/>
                        </a:spcBef>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5pPr>
                      <a:lvl6pPr marL="25146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6pPr>
                      <a:lvl7pPr marL="29718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7pPr>
                      <a:lvl8pPr marL="34290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8pPr>
                      <a:lvl9pPr marL="3886200" indent="-228600" eaLnBrk="0" fontAlgn="base" hangingPunct="0">
                        <a:spcBef>
                          <a:spcPct val="20000"/>
                        </a:spcBef>
                        <a:spcAft>
                          <a:spcPct val="0"/>
                        </a:spcAft>
                        <a:buClr>
                          <a:schemeClr val="hlink"/>
                        </a:buClr>
                        <a:buSzPct val="70000"/>
                        <a:buFont typeface="Wingdings" panose="05000000000000000000" pitchFamily="2" charset="2"/>
                        <a:defRPr>
                          <a:solidFill>
                            <a:schemeClr val="tx1"/>
                          </a:solidFill>
                          <a:latin typeface="Garamond" panose="02020404030301010803" pitchFamily="18" charset="0"/>
                          <a:ea typeface="宋体" panose="02010600030101010101" pitchFamily="2" charset="-122"/>
                        </a:defRPr>
                      </a:lvl9pPr>
                    </a:lstStyle>
                    <a:p>
                      <a:pPr marL="14605" marR="0" lvl="0" algn="just" defTabSz="914400" rtl="0" eaLnBrk="1" latinLnBrk="0" hangingPunct="1">
                        <a:lnSpc>
                          <a:spcPct val="107000"/>
                        </a:lnSpc>
                        <a:buClrTx/>
                        <a:buSzTx/>
                        <a:buFontTx/>
                        <a:buNone/>
                      </a:pPr>
                      <a:r>
                        <a:rPr kumimoji="0" lang="zh-CN" altLang="en-US" sz="1400" b="1" i="0" u="none" strike="noStrike" cap="none" normalizeH="0" baseline="0" dirty="0">
                          <a:latin typeface="+mn-lt"/>
                          <a:ea typeface="+mn-ea"/>
                        </a:rPr>
                        <a:t>指接受的最高一级教育为初中、小学或未接受国民教育。</a:t>
                      </a:r>
                    </a:p>
                  </a:txBody>
                  <a:tcPr marL="49873" marR="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BDEEC"/>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677545" y="633730"/>
            <a:ext cx="10836910" cy="559054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9</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 </a:t>
            </a:r>
            <a:r>
              <a:rPr lang="zh-CN" altLang="en-US" sz="2400" b="1" kern="0" dirty="0">
                <a:solidFill>
                  <a:srgbClr val="FFA117"/>
                </a:solidFill>
                <a:effectLst>
                  <a:outerShdw blurRad="38100" dist="38100" dir="2700000" algn="tl">
                    <a:srgbClr val="000000"/>
                  </a:outerShdw>
                </a:effectLst>
                <a:latin typeface="+mn-ea"/>
                <a:cs typeface="+mn-ea"/>
                <a:sym typeface="+mn-ea"/>
              </a:rPr>
              <a:t>初次就业年份</a:t>
            </a:r>
          </a:p>
          <a:p>
            <a:pPr fontAlgn="base">
              <a:lnSpc>
                <a:spcPct val="120000"/>
              </a:lnSpc>
              <a:spcBef>
                <a:spcPct val="20000"/>
              </a:spcBef>
              <a:spcAft>
                <a:spcPct val="0"/>
              </a:spcAft>
              <a:buClr>
                <a:schemeClr val="hlink"/>
              </a:buClr>
              <a:buSzPct val="70000"/>
              <a:defRPr/>
            </a:pPr>
            <a:r>
              <a:rPr lang="en-US" altLang="zh-CN" sz="2400" b="1" kern="0" dirty="0">
                <a:solidFill>
                  <a:srgbClr val="3657B4"/>
                </a:solidFill>
                <a:effectLst>
                  <a:outerShdw blurRad="38100" dist="38100" dir="2700000" algn="tl">
                    <a:srgbClr val="000000">
                      <a:alpha val="43137"/>
                    </a:srgbClr>
                  </a:outerShdw>
                </a:effectLst>
                <a:latin typeface="+mn-ea"/>
                <a:cs typeface="+mn-ea"/>
              </a:rPr>
              <a:t>        </a:t>
            </a:r>
            <a:r>
              <a:rPr lang="zh-CN" altLang="en-US" sz="2400" b="1" kern="0" dirty="0">
                <a:solidFill>
                  <a:srgbClr val="3657B4"/>
                </a:solidFill>
                <a:latin typeface="+mn-ea"/>
                <a:cs typeface="+mn-ea"/>
              </a:rPr>
              <a:t>指劳动者初次完成学历教育，并在劳动力市场就业的年份（并非入职本企业年份）。请按公历填写，填写4位数字如“2010”，</a:t>
            </a:r>
            <a:r>
              <a:rPr lang="zh-CN" altLang="en-US" sz="2400" b="1" kern="0" dirty="0">
                <a:solidFill>
                  <a:srgbClr val="3657B4"/>
                </a:solidFill>
                <a:latin typeface="+mn-ea"/>
                <a:cs typeface="+mn-ea"/>
                <a:sym typeface="+mn-ea"/>
              </a:rPr>
              <a:t>仅填写年份，</a:t>
            </a:r>
            <a:r>
              <a:rPr lang="zh-CN" altLang="en-US" sz="2400" b="1" kern="0" dirty="0">
                <a:solidFill>
                  <a:srgbClr val="3657B4"/>
                </a:solidFill>
                <a:latin typeface="+mn-ea"/>
                <a:cs typeface="+mn-ea"/>
              </a:rPr>
              <a:t>不填写月份和日期。</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endParaRPr>
          </a:p>
          <a:p>
            <a:pPr marL="609600" marR="0" lvl="0" indent="-609600" algn="l" defTabSz="914400" rtl="0" fontAlgn="base">
              <a:lnSpc>
                <a:spcPct val="100000"/>
              </a:lnSpc>
              <a:spcBef>
                <a:spcPts val="12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10</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.职业（软件及模板中均有对应选项）</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0" algn="l" defTabSz="914400" rtl="0" fontAlgn="base">
              <a:lnSpc>
                <a:spcPct val="120000"/>
              </a:lnSpc>
              <a:spcBef>
                <a:spcPts val="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指从业人员获取主要生活来源所从事的社会性工作的类别。按照《中华人民共和国职业分类大典》（2022年版）填写，共七位。</a:t>
            </a:r>
            <a:endParaRPr kumimoji="0" lang="zh-CN" altLang="en-US" sz="2400" b="1" i="0" u="none" strike="noStrike" kern="0" cap="none" spc="0" normalizeH="0" baseline="0" dirty="0">
              <a:solidFill>
                <a:srgbClr val="3657B4"/>
              </a:solidFill>
              <a:latin typeface="+mn-ea"/>
              <a:cs typeface="+mn-ea"/>
            </a:endParaRPr>
          </a:p>
          <a:p>
            <a:pPr marR="0" lvl="0" indent="0" algn="l" defTabSz="914400" rtl="0" fontAlgn="base">
              <a:lnSpc>
                <a:spcPct val="120000"/>
              </a:lnSpc>
              <a:spcBef>
                <a:spcPts val="0"/>
              </a:spcBef>
              <a:spcAft>
                <a:spcPct val="0"/>
              </a:spcAft>
              <a:buClr>
                <a:schemeClr val="hlink"/>
              </a:buClr>
              <a:buSzPct val="70000"/>
              <a:buFont typeface="Wingdings" panose="05000000000000000000" pitchFamily="2" charset="2"/>
              <a:buNone/>
              <a:defRPr/>
            </a:pPr>
            <a:r>
              <a:rPr lang="zh-CN" altLang="en-US" sz="2400" b="1" kern="0" dirty="0">
                <a:solidFill>
                  <a:srgbClr val="3657B4"/>
                </a:solidFill>
                <a:latin typeface="+mn-ea"/>
                <a:cs typeface="+mn-ea"/>
                <a:sym typeface="+mn-ea"/>
              </a:rPr>
              <a:t>         填报要求到职业小类，不要填写中类或大类。如本企业使用与职业分类标准不同的专门岗位名称，需要说明的，可在填报软件的“描述”中单独注明。如选择各类“其他”岗位的，请务必在“岗位描述”中注明岗位具体名称或工作内容。</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r>
              <a:rPr lang="zh-CN" altLang="en-US" sz="2400" b="1" kern="0" dirty="0">
                <a:solidFill>
                  <a:srgbClr val="3657B4"/>
                </a:solidFill>
                <a:latin typeface="+mn-ea"/>
                <a:cs typeface="+mn-ea"/>
                <a:sym typeface="+mn-ea"/>
              </a:rPr>
              <a:t>（具体解释可见《2025年（2024年度）北京市企业薪酬调查工作培训手册》职业代码表)</a:t>
            </a:r>
            <a:endParaRPr kumimoji="0" lang="zh-CN" altLang="en-US" sz="2400" b="1" i="0" u="none" strike="noStrike" kern="0" cap="none" spc="0" normalizeH="0" baseline="0" dirty="0">
              <a:solidFill>
                <a:srgbClr val="3657B4"/>
              </a:solidFill>
              <a:latin typeface="+mn-ea"/>
              <a:cs typeface="+mn-ea"/>
              <a:sym typeface="+mn-ea"/>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589915" y="486410"/>
            <a:ext cx="11012170" cy="5885815"/>
          </a:xfrm>
          <a:prstGeom prst="rect">
            <a:avLst/>
          </a:prstGeom>
          <a:noFill/>
          <a:ln w="9525">
            <a:noFill/>
          </a:ln>
        </p:spPr>
        <p:txBody>
          <a:bodyPr wrap="square" anchor="t" anchorCtr="0">
            <a:noAutofit/>
          </a:bodyPr>
          <a:lstStyle/>
          <a:p>
            <a:pPr marL="609600" marR="0" lvl="0" indent="-609600" algn="l" defTabSz="914400" rtl="0" fontAlgn="base">
              <a:lnSpc>
                <a:spcPct val="13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11.</a:t>
            </a:r>
            <a:r>
              <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rPr>
              <a:t>管理岗位等级、专业技术职称、职业技能等级</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0" algn="l" defTabSz="914400" rtl="0" fontAlgn="base">
              <a:lnSpc>
                <a:spcPct val="130000"/>
              </a:lnSpc>
              <a:spcBef>
                <a:spcPts val="12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kumimoji="0" lang="zh-CN" altLang="en-US" sz="2400" b="1" i="0" u="none" strike="noStrike" kern="0" cap="none" spc="0" normalizeH="0" baseline="0" dirty="0">
                <a:solidFill>
                  <a:srgbClr val="3657B4"/>
                </a:solidFill>
                <a:latin typeface="+mn-ea"/>
                <a:cs typeface="+mn-ea"/>
                <a:sym typeface="+mn-ea"/>
              </a:rPr>
              <a:t>管理岗位等级：指在企业中从事管理工作人员在本企业岗位序列中的位置。本制度自定义，分为四级，高级管理岗、一级部门管理岗、二级部门管理岗和其它管理岗。</a:t>
            </a:r>
          </a:p>
          <a:p>
            <a:pPr marR="0" lvl="0" indent="609600" algn="l" defTabSz="914400" rtl="0" fontAlgn="base">
              <a:lnSpc>
                <a:spcPct val="13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专业技术职称：是指经国务院人事主管部门授权的部门、行业或中央企业、省级专业技术职称评审机构评审的各系列专业技术职称，一般专指专业技术人员。按照国家有关规定分为初级（助理级）、中级（中级）、高级（副高级）、高级（正高级）</a:t>
            </a:r>
            <a:r>
              <a:rPr lang="en-US" altLang="zh-CN" sz="2400" b="1" kern="0" dirty="0">
                <a:solidFill>
                  <a:srgbClr val="3657B4"/>
                </a:solidFill>
                <a:latin typeface="+mn-ea"/>
                <a:cs typeface="+mn-ea"/>
                <a:sym typeface="+mn-ea"/>
              </a:rPr>
              <a:t>4</a:t>
            </a:r>
            <a:r>
              <a:rPr lang="zh-CN" altLang="en-US" sz="2400" b="1" kern="0" dirty="0">
                <a:solidFill>
                  <a:srgbClr val="3657B4"/>
                </a:solidFill>
                <a:latin typeface="+mn-ea"/>
                <a:cs typeface="+mn-ea"/>
                <a:sym typeface="+mn-ea"/>
              </a:rPr>
              <a:t>个级别与没有取得技术职称。</a:t>
            </a:r>
            <a:endParaRPr kumimoji="0" lang="zh-CN" altLang="en-US" sz="2400" b="1" i="0" u="none" strike="noStrike" kern="0" cap="none" spc="0" normalizeH="0" baseline="0" dirty="0">
              <a:solidFill>
                <a:srgbClr val="3657B4"/>
              </a:solidFill>
              <a:latin typeface="+mn-ea"/>
              <a:cs typeface="+mn-ea"/>
              <a:sym typeface="+mn-ea"/>
            </a:endParaRPr>
          </a:p>
          <a:p>
            <a:pPr marR="0" lvl="0" indent="609600" algn="l" defTabSz="914400" rtl="0" fontAlgn="base">
              <a:lnSpc>
                <a:spcPct val="13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b="1" kern="0" dirty="0">
                <a:solidFill>
                  <a:srgbClr val="3657B4"/>
                </a:solidFill>
                <a:latin typeface="+mn-ea"/>
                <a:cs typeface="+mn-ea"/>
                <a:sym typeface="+mn-ea"/>
              </a:rPr>
              <a:t>职业技能等级：专指生产运输设备操作人员或商业服务业人员的职业技能鉴定等级。按照国家《职业技能培训和鉴定条例》，分为学徒工、初级技能（初级工）、中级技能（中级工）高级工、高级技能（高级工）、技师、高级技师、特级技师和首席技师八个职业技能等级与没有取得技能等级证书。</a:t>
            </a:r>
            <a:endParaRPr kumimoji="0" lang="zh-CN" altLang="en-US" sz="2400" b="1" i="0" u="none" strike="noStrike" kern="0" cap="none" spc="0" normalizeH="0" baseline="0" dirty="0">
              <a:solidFill>
                <a:srgbClr val="3657B4"/>
              </a:solidFill>
              <a:latin typeface="+mn-ea"/>
              <a:cs typeface="+mn-ea"/>
              <a:sym typeface="+mn-ea"/>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589915" y="574675"/>
            <a:ext cx="11012170" cy="5866765"/>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11.</a:t>
            </a:r>
            <a:r>
              <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rPr>
              <a:t>管理岗位等级、专业技术职称、职业技能等级</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0" algn="l" defTabSz="914400" rtl="0" fontAlgn="base">
              <a:lnSpc>
                <a:spcPct val="120000"/>
              </a:lnSpc>
              <a:spcBef>
                <a:spcPts val="1200"/>
              </a:spcBef>
              <a:spcAft>
                <a:spcPct val="0"/>
              </a:spcAft>
              <a:buClr>
                <a:schemeClr val="hlink"/>
              </a:buClr>
              <a:buSzPct val="70000"/>
              <a:buFont typeface="Wingdings" panose="05000000000000000000" pitchFamily="2" charset="2"/>
              <a:buNone/>
              <a:defRPr/>
            </a:pPr>
            <a:r>
              <a:rPr lang="zh-CN" altLang="en-US"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kumimoji="0" lang="zh-CN" altLang="en-US" sz="2400" b="1" i="0" u="none" strike="noStrike" kern="0" cap="none" spc="0" normalizeH="0" baseline="0" dirty="0">
                <a:solidFill>
                  <a:srgbClr val="3657B4"/>
                </a:solidFill>
                <a:latin typeface="+mn-ea"/>
                <a:cs typeface="+mn-ea"/>
                <a:sym typeface="+mn-ea"/>
              </a:rPr>
              <a:t>本指标与前一项</a:t>
            </a:r>
            <a:r>
              <a:rPr kumimoji="0" lang="en-US" altLang="zh-CN" sz="2400" b="1" i="0" u="none" strike="noStrike" kern="0" cap="none" spc="0" normalizeH="0" baseline="0" dirty="0">
                <a:solidFill>
                  <a:srgbClr val="3657B4"/>
                </a:solidFill>
                <a:latin typeface="+mn-ea"/>
                <a:cs typeface="+mn-ea"/>
                <a:sym typeface="+mn-ea"/>
              </a:rPr>
              <a:t>“</a:t>
            </a:r>
            <a:r>
              <a:rPr kumimoji="0" lang="zh-CN" altLang="en-US" sz="2400" b="1" i="0" u="none" strike="noStrike" kern="0" cap="none" spc="0" normalizeH="0" baseline="0" dirty="0">
                <a:solidFill>
                  <a:srgbClr val="3657B4"/>
                </a:solidFill>
                <a:latin typeface="+mn-ea"/>
                <a:cs typeface="+mn-ea"/>
                <a:sym typeface="+mn-ea"/>
              </a:rPr>
              <a:t>职业</a:t>
            </a:r>
            <a:r>
              <a:rPr kumimoji="0" lang="en-US" altLang="zh-CN" sz="2400" b="1" i="0" u="none" strike="noStrike" kern="0" cap="none" spc="0" normalizeH="0" baseline="0" dirty="0">
                <a:solidFill>
                  <a:srgbClr val="3657B4"/>
                </a:solidFill>
                <a:latin typeface="+mn-ea"/>
                <a:cs typeface="+mn-ea"/>
                <a:sym typeface="+mn-ea"/>
              </a:rPr>
              <a:t>”</a:t>
            </a:r>
            <a:r>
              <a:rPr kumimoji="0" lang="zh-CN" altLang="en-US" sz="2400" b="1" i="0" u="none" strike="noStrike" kern="0" cap="none" spc="0" normalizeH="0" baseline="0" dirty="0">
                <a:solidFill>
                  <a:srgbClr val="3657B4"/>
                </a:solidFill>
                <a:latin typeface="+mn-ea"/>
                <a:cs typeface="+mn-ea"/>
                <a:sym typeface="+mn-ea"/>
              </a:rPr>
              <a:t>指标的对应关系：职业大类为第一、三大类的，只能对应本指标中的</a:t>
            </a:r>
            <a:r>
              <a:rPr kumimoji="0" lang="en-US" altLang="zh-CN" sz="2400" b="1" i="0" u="none" strike="noStrike" kern="0" cap="none" spc="0" normalizeH="0" baseline="0" dirty="0">
                <a:solidFill>
                  <a:srgbClr val="3657B4"/>
                </a:solidFill>
                <a:latin typeface="+mn-ea"/>
                <a:cs typeface="+mn-ea"/>
                <a:sym typeface="+mn-ea"/>
              </a:rPr>
              <a:t>11</a:t>
            </a:r>
            <a:r>
              <a:rPr kumimoji="0" lang="zh-CN" altLang="en-US" sz="2400" b="1" i="0" u="none" strike="noStrike" kern="0" cap="none" spc="0" normalizeH="0" baseline="0" dirty="0">
                <a:solidFill>
                  <a:srgbClr val="3657B4"/>
                </a:solidFill>
                <a:latin typeface="+mn-ea"/>
                <a:cs typeface="+mn-ea"/>
                <a:sym typeface="+mn-ea"/>
              </a:rPr>
              <a:t>、</a:t>
            </a:r>
            <a:r>
              <a:rPr kumimoji="0" lang="en-US" altLang="zh-CN" sz="2400" b="1" i="0" u="none" strike="noStrike" kern="0" cap="none" spc="0" normalizeH="0" baseline="0" dirty="0">
                <a:solidFill>
                  <a:srgbClr val="3657B4"/>
                </a:solidFill>
                <a:latin typeface="+mn-ea"/>
                <a:cs typeface="+mn-ea"/>
                <a:sym typeface="+mn-ea"/>
              </a:rPr>
              <a:t>12</a:t>
            </a:r>
            <a:r>
              <a:rPr kumimoji="0" lang="zh-CN" altLang="en-US" sz="2400" b="1" i="0" u="none" strike="noStrike" kern="0" cap="none" spc="0" normalizeH="0" baseline="0" dirty="0">
                <a:solidFill>
                  <a:srgbClr val="3657B4"/>
                </a:solidFill>
                <a:latin typeface="+mn-ea"/>
                <a:cs typeface="+mn-ea"/>
                <a:sym typeface="+mn-ea"/>
              </a:rPr>
              <a:t>、</a:t>
            </a:r>
            <a:r>
              <a:rPr kumimoji="0" lang="en-US" altLang="zh-CN" sz="2400" b="1" i="0" u="none" strike="noStrike" kern="0" cap="none" spc="0" normalizeH="0" baseline="0" dirty="0">
                <a:solidFill>
                  <a:srgbClr val="3657B4"/>
                </a:solidFill>
                <a:latin typeface="+mn-ea"/>
                <a:cs typeface="+mn-ea"/>
                <a:sym typeface="+mn-ea"/>
              </a:rPr>
              <a:t>13</a:t>
            </a:r>
            <a:r>
              <a:rPr kumimoji="0" lang="zh-CN" altLang="en-US" sz="2400" b="1" i="0" u="none" strike="noStrike" kern="0" cap="none" spc="0" normalizeH="0" baseline="0" dirty="0">
                <a:solidFill>
                  <a:srgbClr val="3657B4"/>
                </a:solidFill>
                <a:latin typeface="+mn-ea"/>
                <a:cs typeface="+mn-ea"/>
                <a:sym typeface="+mn-ea"/>
              </a:rPr>
              <a:t>、</a:t>
            </a:r>
            <a:r>
              <a:rPr kumimoji="0" lang="en-US" altLang="zh-CN" sz="2400" b="1" i="0" u="none" strike="noStrike" kern="0" cap="none" spc="0" normalizeH="0" baseline="0" dirty="0">
                <a:solidFill>
                  <a:srgbClr val="3657B4"/>
                </a:solidFill>
                <a:latin typeface="+mn-ea"/>
                <a:cs typeface="+mn-ea"/>
                <a:sym typeface="+mn-ea"/>
              </a:rPr>
              <a:t>14</a:t>
            </a:r>
            <a:r>
              <a:rPr kumimoji="0" lang="zh-CN" altLang="en-US" sz="2400" b="1" i="0" u="none" strike="noStrike" kern="0" cap="none" spc="0" normalizeH="0" baseline="0" dirty="0">
                <a:solidFill>
                  <a:srgbClr val="3657B4"/>
                </a:solidFill>
                <a:latin typeface="+mn-ea"/>
                <a:cs typeface="+mn-ea"/>
                <a:sym typeface="+mn-ea"/>
              </a:rPr>
              <a:t>选项；职业大类为第二大类的，对应本指标中的</a:t>
            </a:r>
            <a:r>
              <a:rPr kumimoji="0" lang="en-US" altLang="zh-CN" sz="2400" b="1" i="0" u="none" strike="noStrike" kern="0" cap="none" spc="0" normalizeH="0" baseline="0" dirty="0">
                <a:solidFill>
                  <a:srgbClr val="3657B4"/>
                </a:solidFill>
                <a:latin typeface="+mn-ea"/>
                <a:cs typeface="+mn-ea"/>
                <a:sym typeface="+mn-ea"/>
              </a:rPr>
              <a:t>21-26</a:t>
            </a:r>
            <a:r>
              <a:rPr kumimoji="0" lang="zh-CN" altLang="en-US" sz="2400" b="1" i="0" u="none" strike="noStrike" kern="0" cap="none" spc="0" normalizeH="0" baseline="0" dirty="0">
                <a:solidFill>
                  <a:srgbClr val="3657B4"/>
                </a:solidFill>
                <a:latin typeface="+mn-ea"/>
                <a:cs typeface="+mn-ea"/>
                <a:sym typeface="+mn-ea"/>
              </a:rPr>
              <a:t>选项；职业大类为第四大类、第五大类、第六大类的，对应本指标中的</a:t>
            </a:r>
            <a:r>
              <a:rPr kumimoji="0" lang="en-US" altLang="zh-CN" sz="2400" b="1" i="0" u="none" strike="noStrike" kern="0" cap="none" spc="0" normalizeH="0" baseline="0" dirty="0">
                <a:solidFill>
                  <a:srgbClr val="3657B4"/>
                </a:solidFill>
                <a:latin typeface="+mn-ea"/>
                <a:cs typeface="+mn-ea"/>
                <a:sym typeface="+mn-ea"/>
              </a:rPr>
              <a:t>31-39</a:t>
            </a:r>
            <a:r>
              <a:rPr kumimoji="0" lang="zh-CN" altLang="en-US" sz="2400" b="1" i="0" u="none" strike="noStrike" kern="0" cap="none" spc="0" normalizeH="0" baseline="0" dirty="0">
                <a:solidFill>
                  <a:srgbClr val="3657B4"/>
                </a:solidFill>
                <a:latin typeface="+mn-ea"/>
                <a:cs typeface="+mn-ea"/>
                <a:sym typeface="+mn-ea"/>
              </a:rPr>
              <a:t>选项。</a:t>
            </a:r>
            <a:r>
              <a:rPr lang="zh-CN" altLang="en-US" sz="2400" b="1" kern="0" dirty="0">
                <a:solidFill>
                  <a:srgbClr val="3657B4"/>
                </a:solidFill>
                <a:latin typeface="+mn-ea"/>
                <a:cs typeface="+mn-ea"/>
                <a:sym typeface="+mn-ea"/>
              </a:rPr>
              <a:t>被调查人员同时具备管理岗位等级、专业技术职称、职业技能等级中两种以上岗位属性的，只按在岗人员主要承担的职责或工作时间较多的岗位属性选择其中一种进行填报。</a:t>
            </a:r>
            <a:endParaRPr kumimoji="0" lang="zh-CN" altLang="en-US" sz="2400" b="1" i="0" u="none" strike="noStrike" kern="0" cap="none" spc="0" normalizeH="0" baseline="0" dirty="0">
              <a:solidFill>
                <a:srgbClr val="3657B4"/>
              </a:solidFill>
              <a:latin typeface="+mn-ea"/>
              <a:cs typeface="+mn-ea"/>
              <a:sym typeface="+mn-ea"/>
            </a:endParaRPr>
          </a:p>
          <a:p>
            <a:pPr marR="0" lvl="0" indent="609600" algn="l" defTabSz="914400" rtl="0" fontAlgn="base">
              <a:lnSpc>
                <a:spcPct val="12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kumimoji="0" lang="zh-CN" altLang="en-US" sz="2400" b="1" i="0" u="none" strike="noStrike" kern="0" cap="none" spc="0" normalizeH="0" baseline="0" dirty="0">
                <a:solidFill>
                  <a:srgbClr val="3657B4"/>
                </a:solidFill>
                <a:latin typeface="+mn-ea"/>
                <a:cs typeface="+mn-ea"/>
                <a:sym typeface="+mn-ea"/>
              </a:rPr>
              <a:t>针对现实中一些技术、技能人才从事管理岗位工作的实际情况，自</a:t>
            </a:r>
            <a:r>
              <a:rPr kumimoji="0" lang="en-US" altLang="zh-CN" sz="2400" b="1" i="0" u="none" strike="noStrike" kern="0" cap="none" spc="0" normalizeH="0" baseline="0" dirty="0">
                <a:solidFill>
                  <a:srgbClr val="3657B4"/>
                </a:solidFill>
                <a:latin typeface="+mn-ea"/>
                <a:cs typeface="+mn-ea"/>
                <a:sym typeface="+mn-ea"/>
              </a:rPr>
              <a:t>2024</a:t>
            </a:r>
            <a:r>
              <a:rPr kumimoji="0" lang="zh-CN" altLang="en-US" sz="2400" b="1" i="0" u="none" strike="noStrike" kern="0" cap="none" spc="0" normalizeH="0" baseline="0" dirty="0">
                <a:solidFill>
                  <a:srgbClr val="3657B4"/>
                </a:solidFill>
                <a:latin typeface="+mn-ea"/>
                <a:cs typeface="+mn-ea"/>
                <a:sym typeface="+mn-ea"/>
              </a:rPr>
              <a:t>年度调查起，职业小类为</a:t>
            </a:r>
            <a:r>
              <a:rPr kumimoji="0" lang="en-US" altLang="zh-CN" sz="2400" b="1" i="0" u="none" strike="noStrike" kern="0" cap="none" spc="0" normalizeH="0" baseline="0" dirty="0">
                <a:solidFill>
                  <a:srgbClr val="3657B4"/>
                </a:solidFill>
                <a:latin typeface="+mn-ea"/>
                <a:cs typeface="+mn-ea"/>
                <a:sym typeface="+mn-ea"/>
              </a:rPr>
              <a:t>“</a:t>
            </a:r>
            <a:r>
              <a:rPr kumimoji="0" lang="zh-CN" altLang="en-US" sz="2400" b="1" i="0" u="none" strike="noStrike" kern="0" cap="none" spc="0" normalizeH="0" baseline="0" dirty="0">
                <a:solidFill>
                  <a:srgbClr val="3657B4"/>
                </a:solidFill>
                <a:latin typeface="+mn-ea"/>
                <a:cs typeface="+mn-ea"/>
                <a:sym typeface="+mn-ea"/>
              </a:rPr>
              <a:t>企业负责人</a:t>
            </a:r>
            <a:r>
              <a:rPr kumimoji="0" lang="en-US" altLang="zh-CN" sz="2400" b="1" i="0" u="none" strike="noStrike" kern="0" cap="none" spc="0" normalizeH="0" baseline="0" dirty="0">
                <a:solidFill>
                  <a:srgbClr val="3657B4"/>
                </a:solidFill>
                <a:latin typeface="+mn-ea"/>
                <a:cs typeface="+mn-ea"/>
                <a:sym typeface="+mn-ea"/>
              </a:rPr>
              <a:t>”</a:t>
            </a:r>
            <a:r>
              <a:rPr kumimoji="0" lang="zh-CN" altLang="en-US" sz="2400" b="1" i="0" u="none" strike="noStrike" kern="0" cap="none" spc="0" normalizeH="0" baseline="0" dirty="0">
                <a:solidFill>
                  <a:srgbClr val="3657B4"/>
                </a:solidFill>
                <a:latin typeface="+mn-ea"/>
                <a:cs typeface="+mn-ea"/>
                <a:sym typeface="+mn-ea"/>
              </a:rPr>
              <a:t>（代码前五位为</a:t>
            </a:r>
            <a:r>
              <a:rPr kumimoji="0" lang="en-US" altLang="zh-CN" sz="2400" b="1" i="0" u="none" strike="noStrike" kern="0" cap="none" spc="0" normalizeH="0" baseline="0" dirty="0">
                <a:solidFill>
                  <a:srgbClr val="3657B4"/>
                </a:solidFill>
                <a:latin typeface="+mn-ea"/>
                <a:cs typeface="+mn-ea"/>
                <a:sym typeface="+mn-ea"/>
              </a:rPr>
              <a:t>1-06-01</a:t>
            </a:r>
            <a:r>
              <a:rPr kumimoji="0" lang="zh-CN" altLang="en-US" sz="2400" b="1" i="0" u="none" strike="noStrike" kern="0" cap="none" spc="0" normalizeH="0" baseline="0" dirty="0">
                <a:solidFill>
                  <a:srgbClr val="3657B4"/>
                </a:solidFill>
                <a:latin typeface="+mn-ea"/>
                <a:cs typeface="+mn-ea"/>
                <a:sym typeface="+mn-ea"/>
              </a:rPr>
              <a:t>）的，由原来只能对应填报管理岗位类等级（</a:t>
            </a:r>
            <a:r>
              <a:rPr kumimoji="0" lang="en-US" altLang="zh-CN" sz="2400" b="1" i="0" u="none" strike="noStrike" kern="0" cap="none" spc="0" normalizeH="0" baseline="0" dirty="0">
                <a:solidFill>
                  <a:srgbClr val="3657B4"/>
                </a:solidFill>
                <a:latin typeface="+mn-ea"/>
                <a:cs typeface="+mn-ea"/>
                <a:sym typeface="+mn-ea"/>
              </a:rPr>
              <a:t>11</a:t>
            </a:r>
            <a:r>
              <a:rPr kumimoji="0" lang="zh-CN" altLang="en-US" sz="2400" b="1" i="0" u="none" strike="noStrike" kern="0" cap="none" spc="0" normalizeH="0" baseline="0" dirty="0">
                <a:solidFill>
                  <a:srgbClr val="3657B4"/>
                </a:solidFill>
                <a:latin typeface="+mn-ea"/>
                <a:cs typeface="+mn-ea"/>
                <a:sym typeface="+mn-ea"/>
              </a:rPr>
              <a:t>～</a:t>
            </a:r>
            <a:r>
              <a:rPr kumimoji="0" lang="en-US" altLang="zh-CN" sz="2400" b="1" i="0" u="none" strike="noStrike" kern="0" cap="none" spc="0" normalizeH="0" baseline="0" dirty="0">
                <a:solidFill>
                  <a:srgbClr val="3657B4"/>
                </a:solidFill>
                <a:latin typeface="+mn-ea"/>
                <a:cs typeface="+mn-ea"/>
                <a:sym typeface="+mn-ea"/>
              </a:rPr>
              <a:t>14</a:t>
            </a:r>
            <a:r>
              <a:rPr kumimoji="0" lang="zh-CN" altLang="en-US" sz="2400" b="1" i="0" u="none" strike="noStrike" kern="0" cap="none" spc="0" normalizeH="0" baseline="0" dirty="0">
                <a:solidFill>
                  <a:srgbClr val="3657B4"/>
                </a:solidFill>
                <a:latin typeface="+mn-ea"/>
                <a:cs typeface="+mn-ea"/>
                <a:sym typeface="+mn-ea"/>
              </a:rPr>
              <a:t>选项），变更为</a:t>
            </a:r>
            <a:r>
              <a:rPr kumimoji="0" lang="en-US" altLang="zh-CN" sz="2400" b="1" i="0" u="none" strike="noStrike" kern="0" cap="none" spc="0" normalizeH="0" baseline="0" dirty="0">
                <a:solidFill>
                  <a:srgbClr val="3657B4"/>
                </a:solidFill>
                <a:latin typeface="+mn-ea"/>
                <a:cs typeface="+mn-ea"/>
                <a:sym typeface="+mn-ea"/>
              </a:rPr>
              <a:t>“</a:t>
            </a:r>
            <a:r>
              <a:rPr kumimoji="0" lang="zh-CN" altLang="en-US" sz="2400" b="1" i="0" u="none" strike="noStrike" kern="0" cap="none" spc="0" normalizeH="0" baseline="0" dirty="0">
                <a:solidFill>
                  <a:srgbClr val="3657B4"/>
                </a:solidFill>
                <a:latin typeface="+mn-ea"/>
                <a:cs typeface="+mn-ea"/>
                <a:sym typeface="+mn-ea"/>
              </a:rPr>
              <a:t>综合考虑劳动者的工作性质内容、技术技能等级证书等因素，可在管理类（</a:t>
            </a:r>
            <a:r>
              <a:rPr kumimoji="0" lang="en-US" altLang="zh-CN" sz="2400" b="1" i="0" u="none" strike="noStrike" kern="0" cap="none" spc="0" normalizeH="0" baseline="0" dirty="0">
                <a:solidFill>
                  <a:srgbClr val="3657B4"/>
                </a:solidFill>
                <a:latin typeface="+mn-ea"/>
                <a:cs typeface="+mn-ea"/>
                <a:sym typeface="+mn-ea"/>
              </a:rPr>
              <a:t>11</a:t>
            </a:r>
            <a:r>
              <a:rPr kumimoji="0" lang="zh-CN" altLang="en-US" sz="2400" b="1" i="0" u="none" strike="noStrike" kern="0" cap="none" spc="0" normalizeH="0" baseline="0" dirty="0">
                <a:solidFill>
                  <a:srgbClr val="3657B4"/>
                </a:solidFill>
                <a:latin typeface="+mn-ea"/>
                <a:cs typeface="+mn-ea"/>
                <a:sym typeface="+mn-ea"/>
              </a:rPr>
              <a:t>～</a:t>
            </a:r>
            <a:r>
              <a:rPr kumimoji="0" lang="en-US" altLang="zh-CN" sz="2400" b="1" i="0" u="none" strike="noStrike" kern="0" cap="none" spc="0" normalizeH="0" baseline="0" dirty="0">
                <a:solidFill>
                  <a:srgbClr val="3657B4"/>
                </a:solidFill>
                <a:latin typeface="+mn-ea"/>
                <a:cs typeface="+mn-ea"/>
                <a:sym typeface="+mn-ea"/>
              </a:rPr>
              <a:t>14</a:t>
            </a:r>
            <a:r>
              <a:rPr kumimoji="0" lang="zh-CN" altLang="en-US" sz="2400" b="1" i="0" u="none" strike="noStrike" kern="0" cap="none" spc="0" normalizeH="0" baseline="0" dirty="0">
                <a:solidFill>
                  <a:srgbClr val="3657B4"/>
                </a:solidFill>
                <a:latin typeface="+mn-ea"/>
                <a:cs typeface="+mn-ea"/>
                <a:sym typeface="+mn-ea"/>
              </a:rPr>
              <a:t>选项）、技术类（</a:t>
            </a:r>
            <a:r>
              <a:rPr kumimoji="0" lang="en-US" altLang="zh-CN" sz="2400" b="1" i="0" u="none" strike="noStrike" kern="0" cap="none" spc="0" normalizeH="0" baseline="0" dirty="0">
                <a:solidFill>
                  <a:srgbClr val="3657B4"/>
                </a:solidFill>
                <a:latin typeface="+mn-ea"/>
                <a:cs typeface="+mn-ea"/>
                <a:sym typeface="+mn-ea"/>
              </a:rPr>
              <a:t>21</a:t>
            </a:r>
            <a:r>
              <a:rPr kumimoji="0" lang="zh-CN" altLang="en-US" sz="2400" b="1" i="0" u="none" strike="noStrike" kern="0" cap="none" spc="0" normalizeH="0" baseline="0" dirty="0">
                <a:solidFill>
                  <a:srgbClr val="3657B4"/>
                </a:solidFill>
                <a:latin typeface="+mn-ea"/>
                <a:cs typeface="+mn-ea"/>
                <a:sym typeface="+mn-ea"/>
              </a:rPr>
              <a:t>～</a:t>
            </a:r>
            <a:r>
              <a:rPr kumimoji="0" lang="en-US" altLang="zh-CN" sz="2400" b="1" i="0" u="none" strike="noStrike" kern="0" cap="none" spc="0" normalizeH="0" baseline="0" dirty="0">
                <a:solidFill>
                  <a:srgbClr val="3657B4"/>
                </a:solidFill>
                <a:latin typeface="+mn-ea"/>
                <a:cs typeface="+mn-ea"/>
                <a:sym typeface="+mn-ea"/>
              </a:rPr>
              <a:t>25</a:t>
            </a:r>
            <a:r>
              <a:rPr kumimoji="0" lang="zh-CN" altLang="en-US" sz="2400" b="1" i="0" u="none" strike="noStrike" kern="0" cap="none" spc="0" normalizeH="0" baseline="0" dirty="0">
                <a:solidFill>
                  <a:srgbClr val="3657B4"/>
                </a:solidFill>
                <a:latin typeface="+mn-ea"/>
                <a:cs typeface="+mn-ea"/>
                <a:sym typeface="+mn-ea"/>
              </a:rPr>
              <a:t>选项）、技能类（</a:t>
            </a:r>
            <a:r>
              <a:rPr kumimoji="0" lang="en-US" altLang="zh-CN" sz="2400" b="1" i="0" u="none" strike="noStrike" kern="0" cap="none" spc="0" normalizeH="0" baseline="0" dirty="0">
                <a:solidFill>
                  <a:srgbClr val="3657B4"/>
                </a:solidFill>
                <a:latin typeface="+mn-ea"/>
                <a:cs typeface="+mn-ea"/>
                <a:sym typeface="+mn-ea"/>
              </a:rPr>
              <a:t>31</a:t>
            </a:r>
            <a:r>
              <a:rPr kumimoji="0" lang="zh-CN" altLang="en-US" sz="2400" b="1" i="0" u="none" strike="noStrike" kern="0" cap="none" spc="0" normalizeH="0" baseline="0" dirty="0">
                <a:solidFill>
                  <a:srgbClr val="3657B4"/>
                </a:solidFill>
                <a:latin typeface="+mn-ea"/>
                <a:cs typeface="+mn-ea"/>
                <a:sym typeface="+mn-ea"/>
              </a:rPr>
              <a:t>～</a:t>
            </a:r>
            <a:r>
              <a:rPr kumimoji="0" lang="en-US" altLang="zh-CN" sz="2400" b="1" i="0" u="none" strike="noStrike" kern="0" cap="none" spc="0" normalizeH="0" baseline="0" dirty="0">
                <a:solidFill>
                  <a:srgbClr val="3657B4"/>
                </a:solidFill>
                <a:latin typeface="+mn-ea"/>
                <a:cs typeface="+mn-ea"/>
                <a:sym typeface="+mn-ea"/>
              </a:rPr>
              <a:t>38</a:t>
            </a:r>
            <a:r>
              <a:rPr kumimoji="0" lang="zh-CN" altLang="en-US" sz="2400" b="1" i="0" u="none" strike="noStrike" kern="0" cap="none" spc="0" normalizeH="0" baseline="0" dirty="0">
                <a:solidFill>
                  <a:srgbClr val="3657B4"/>
                </a:solidFill>
                <a:latin typeface="+mn-ea"/>
                <a:cs typeface="+mn-ea"/>
                <a:sym typeface="+mn-ea"/>
              </a:rPr>
              <a:t>选项）三类岗位等级中选择任一类，填写具体等级</a:t>
            </a:r>
            <a:r>
              <a:rPr kumimoji="0" lang="en-US" altLang="zh-CN" sz="2400" b="1" i="0" u="none" strike="noStrike" kern="0" cap="none" spc="0" normalizeH="0" baseline="0" dirty="0">
                <a:solidFill>
                  <a:srgbClr val="3657B4"/>
                </a:solidFill>
                <a:latin typeface="+mn-ea"/>
                <a:cs typeface="+mn-ea"/>
                <a:sym typeface="+mn-ea"/>
              </a:rPr>
              <a:t>”</a:t>
            </a:r>
            <a:r>
              <a:rPr kumimoji="0" lang="zh-CN" altLang="en-US" sz="2400" b="1" i="0" u="none" strike="noStrike" kern="0" cap="none" spc="0" normalizeH="0" baseline="0" dirty="0">
                <a:solidFill>
                  <a:srgbClr val="3657B4"/>
                </a:solidFill>
                <a:latin typeface="+mn-ea"/>
                <a:cs typeface="+mn-ea"/>
                <a:sym typeface="+mn-ea"/>
              </a:rPr>
              <a:t>。</a:t>
            </a:r>
          </a:p>
          <a:p>
            <a:pPr marR="0" lvl="0" indent="609600" algn="l" defTabSz="914400" rtl="0" fontAlgn="base">
              <a:lnSpc>
                <a:spcPct val="12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zh-CN" altLang="en-US" sz="2400" b="1" i="0" u="none" strike="noStrike" kern="0" cap="none" spc="0" normalizeH="0" baseline="0" dirty="0">
              <a:solidFill>
                <a:srgbClr val="3657B4"/>
              </a:solidFill>
              <a:latin typeface="+mn-ea"/>
              <a:cs typeface="+mn-ea"/>
              <a:sym typeface="+mn-ea"/>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544195" y="668655"/>
            <a:ext cx="11334750" cy="135128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a:t>
            </a:r>
            <a:r>
              <a:rPr 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职称等级评选方式</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0" algn="l" defTabSz="914400" rtl="0" fontAlgn="base">
              <a:lnSpc>
                <a:spcPct val="120000"/>
              </a:lnSpc>
              <a:spcBef>
                <a:spcPts val="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根据职工管理岗位等级、专业技术职称、职业技能等级实际评选方式填写。选择其他时，请填入其他评选方式的具体名称。</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zh-CN" altLang="en-US" sz="2400" b="1" i="0" u="none" strike="noStrike" kern="0" cap="none" spc="0" normalizeH="0" baseline="0" dirty="0">
              <a:solidFill>
                <a:srgbClr val="3657B4"/>
              </a:solidFill>
              <a:latin typeface="+mn-ea"/>
              <a:cs typeface="+mn-ea"/>
              <a:sym typeface="+mn-ea"/>
            </a:endParaRPr>
          </a:p>
        </p:txBody>
      </p:sp>
      <p:graphicFrame>
        <p:nvGraphicFramePr>
          <p:cNvPr id="2" name="表格 1"/>
          <p:cNvGraphicFramePr/>
          <p:nvPr>
            <p:custDataLst>
              <p:tags r:id="rId2"/>
            </p:custDataLst>
          </p:nvPr>
        </p:nvGraphicFramePr>
        <p:xfrm>
          <a:off x="1193165" y="2159000"/>
          <a:ext cx="9806305" cy="3977005"/>
        </p:xfrm>
        <a:graphic>
          <a:graphicData uri="http://schemas.openxmlformats.org/drawingml/2006/table">
            <a:tbl>
              <a:tblPr/>
              <a:tblGrid>
                <a:gridCol w="822325">
                  <a:extLst>
                    <a:ext uri="{9D8B030D-6E8A-4147-A177-3AD203B41FA5}">
                      <a16:colId xmlns:a16="http://schemas.microsoft.com/office/drawing/2014/main" val="20000"/>
                    </a:ext>
                  </a:extLst>
                </a:gridCol>
                <a:gridCol w="2693670">
                  <a:extLst>
                    <a:ext uri="{9D8B030D-6E8A-4147-A177-3AD203B41FA5}">
                      <a16:colId xmlns:a16="http://schemas.microsoft.com/office/drawing/2014/main" val="20001"/>
                    </a:ext>
                  </a:extLst>
                </a:gridCol>
                <a:gridCol w="6290310">
                  <a:extLst>
                    <a:ext uri="{9D8B030D-6E8A-4147-A177-3AD203B41FA5}">
                      <a16:colId xmlns:a16="http://schemas.microsoft.com/office/drawing/2014/main" val="20002"/>
                    </a:ext>
                  </a:extLst>
                </a:gridCol>
              </a:tblGrid>
              <a:tr h="400685">
                <a:tc>
                  <a:txBody>
                    <a:bodyPr/>
                    <a:lstStyle/>
                    <a:p>
                      <a:pPr marL="14605" indent="0" algn="ctr">
                        <a:lnSpc>
                          <a:spcPct val="107000"/>
                        </a:lnSpc>
                        <a:spcBef>
                          <a:spcPct val="0"/>
                        </a:spcBef>
                        <a:spcAft>
                          <a:spcPct val="0"/>
                        </a:spcAft>
                      </a:pPr>
                      <a:r>
                        <a:rPr lang="zh-CN" sz="1200">
                          <a:solidFill>
                            <a:schemeClr val="bg1"/>
                          </a:solidFill>
                          <a:latin typeface="宋体" panose="02010600030101010101" pitchFamily="2" charset="-122"/>
                          <a:ea typeface="宋体" panose="02010600030101010101" pitchFamily="2" charset="-122"/>
                        </a:rPr>
                        <a:t>代　　码</a:t>
                      </a:r>
                    </a:p>
                  </a:txBody>
                  <a:tcPr marL="53975" marR="0" marT="0" marB="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29448B"/>
                    </a:solidFill>
                  </a:tcPr>
                </a:tc>
                <a:tc>
                  <a:txBody>
                    <a:bodyPr/>
                    <a:lstStyle/>
                    <a:p>
                      <a:pPr marL="14605" indent="0" algn="ctr">
                        <a:lnSpc>
                          <a:spcPct val="107000"/>
                        </a:lnSpc>
                        <a:spcBef>
                          <a:spcPct val="0"/>
                        </a:spcBef>
                        <a:spcAft>
                          <a:spcPct val="0"/>
                        </a:spcAft>
                      </a:pPr>
                      <a:r>
                        <a:rPr lang="zh-CN" sz="1200">
                          <a:solidFill>
                            <a:schemeClr val="bg1"/>
                          </a:solidFill>
                          <a:latin typeface="宋体" panose="02010600030101010101" pitchFamily="2" charset="-122"/>
                          <a:ea typeface="宋体" panose="02010600030101010101" pitchFamily="2" charset="-122"/>
                        </a:rPr>
                        <a:t>名　　称</a:t>
                      </a:r>
                    </a:p>
                  </a:txBody>
                  <a:tcPr marL="53975"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29448B"/>
                    </a:solidFill>
                  </a:tcPr>
                </a:tc>
                <a:tc>
                  <a:txBody>
                    <a:bodyPr/>
                    <a:lstStyle/>
                    <a:p>
                      <a:pPr marL="14605" indent="0" algn="ctr">
                        <a:lnSpc>
                          <a:spcPct val="107000"/>
                        </a:lnSpc>
                        <a:spcBef>
                          <a:spcPct val="0"/>
                        </a:spcBef>
                        <a:spcAft>
                          <a:spcPct val="0"/>
                        </a:spcAft>
                      </a:pPr>
                      <a:r>
                        <a:rPr lang="zh-CN" sz="1200">
                          <a:solidFill>
                            <a:schemeClr val="bg1"/>
                          </a:solidFill>
                          <a:latin typeface="宋体" panose="02010600030101010101" pitchFamily="2" charset="-122"/>
                          <a:ea typeface="宋体" panose="02010600030101010101" pitchFamily="2" charset="-122"/>
                        </a:rPr>
                        <a:t>说　　明</a:t>
                      </a:r>
                    </a:p>
                  </a:txBody>
                  <a:tcPr marL="53975" marR="0" marT="0" marB="0" anchor="ctr">
                    <a:lnL w="12700" cap="flat" cmpd="sng">
                      <a:solidFill>
                        <a:schemeClr val="tx1"/>
                      </a:solidFill>
                      <a:prstDash val="solid"/>
                      <a:headEnd type="none" w="med" len="med"/>
                      <a:tailEnd type="none" w="med" len="me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29448B"/>
                    </a:solidFill>
                  </a:tcPr>
                </a:tc>
                <a:extLst>
                  <a:ext uri="{0D108BD9-81ED-4DB2-BD59-A6C34878D82A}">
                    <a16:rowId xmlns:a16="http://schemas.microsoft.com/office/drawing/2014/main" val="10000"/>
                  </a:ext>
                </a:extLst>
              </a:tr>
              <a:tr h="510540">
                <a:tc>
                  <a:txBody>
                    <a:bodyPr/>
                    <a:lstStyle/>
                    <a:p>
                      <a:pPr marL="14605" algn="ctr">
                        <a:lnSpc>
                          <a:spcPct val="107000"/>
                        </a:lnSpc>
                        <a:buClrTx/>
                        <a:buSzTx/>
                        <a:buFontTx/>
                      </a:pPr>
                      <a:r>
                        <a:rPr lang="zh-CN" altLang="en-US" sz="1400" b="1" dirty="0"/>
                        <a:t>01</a:t>
                      </a:r>
                    </a:p>
                  </a:txBody>
                  <a:tcPr marL="53975" marR="0" marT="0" marB="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CBDEEC"/>
                    </a:solidFill>
                  </a:tcPr>
                </a:tc>
                <a:tc>
                  <a:txBody>
                    <a:bodyPr/>
                    <a:lstStyle/>
                    <a:p>
                      <a:pPr marL="14605" algn="just">
                        <a:lnSpc>
                          <a:spcPct val="107000"/>
                        </a:lnSpc>
                        <a:buClrTx/>
                        <a:buSzTx/>
                        <a:buFontTx/>
                      </a:pPr>
                      <a:r>
                        <a:rPr lang="zh-CN" altLang="en-US" sz="1400" b="1" dirty="0"/>
                        <a:t>已获取国家职业资格证书</a:t>
                      </a:r>
                    </a:p>
                  </a:txBody>
                  <a:tcPr marL="53975"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CBDEEC"/>
                    </a:solidFill>
                  </a:tcPr>
                </a:tc>
                <a:tc>
                  <a:txBody>
                    <a:bodyPr/>
                    <a:lstStyle/>
                    <a:p>
                      <a:pPr marL="14605" algn="just">
                        <a:lnSpc>
                          <a:spcPct val="107000"/>
                        </a:lnSpc>
                        <a:buClrTx/>
                        <a:buSzTx/>
                        <a:buFontTx/>
                      </a:pPr>
                      <a:r>
                        <a:rPr lang="zh-CN" altLang="en-US" sz="1400" b="1" dirty="0"/>
                        <a:t>改革前:已获取颁发国家职业资格证书。</a:t>
                      </a:r>
                    </a:p>
                  </a:txBody>
                  <a:tcPr marL="53975" marR="0" marT="0" marB="0" anchor="ctr">
                    <a:lnL w="12700" cap="flat" cmpd="sng">
                      <a:solidFill>
                        <a:schemeClr val="tx1"/>
                      </a:solidFill>
                      <a:prstDash val="solid"/>
                      <a:headEnd type="none" w="med" len="med"/>
                      <a:tailEnd type="none" w="med" len="me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CBDEEC"/>
                    </a:solidFill>
                  </a:tcPr>
                </a:tc>
                <a:extLst>
                  <a:ext uri="{0D108BD9-81ED-4DB2-BD59-A6C34878D82A}">
                    <a16:rowId xmlns:a16="http://schemas.microsoft.com/office/drawing/2014/main" val="10001"/>
                  </a:ext>
                </a:extLst>
              </a:tr>
              <a:tr h="511175">
                <a:tc>
                  <a:txBody>
                    <a:bodyPr/>
                    <a:lstStyle/>
                    <a:p>
                      <a:pPr marL="14605" algn="ctr">
                        <a:lnSpc>
                          <a:spcPct val="107000"/>
                        </a:lnSpc>
                        <a:buClrTx/>
                        <a:buSzTx/>
                        <a:buFontTx/>
                      </a:pPr>
                      <a:r>
                        <a:rPr lang="zh-CN" altLang="en-US" sz="1400" b="1" dirty="0"/>
                        <a:t>02</a:t>
                      </a:r>
                    </a:p>
                  </a:txBody>
                  <a:tcPr marL="53975" marR="0" marT="0" marB="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E7EFF6"/>
                    </a:solidFill>
                  </a:tcPr>
                </a:tc>
                <a:tc>
                  <a:txBody>
                    <a:bodyPr/>
                    <a:lstStyle/>
                    <a:p>
                      <a:pPr marL="14605" algn="just">
                        <a:lnSpc>
                          <a:spcPct val="107000"/>
                        </a:lnSpc>
                        <a:buClrTx/>
                        <a:buSzTx/>
                        <a:buFontTx/>
                      </a:pPr>
                      <a:r>
                        <a:rPr lang="zh-CN" altLang="en-US" sz="1400" b="1" dirty="0"/>
                        <a:t>已获取职业技能等级证书</a:t>
                      </a:r>
                    </a:p>
                  </a:txBody>
                  <a:tcPr marL="53975"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E7EFF6"/>
                    </a:solidFill>
                  </a:tcPr>
                </a:tc>
                <a:tc>
                  <a:txBody>
                    <a:bodyPr/>
                    <a:lstStyle/>
                    <a:p>
                      <a:pPr marL="14605" algn="just">
                        <a:lnSpc>
                          <a:spcPct val="107000"/>
                        </a:lnSpc>
                        <a:buClrTx/>
                        <a:buSzTx/>
                        <a:buFontTx/>
                      </a:pPr>
                      <a:r>
                        <a:rPr lang="zh-CN" altLang="en-US" sz="1400" b="1" dirty="0"/>
                        <a:t>改革后:已获取颁发职业技能等级证书。</a:t>
                      </a:r>
                    </a:p>
                  </a:txBody>
                  <a:tcPr marL="53975" marR="0" marT="0" marB="0" anchor="ctr">
                    <a:lnL w="12700" cap="flat" cmpd="sng">
                      <a:solidFill>
                        <a:schemeClr val="tx1"/>
                      </a:solidFill>
                      <a:prstDash val="solid"/>
                      <a:headEnd type="none" w="med" len="med"/>
                      <a:tailEnd type="none" w="med" len="me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E7EFF6"/>
                    </a:solidFill>
                  </a:tcPr>
                </a:tc>
                <a:extLst>
                  <a:ext uri="{0D108BD9-81ED-4DB2-BD59-A6C34878D82A}">
                    <a16:rowId xmlns:a16="http://schemas.microsoft.com/office/drawing/2014/main" val="10002"/>
                  </a:ext>
                </a:extLst>
              </a:tr>
              <a:tr h="511175">
                <a:tc>
                  <a:txBody>
                    <a:bodyPr/>
                    <a:lstStyle/>
                    <a:p>
                      <a:pPr marL="14605" algn="ctr">
                        <a:lnSpc>
                          <a:spcPct val="107000"/>
                        </a:lnSpc>
                        <a:buClrTx/>
                        <a:buSzTx/>
                        <a:buFontTx/>
                      </a:pPr>
                      <a:r>
                        <a:rPr lang="zh-CN" altLang="en-US" sz="1400" b="1" dirty="0"/>
                        <a:t>03</a:t>
                      </a:r>
                    </a:p>
                  </a:txBody>
                  <a:tcPr marL="53975" marR="0" marT="0" marB="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CBDEEC"/>
                    </a:solidFill>
                  </a:tcPr>
                </a:tc>
                <a:tc>
                  <a:txBody>
                    <a:bodyPr/>
                    <a:lstStyle/>
                    <a:p>
                      <a:pPr marL="14605" algn="just">
                        <a:lnSpc>
                          <a:spcPct val="107000"/>
                        </a:lnSpc>
                        <a:buClrTx/>
                        <a:buSzTx/>
                        <a:buFontTx/>
                      </a:pPr>
                      <a:r>
                        <a:rPr lang="zh-CN" altLang="en-US" sz="1400" b="1" dirty="0"/>
                        <a:t>相当于职业等级证书</a:t>
                      </a:r>
                    </a:p>
                  </a:txBody>
                  <a:tcPr marL="53975"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CBDEEC"/>
                    </a:solidFill>
                  </a:tcPr>
                </a:tc>
                <a:tc>
                  <a:txBody>
                    <a:bodyPr/>
                    <a:lstStyle/>
                    <a:p>
                      <a:pPr marL="14605" algn="just">
                        <a:lnSpc>
                          <a:spcPct val="107000"/>
                        </a:lnSpc>
                        <a:buClrTx/>
                        <a:buSzTx/>
                        <a:buFontTx/>
                      </a:pPr>
                      <a:r>
                        <a:rPr lang="zh-CN" altLang="en-US" sz="1400" b="1" dirty="0"/>
                        <a:t>个人未获得证书，但企业认为这个人相当于职业等级并依据认可等级进行聘用。</a:t>
                      </a:r>
                    </a:p>
                  </a:txBody>
                  <a:tcPr marL="53975" marR="0" marT="0" marB="0" anchor="ctr">
                    <a:lnL w="12700" cap="flat" cmpd="sng">
                      <a:solidFill>
                        <a:schemeClr val="tx1"/>
                      </a:solidFill>
                      <a:prstDash val="solid"/>
                      <a:headEnd type="none" w="med" len="med"/>
                      <a:tailEnd type="none" w="med" len="me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CBDEEC"/>
                    </a:solidFill>
                  </a:tcPr>
                </a:tc>
                <a:extLst>
                  <a:ext uri="{0D108BD9-81ED-4DB2-BD59-A6C34878D82A}">
                    <a16:rowId xmlns:a16="http://schemas.microsoft.com/office/drawing/2014/main" val="10003"/>
                  </a:ext>
                </a:extLst>
              </a:tr>
              <a:tr h="511175">
                <a:tc>
                  <a:txBody>
                    <a:bodyPr/>
                    <a:lstStyle/>
                    <a:p>
                      <a:pPr marL="14605" algn="ctr">
                        <a:lnSpc>
                          <a:spcPct val="107000"/>
                        </a:lnSpc>
                        <a:buClrTx/>
                        <a:buSzTx/>
                        <a:buFontTx/>
                      </a:pPr>
                      <a:r>
                        <a:rPr lang="zh-CN" altLang="en-US" sz="1400" b="1" dirty="0"/>
                        <a:t>04</a:t>
                      </a:r>
                    </a:p>
                  </a:txBody>
                  <a:tcPr marL="53975" marR="0" marT="0" marB="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E7EFF6"/>
                    </a:solidFill>
                  </a:tcPr>
                </a:tc>
                <a:tc>
                  <a:txBody>
                    <a:bodyPr/>
                    <a:lstStyle/>
                    <a:p>
                      <a:pPr marL="14605" algn="just">
                        <a:lnSpc>
                          <a:spcPct val="107000"/>
                        </a:lnSpc>
                        <a:buClrTx/>
                        <a:buSzTx/>
                        <a:buFontTx/>
                      </a:pPr>
                      <a:r>
                        <a:rPr lang="zh-CN" altLang="en-US" sz="1400" b="1" dirty="0"/>
                        <a:t>其他</a:t>
                      </a:r>
                    </a:p>
                  </a:txBody>
                  <a:tcPr marL="53975"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E7EFF6"/>
                    </a:solidFill>
                  </a:tcPr>
                </a:tc>
                <a:tc>
                  <a:txBody>
                    <a:bodyPr/>
                    <a:lstStyle/>
                    <a:p>
                      <a:pPr marL="14605" algn="just">
                        <a:lnSpc>
                          <a:spcPct val="107000"/>
                        </a:lnSpc>
                        <a:buClrTx/>
                        <a:buSzTx/>
                        <a:buFontTx/>
                      </a:pPr>
                      <a:r>
                        <a:rPr lang="zh-CN" altLang="en-US" sz="1400" b="1" dirty="0"/>
                        <a:t>选其他时，请填写具体评选方式名称。</a:t>
                      </a:r>
                    </a:p>
                  </a:txBody>
                  <a:tcPr marL="53975" marR="0" marT="0" marB="0" anchor="ctr">
                    <a:lnL w="12700" cap="flat" cmpd="sng">
                      <a:solidFill>
                        <a:schemeClr val="tx1"/>
                      </a:solidFill>
                      <a:prstDash val="solid"/>
                      <a:headEnd type="none" w="med" len="med"/>
                      <a:tailEnd type="none" w="med" len="me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E7EFF6"/>
                    </a:solidFill>
                  </a:tcPr>
                </a:tc>
                <a:extLst>
                  <a:ext uri="{0D108BD9-81ED-4DB2-BD59-A6C34878D82A}">
                    <a16:rowId xmlns:a16="http://schemas.microsoft.com/office/drawing/2014/main" val="10004"/>
                  </a:ext>
                </a:extLst>
              </a:tr>
              <a:tr h="509905">
                <a:tc>
                  <a:txBody>
                    <a:bodyPr/>
                    <a:lstStyle/>
                    <a:p>
                      <a:pPr marL="14605" algn="ctr">
                        <a:lnSpc>
                          <a:spcPct val="107000"/>
                        </a:lnSpc>
                        <a:buClrTx/>
                        <a:buSzTx/>
                        <a:buFontTx/>
                      </a:pPr>
                      <a:r>
                        <a:rPr lang="zh-CN" altLang="en-US" sz="1400" b="1" dirty="0"/>
                        <a:t>11</a:t>
                      </a:r>
                    </a:p>
                  </a:txBody>
                  <a:tcPr marL="53975" marR="0" marT="0" marB="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CBDEEC"/>
                    </a:solidFill>
                  </a:tcPr>
                </a:tc>
                <a:tc>
                  <a:txBody>
                    <a:bodyPr/>
                    <a:lstStyle/>
                    <a:p>
                      <a:pPr marL="14605" algn="just">
                        <a:lnSpc>
                          <a:spcPct val="107000"/>
                        </a:lnSpc>
                        <a:buClrTx/>
                        <a:buSzTx/>
                        <a:buFontTx/>
                      </a:pPr>
                      <a:r>
                        <a:rPr lang="zh-CN" altLang="en-US" sz="1400" b="1" dirty="0"/>
                        <a:t>北京市专业技术人员职称评审 </a:t>
                      </a:r>
                    </a:p>
                  </a:txBody>
                  <a:tcPr marL="53975"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CBDEEC"/>
                    </a:solidFill>
                  </a:tcPr>
                </a:tc>
                <a:tc>
                  <a:txBody>
                    <a:bodyPr/>
                    <a:lstStyle/>
                    <a:p>
                      <a:pPr marL="14605" algn="just">
                        <a:lnSpc>
                          <a:spcPct val="107000"/>
                        </a:lnSpc>
                        <a:buClrTx/>
                        <a:buSzTx/>
                        <a:buFontTx/>
                      </a:pPr>
                      <a:r>
                        <a:rPr lang="zh-CN" altLang="en-US" sz="1400" b="1" dirty="0"/>
                        <a:t>指按照评审标准和程序对专业技术人才品德、能力、业绩的评议和认定。</a:t>
                      </a:r>
                    </a:p>
                  </a:txBody>
                  <a:tcPr marL="53975" marR="0" marT="0" marB="0" anchor="ctr">
                    <a:lnL w="12700" cap="flat" cmpd="sng">
                      <a:solidFill>
                        <a:schemeClr val="tx1"/>
                      </a:solidFill>
                      <a:prstDash val="solid"/>
                      <a:headEnd type="none" w="med" len="med"/>
                      <a:tailEnd type="none" w="med" len="me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CBDEEC"/>
                    </a:solidFill>
                  </a:tcPr>
                </a:tc>
                <a:extLst>
                  <a:ext uri="{0D108BD9-81ED-4DB2-BD59-A6C34878D82A}">
                    <a16:rowId xmlns:a16="http://schemas.microsoft.com/office/drawing/2014/main" val="10005"/>
                  </a:ext>
                </a:extLst>
              </a:tr>
              <a:tr h="511175">
                <a:tc>
                  <a:txBody>
                    <a:bodyPr/>
                    <a:lstStyle/>
                    <a:p>
                      <a:pPr marL="14605" algn="ctr">
                        <a:lnSpc>
                          <a:spcPct val="107000"/>
                        </a:lnSpc>
                        <a:buClrTx/>
                        <a:buSzTx/>
                        <a:buFontTx/>
                      </a:pPr>
                      <a:r>
                        <a:rPr lang="zh-CN" altLang="en-US" sz="1400" b="1" dirty="0"/>
                        <a:t>12</a:t>
                      </a:r>
                    </a:p>
                  </a:txBody>
                  <a:tcPr marL="53975" marR="0" marT="0" marB="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E7EFF6"/>
                    </a:solidFill>
                  </a:tcPr>
                </a:tc>
                <a:tc>
                  <a:txBody>
                    <a:bodyPr/>
                    <a:lstStyle/>
                    <a:p>
                      <a:pPr marL="14605" algn="just">
                        <a:lnSpc>
                          <a:spcPct val="107000"/>
                        </a:lnSpc>
                        <a:buClrTx/>
                        <a:buSzTx/>
                        <a:buFontTx/>
                      </a:pPr>
                      <a:r>
                        <a:rPr lang="zh-CN" altLang="en-US" sz="1400" b="1" dirty="0"/>
                        <a:t>国家专业技术人员职业资格考试</a:t>
                      </a:r>
                    </a:p>
                  </a:txBody>
                  <a:tcPr marL="53975"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E7EFF6"/>
                    </a:solidFill>
                  </a:tcPr>
                </a:tc>
                <a:tc>
                  <a:txBody>
                    <a:bodyPr/>
                    <a:lstStyle/>
                    <a:p>
                      <a:pPr marL="14605" algn="just">
                        <a:lnSpc>
                          <a:spcPct val="107000"/>
                        </a:lnSpc>
                        <a:buClrTx/>
                        <a:buSzTx/>
                        <a:buFontTx/>
                      </a:pPr>
                      <a:r>
                        <a:rPr lang="zh-CN" altLang="en-US" sz="1400" b="1" dirty="0"/>
                        <a:t>对从事某一职业所必备的学识、技术和能力的基本要求。</a:t>
                      </a:r>
                    </a:p>
                  </a:txBody>
                  <a:tcPr marL="53975" marR="0" marT="0" marB="0" anchor="ctr">
                    <a:lnL w="12700" cap="flat" cmpd="sng">
                      <a:solidFill>
                        <a:schemeClr val="tx1"/>
                      </a:solidFill>
                      <a:prstDash val="solid"/>
                      <a:headEnd type="none" w="med" len="med"/>
                      <a:tailEnd type="none" w="med" len="me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E7EFF6"/>
                    </a:solidFill>
                  </a:tcPr>
                </a:tc>
                <a:extLst>
                  <a:ext uri="{0D108BD9-81ED-4DB2-BD59-A6C34878D82A}">
                    <a16:rowId xmlns:a16="http://schemas.microsoft.com/office/drawing/2014/main" val="10006"/>
                  </a:ext>
                </a:extLst>
              </a:tr>
              <a:tr h="511175">
                <a:tc>
                  <a:txBody>
                    <a:bodyPr/>
                    <a:lstStyle/>
                    <a:p>
                      <a:pPr marL="14605" algn="ctr">
                        <a:lnSpc>
                          <a:spcPct val="107000"/>
                        </a:lnSpc>
                        <a:buClrTx/>
                        <a:buSzTx/>
                        <a:buFontTx/>
                      </a:pPr>
                      <a:r>
                        <a:rPr lang="zh-CN" altLang="en-US" sz="1400" b="1" dirty="0"/>
                        <a:t>13</a:t>
                      </a:r>
                    </a:p>
                  </a:txBody>
                  <a:tcPr marL="53975" marR="0" marT="0" marB="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CBDEEC"/>
                    </a:solidFill>
                  </a:tcPr>
                </a:tc>
                <a:tc>
                  <a:txBody>
                    <a:bodyPr/>
                    <a:lstStyle/>
                    <a:p>
                      <a:pPr marL="14605" algn="just">
                        <a:lnSpc>
                          <a:spcPct val="107000"/>
                        </a:lnSpc>
                        <a:buClrTx/>
                        <a:buSzTx/>
                        <a:buFontTx/>
                      </a:pPr>
                      <a:r>
                        <a:rPr lang="zh-CN" altLang="en-US" sz="1400" b="1" dirty="0"/>
                        <a:t>其他</a:t>
                      </a:r>
                    </a:p>
                  </a:txBody>
                  <a:tcPr marL="53975"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CBDEEC"/>
                    </a:solidFill>
                  </a:tcPr>
                </a:tc>
                <a:tc>
                  <a:txBody>
                    <a:bodyPr/>
                    <a:lstStyle/>
                    <a:p>
                      <a:pPr marL="14605" algn="just">
                        <a:lnSpc>
                          <a:spcPct val="107000"/>
                        </a:lnSpc>
                        <a:buClrTx/>
                        <a:buSzTx/>
                        <a:buFontTx/>
                      </a:pPr>
                      <a:r>
                        <a:rPr lang="zh-CN" altLang="en-US" sz="1400" b="1" dirty="0"/>
                        <a:t>其他。</a:t>
                      </a:r>
                    </a:p>
                  </a:txBody>
                  <a:tcPr marL="53975" marR="0" marT="0" marB="0" anchor="ctr">
                    <a:lnL w="12700" cap="flat" cmpd="sng">
                      <a:solidFill>
                        <a:schemeClr val="tx1"/>
                      </a:solidFill>
                      <a:prstDash val="solid"/>
                      <a:headEnd type="none" w="med" len="med"/>
                      <a:tailEnd type="none" w="med" len="me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CBDEEC"/>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718820" y="690880"/>
            <a:ext cx="10347325" cy="171450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（2）其他评选方式</a:t>
            </a: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R="0" lvl="0" indent="609600" algn="l" defTabSz="914400" rtl="0" fontAlgn="base">
              <a:lnSpc>
                <a:spcPct val="100000"/>
              </a:lnSpc>
              <a:spcBef>
                <a:spcPts val="1200"/>
              </a:spcBef>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kumimoji="0" lang="zh-CN" altLang="en-US" sz="2400" b="1" i="0" u="none" strike="noStrike" kern="0" cap="none" spc="0" normalizeH="0" baseline="0" dirty="0">
                <a:solidFill>
                  <a:srgbClr val="3657B4"/>
                </a:solidFill>
                <a:latin typeface="+mn-ea"/>
                <a:cs typeface="+mn-ea"/>
                <a:sym typeface="+mn-ea"/>
              </a:rPr>
              <a:t>当职业等级评选方式选择其他时，此项为必填，请填写相关评选方式。</a:t>
            </a:r>
          </a:p>
          <a:p>
            <a:pPr marR="0" lvl="0" indent="609600" algn="l" defTabSz="914400" rtl="0" fontAlgn="base">
              <a:lnSpc>
                <a:spcPct val="100000"/>
              </a:lnSpc>
              <a:spcBef>
                <a:spcPts val="1200"/>
              </a:spcBef>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zh-CN" altLang="en-US" sz="2400" b="1" i="0" u="none" strike="noStrike" kern="0" cap="none" spc="0" normalizeH="0" baseline="0" dirty="0">
              <a:solidFill>
                <a:srgbClr val="3657B4"/>
              </a:solidFill>
              <a:latin typeface="+mn-ea"/>
              <a:cs typeface="+mn-ea"/>
              <a:sym typeface="+mn-ea"/>
            </a:endParaRPr>
          </a:p>
          <a:p>
            <a:pPr marR="0" lvl="0" indent="-609600" algn="l" defTabSz="914400" rtl="0" fontAlgn="base">
              <a:lnSpc>
                <a:spcPct val="100000"/>
              </a:lnSpc>
              <a:spcBef>
                <a:spcPts val="1200"/>
              </a:spcBef>
              <a:buClr>
                <a:schemeClr val="hlink"/>
              </a:buClr>
              <a:buSzPct val="70000"/>
              <a:buFont typeface="Wingdings" panose="05000000000000000000" pitchFamily="2" charset="2"/>
              <a:buNone/>
              <a:defRPr/>
            </a:pPr>
            <a:r>
              <a:rPr kumimoji="0" 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sym typeface="+mn-ea"/>
              </a:rPr>
              <a:t>（</a:t>
            </a:r>
            <a:r>
              <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sym typeface="+mn-ea"/>
              </a:rPr>
              <a:t>3</a:t>
            </a:r>
            <a:r>
              <a:rPr kumimoji="0" 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sym typeface="+mn-ea"/>
              </a:rPr>
              <a:t>）职称等级证书类型</a:t>
            </a:r>
            <a:endParaRPr kumimoji="0" lang="en-US" altLang="zh-CN"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p:txBody>
      </p:sp>
      <p:graphicFrame>
        <p:nvGraphicFramePr>
          <p:cNvPr id="3" name="表格 2"/>
          <p:cNvGraphicFramePr/>
          <p:nvPr>
            <p:custDataLst>
              <p:tags r:id="rId2"/>
            </p:custDataLst>
          </p:nvPr>
        </p:nvGraphicFramePr>
        <p:xfrm>
          <a:off x="1251585" y="2905125"/>
          <a:ext cx="9688830" cy="3329940"/>
        </p:xfrm>
        <a:graphic>
          <a:graphicData uri="http://schemas.openxmlformats.org/drawingml/2006/table">
            <a:tbl>
              <a:tblPr/>
              <a:tblGrid>
                <a:gridCol w="624840">
                  <a:extLst>
                    <a:ext uri="{9D8B030D-6E8A-4147-A177-3AD203B41FA5}">
                      <a16:colId xmlns:a16="http://schemas.microsoft.com/office/drawing/2014/main" val="20000"/>
                    </a:ext>
                  </a:extLst>
                </a:gridCol>
                <a:gridCol w="2682875">
                  <a:extLst>
                    <a:ext uri="{9D8B030D-6E8A-4147-A177-3AD203B41FA5}">
                      <a16:colId xmlns:a16="http://schemas.microsoft.com/office/drawing/2014/main" val="20001"/>
                    </a:ext>
                  </a:extLst>
                </a:gridCol>
                <a:gridCol w="6381115">
                  <a:extLst>
                    <a:ext uri="{9D8B030D-6E8A-4147-A177-3AD203B41FA5}">
                      <a16:colId xmlns:a16="http://schemas.microsoft.com/office/drawing/2014/main" val="20002"/>
                    </a:ext>
                  </a:extLst>
                </a:gridCol>
              </a:tblGrid>
              <a:tr h="340360">
                <a:tc>
                  <a:txBody>
                    <a:bodyPr/>
                    <a:lstStyle/>
                    <a:p>
                      <a:pPr indent="0" algn="ctr" fontAlgn="auto">
                        <a:lnSpc>
                          <a:spcPct val="107000"/>
                        </a:lnSpc>
                        <a:spcBef>
                          <a:spcPct val="0"/>
                        </a:spcBef>
                        <a:spcAft>
                          <a:spcPct val="0"/>
                        </a:spcAft>
                      </a:pPr>
                      <a:r>
                        <a:rPr lang="zh-CN" sz="1000">
                          <a:solidFill>
                            <a:schemeClr val="bg1"/>
                          </a:solidFill>
                          <a:latin typeface="宋体" panose="02010600030101010101" pitchFamily="2" charset="-122"/>
                          <a:ea typeface="宋体" panose="02010600030101010101" pitchFamily="2" charset="-122"/>
                        </a:rPr>
                        <a:t>代　　码</a:t>
                      </a:r>
                    </a:p>
                  </a:txBody>
                  <a:tcPr marL="53975" marR="0" marT="0" marB="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29448B"/>
                    </a:solidFill>
                  </a:tcPr>
                </a:tc>
                <a:tc>
                  <a:txBody>
                    <a:bodyPr/>
                    <a:lstStyle/>
                    <a:p>
                      <a:pPr marL="14605" indent="0" algn="ctr">
                        <a:lnSpc>
                          <a:spcPct val="107000"/>
                        </a:lnSpc>
                        <a:spcBef>
                          <a:spcPct val="0"/>
                        </a:spcBef>
                        <a:spcAft>
                          <a:spcPct val="0"/>
                        </a:spcAft>
                      </a:pPr>
                      <a:r>
                        <a:rPr lang="zh-CN" sz="1000">
                          <a:solidFill>
                            <a:schemeClr val="bg1"/>
                          </a:solidFill>
                          <a:latin typeface="宋体" panose="02010600030101010101" pitchFamily="2" charset="-122"/>
                          <a:ea typeface="宋体" panose="02010600030101010101" pitchFamily="2" charset="-122"/>
                        </a:rPr>
                        <a:t>名　　称</a:t>
                      </a:r>
                    </a:p>
                  </a:txBody>
                  <a:tcPr marL="53975"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29448B"/>
                    </a:solidFill>
                  </a:tcPr>
                </a:tc>
                <a:tc>
                  <a:txBody>
                    <a:bodyPr/>
                    <a:lstStyle/>
                    <a:p>
                      <a:pPr marL="14605" indent="306070" algn="ctr">
                        <a:lnSpc>
                          <a:spcPct val="107000"/>
                        </a:lnSpc>
                        <a:spcBef>
                          <a:spcPct val="0"/>
                        </a:spcBef>
                        <a:spcAft>
                          <a:spcPct val="0"/>
                        </a:spcAft>
                      </a:pPr>
                      <a:r>
                        <a:rPr lang="zh-CN" sz="1000">
                          <a:solidFill>
                            <a:schemeClr val="bg1"/>
                          </a:solidFill>
                          <a:latin typeface="宋体" panose="02010600030101010101" pitchFamily="2" charset="-122"/>
                          <a:ea typeface="宋体" panose="02010600030101010101" pitchFamily="2" charset="-122"/>
                        </a:rPr>
                        <a:t>说　　明</a:t>
                      </a:r>
                    </a:p>
                  </a:txBody>
                  <a:tcPr marL="53975" marR="0" marT="0" marB="0" anchor="ctr">
                    <a:lnL w="12700" cap="flat" cmpd="sng">
                      <a:solidFill>
                        <a:schemeClr val="tx1"/>
                      </a:solidFill>
                      <a:prstDash val="solid"/>
                      <a:headEnd type="none" w="med" len="med"/>
                      <a:tailEnd type="none" w="med" len="me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29448B"/>
                    </a:solidFill>
                  </a:tcPr>
                </a:tc>
                <a:extLst>
                  <a:ext uri="{0D108BD9-81ED-4DB2-BD59-A6C34878D82A}">
                    <a16:rowId xmlns:a16="http://schemas.microsoft.com/office/drawing/2014/main" val="10000"/>
                  </a:ext>
                </a:extLst>
              </a:tr>
              <a:tr h="346075">
                <a:tc>
                  <a:txBody>
                    <a:bodyPr/>
                    <a:lstStyle/>
                    <a:p>
                      <a:pPr marL="14605" algn="ctr" fontAlgn="auto">
                        <a:lnSpc>
                          <a:spcPct val="107000"/>
                        </a:lnSpc>
                        <a:buClrTx/>
                        <a:buSzTx/>
                        <a:buFontTx/>
                      </a:pPr>
                      <a:r>
                        <a:rPr lang="zh-CN" altLang="en-US" sz="1400" b="1" dirty="0"/>
                        <a:t>01</a:t>
                      </a:r>
                    </a:p>
                  </a:txBody>
                  <a:tcPr marL="53975" marR="0" marT="0" marB="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CBDEEC"/>
                    </a:solidFill>
                  </a:tcPr>
                </a:tc>
                <a:tc>
                  <a:txBody>
                    <a:bodyPr/>
                    <a:lstStyle/>
                    <a:p>
                      <a:pPr marL="14605" algn="just">
                        <a:lnSpc>
                          <a:spcPct val="107000"/>
                        </a:lnSpc>
                        <a:buClrTx/>
                        <a:buSzTx/>
                        <a:buFontTx/>
                      </a:pPr>
                      <a:r>
                        <a:rPr lang="zh-CN" altLang="en-US" sz="1400" b="1" dirty="0"/>
                        <a:t>国家职业资格鉴定</a:t>
                      </a:r>
                    </a:p>
                  </a:txBody>
                  <a:tcPr marL="53975"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CBDEEC"/>
                    </a:solidFill>
                  </a:tcPr>
                </a:tc>
                <a:tc>
                  <a:txBody>
                    <a:bodyPr/>
                    <a:lstStyle/>
                    <a:p>
                      <a:pPr marL="14605" algn="just">
                        <a:lnSpc>
                          <a:spcPct val="107000"/>
                        </a:lnSpc>
                        <a:buClrTx/>
                        <a:buSzTx/>
                        <a:buFontTx/>
                      </a:pPr>
                      <a:r>
                        <a:rPr lang="zh-CN" altLang="en-US" sz="1400" b="1" dirty="0"/>
                        <a:t>依据国家职业资格目录清单针对准入类技能人员开展的鉴定考试的。</a:t>
                      </a:r>
                    </a:p>
                  </a:txBody>
                  <a:tcPr marL="53975" marR="0" marT="0" marB="0" anchor="ctr">
                    <a:lnL w="12700" cap="flat" cmpd="sng">
                      <a:solidFill>
                        <a:schemeClr val="tx1"/>
                      </a:solidFill>
                      <a:prstDash val="solid"/>
                      <a:headEnd type="none" w="med" len="med"/>
                      <a:tailEnd type="none" w="med" len="me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CBDEEC"/>
                    </a:solidFill>
                  </a:tcPr>
                </a:tc>
                <a:extLst>
                  <a:ext uri="{0D108BD9-81ED-4DB2-BD59-A6C34878D82A}">
                    <a16:rowId xmlns:a16="http://schemas.microsoft.com/office/drawing/2014/main" val="10001"/>
                  </a:ext>
                </a:extLst>
              </a:tr>
              <a:tr h="455930">
                <a:tc>
                  <a:txBody>
                    <a:bodyPr/>
                    <a:lstStyle/>
                    <a:p>
                      <a:pPr marL="14605" algn="ctr" fontAlgn="auto">
                        <a:lnSpc>
                          <a:spcPct val="107000"/>
                        </a:lnSpc>
                        <a:buClrTx/>
                        <a:buSzTx/>
                        <a:buFontTx/>
                      </a:pPr>
                      <a:r>
                        <a:rPr lang="zh-CN" altLang="en-US" sz="1400" b="1" dirty="0"/>
                        <a:t>02</a:t>
                      </a:r>
                    </a:p>
                  </a:txBody>
                  <a:tcPr marL="53975" marR="0" marT="0" marB="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E7EFF6"/>
                    </a:solidFill>
                  </a:tcPr>
                </a:tc>
                <a:tc>
                  <a:txBody>
                    <a:bodyPr/>
                    <a:lstStyle/>
                    <a:p>
                      <a:pPr marL="14605" algn="just">
                        <a:lnSpc>
                          <a:spcPct val="107000"/>
                        </a:lnSpc>
                        <a:buClrTx/>
                        <a:buSzTx/>
                        <a:buFontTx/>
                      </a:pPr>
                      <a:r>
                        <a:rPr lang="zh-CN" altLang="en-US" sz="1400" b="1" dirty="0"/>
                        <a:t>技能等级认定</a:t>
                      </a:r>
                    </a:p>
                  </a:txBody>
                  <a:tcPr marL="53975"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E7EFF6"/>
                    </a:solidFill>
                  </a:tcPr>
                </a:tc>
                <a:tc>
                  <a:txBody>
                    <a:bodyPr/>
                    <a:lstStyle/>
                    <a:p>
                      <a:pPr marL="14605" algn="just">
                        <a:lnSpc>
                          <a:spcPct val="107000"/>
                        </a:lnSpc>
                        <a:buClrTx/>
                        <a:buSzTx/>
                        <a:buFontTx/>
                      </a:pPr>
                      <a:r>
                        <a:rPr lang="zh-CN" altLang="en-US" sz="1400" b="1" dirty="0"/>
                        <a:t>针对水平评价类技能人员由经人社部门备案的用人单位、社会评价机构、院校实施的考核认定。</a:t>
                      </a:r>
                    </a:p>
                  </a:txBody>
                  <a:tcPr marL="53975" marR="0" marT="0" marB="0" anchor="ctr">
                    <a:lnL w="12700" cap="flat" cmpd="sng">
                      <a:solidFill>
                        <a:schemeClr val="tx1"/>
                      </a:solidFill>
                      <a:prstDash val="solid"/>
                      <a:headEnd type="none" w="med" len="med"/>
                      <a:tailEnd type="none" w="med" len="me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E7EFF6"/>
                    </a:solidFill>
                  </a:tcPr>
                </a:tc>
                <a:extLst>
                  <a:ext uri="{0D108BD9-81ED-4DB2-BD59-A6C34878D82A}">
                    <a16:rowId xmlns:a16="http://schemas.microsoft.com/office/drawing/2014/main" val="10002"/>
                  </a:ext>
                </a:extLst>
              </a:tr>
              <a:tr h="455930">
                <a:tc>
                  <a:txBody>
                    <a:bodyPr/>
                    <a:lstStyle/>
                    <a:p>
                      <a:pPr marL="14605" algn="ctr" fontAlgn="auto">
                        <a:lnSpc>
                          <a:spcPct val="107000"/>
                        </a:lnSpc>
                        <a:buClrTx/>
                        <a:buSzTx/>
                        <a:buFontTx/>
                      </a:pPr>
                      <a:r>
                        <a:rPr lang="zh-CN" altLang="en-US" sz="1400" b="1" dirty="0"/>
                        <a:t>03</a:t>
                      </a:r>
                    </a:p>
                  </a:txBody>
                  <a:tcPr marL="53975" marR="0" marT="0" marB="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CBDEEC"/>
                    </a:solidFill>
                  </a:tcPr>
                </a:tc>
                <a:tc>
                  <a:txBody>
                    <a:bodyPr/>
                    <a:lstStyle/>
                    <a:p>
                      <a:pPr marL="14605" algn="just">
                        <a:lnSpc>
                          <a:spcPct val="107000"/>
                        </a:lnSpc>
                        <a:buClrTx/>
                        <a:buSzTx/>
                        <a:buFontTx/>
                      </a:pPr>
                      <a:r>
                        <a:rPr lang="zh-CN" altLang="en-US" sz="1400" b="1" dirty="0"/>
                        <a:t>技能竞赛选拔</a:t>
                      </a:r>
                    </a:p>
                  </a:txBody>
                  <a:tcPr marL="53975"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CBDEEC"/>
                    </a:solidFill>
                  </a:tcPr>
                </a:tc>
                <a:tc>
                  <a:txBody>
                    <a:bodyPr/>
                    <a:lstStyle/>
                    <a:p>
                      <a:pPr marL="14605" algn="just">
                        <a:lnSpc>
                          <a:spcPct val="107000"/>
                        </a:lnSpc>
                        <a:buClrTx/>
                        <a:buSzTx/>
                        <a:buFontTx/>
                      </a:pPr>
                      <a:r>
                        <a:rPr lang="zh-CN" altLang="en-US" sz="1400" b="1" dirty="0"/>
                        <a:t>按照本市技能竞赛管理办法，经人社部门会同相关区级或行业部门备案，针对各级技能竞赛获奖人员，兑现的相应技能等级证书的。</a:t>
                      </a:r>
                    </a:p>
                  </a:txBody>
                  <a:tcPr marL="53975" marR="0" marT="0" marB="0" anchor="ctr">
                    <a:lnL w="12700" cap="flat" cmpd="sng">
                      <a:solidFill>
                        <a:schemeClr val="tx1"/>
                      </a:solidFill>
                      <a:prstDash val="solid"/>
                      <a:headEnd type="none" w="med" len="med"/>
                      <a:tailEnd type="none" w="med" len="me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CBDEEC"/>
                    </a:solidFill>
                  </a:tcPr>
                </a:tc>
                <a:extLst>
                  <a:ext uri="{0D108BD9-81ED-4DB2-BD59-A6C34878D82A}">
                    <a16:rowId xmlns:a16="http://schemas.microsoft.com/office/drawing/2014/main" val="10003"/>
                  </a:ext>
                </a:extLst>
              </a:tr>
              <a:tr h="346075">
                <a:tc>
                  <a:txBody>
                    <a:bodyPr/>
                    <a:lstStyle/>
                    <a:p>
                      <a:pPr marL="14605" algn="ctr" fontAlgn="auto">
                        <a:lnSpc>
                          <a:spcPct val="107000"/>
                        </a:lnSpc>
                        <a:buClrTx/>
                        <a:buSzTx/>
                        <a:buFontTx/>
                      </a:pPr>
                      <a:r>
                        <a:rPr lang="zh-CN" altLang="en-US" sz="1400" b="1" dirty="0"/>
                        <a:t>04</a:t>
                      </a:r>
                    </a:p>
                  </a:txBody>
                  <a:tcPr marL="53975" marR="0" marT="0" marB="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E7EFF6"/>
                    </a:solidFill>
                  </a:tcPr>
                </a:tc>
                <a:tc>
                  <a:txBody>
                    <a:bodyPr/>
                    <a:lstStyle/>
                    <a:p>
                      <a:pPr marL="14605" algn="just">
                        <a:lnSpc>
                          <a:spcPct val="107000"/>
                        </a:lnSpc>
                        <a:buClrTx/>
                        <a:buSzTx/>
                        <a:buFontTx/>
                      </a:pPr>
                      <a:r>
                        <a:rPr lang="zh-CN" altLang="en-US" sz="1400" b="1" dirty="0"/>
                        <a:t>相当于职业等级证书</a:t>
                      </a:r>
                    </a:p>
                  </a:txBody>
                  <a:tcPr marL="53975"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E7EFF6"/>
                    </a:solidFill>
                  </a:tcPr>
                </a:tc>
                <a:tc>
                  <a:txBody>
                    <a:bodyPr/>
                    <a:lstStyle/>
                    <a:p>
                      <a:pPr marL="14605" algn="just">
                        <a:lnSpc>
                          <a:spcPct val="107000"/>
                        </a:lnSpc>
                        <a:buClrTx/>
                        <a:buSzTx/>
                        <a:buFontTx/>
                      </a:pPr>
                      <a:r>
                        <a:rPr lang="zh-CN" altLang="en-US" sz="1400" b="1" dirty="0"/>
                        <a:t>个人未获得证书，但企业认为这个人相当于职业等级并依据认可等级进行聘用。</a:t>
                      </a:r>
                    </a:p>
                  </a:txBody>
                  <a:tcPr marL="53975" marR="0" marT="0" marB="0" anchor="ctr">
                    <a:lnL w="12700" cap="flat" cmpd="sng">
                      <a:solidFill>
                        <a:schemeClr val="tx1"/>
                      </a:solidFill>
                      <a:prstDash val="solid"/>
                      <a:headEnd type="none" w="med" len="med"/>
                      <a:tailEnd type="none" w="med" len="me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E7EFF6"/>
                    </a:solidFill>
                  </a:tcPr>
                </a:tc>
                <a:extLst>
                  <a:ext uri="{0D108BD9-81ED-4DB2-BD59-A6C34878D82A}">
                    <a16:rowId xmlns:a16="http://schemas.microsoft.com/office/drawing/2014/main" val="10004"/>
                  </a:ext>
                </a:extLst>
              </a:tr>
              <a:tr h="346710">
                <a:tc>
                  <a:txBody>
                    <a:bodyPr/>
                    <a:lstStyle/>
                    <a:p>
                      <a:pPr marL="14605" algn="ctr" fontAlgn="auto">
                        <a:lnSpc>
                          <a:spcPct val="107000"/>
                        </a:lnSpc>
                        <a:buClrTx/>
                        <a:buSzTx/>
                        <a:buFontTx/>
                      </a:pPr>
                      <a:r>
                        <a:rPr lang="zh-CN" altLang="en-US" sz="1400" b="1" dirty="0"/>
                        <a:t>05</a:t>
                      </a:r>
                    </a:p>
                  </a:txBody>
                  <a:tcPr marL="53975" marR="0" marT="0" marB="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CBDEEC"/>
                    </a:solidFill>
                  </a:tcPr>
                </a:tc>
                <a:tc>
                  <a:txBody>
                    <a:bodyPr/>
                    <a:lstStyle/>
                    <a:p>
                      <a:pPr marL="14605" algn="just">
                        <a:lnSpc>
                          <a:spcPct val="107000"/>
                        </a:lnSpc>
                        <a:buClrTx/>
                        <a:buSzTx/>
                        <a:buFontTx/>
                      </a:pPr>
                      <a:r>
                        <a:rPr lang="zh-CN" altLang="en-US" sz="1400" b="1" dirty="0"/>
                        <a:t>其他 </a:t>
                      </a:r>
                    </a:p>
                  </a:txBody>
                  <a:tcPr marL="53975"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CBDEEC"/>
                    </a:solidFill>
                  </a:tcPr>
                </a:tc>
                <a:tc>
                  <a:txBody>
                    <a:bodyPr/>
                    <a:lstStyle/>
                    <a:p>
                      <a:pPr marL="14605" algn="just">
                        <a:lnSpc>
                          <a:spcPct val="107000"/>
                        </a:lnSpc>
                        <a:buClrTx/>
                        <a:buSzTx/>
                        <a:buFontTx/>
                      </a:pPr>
                      <a:r>
                        <a:rPr lang="zh-CN" altLang="en-US" sz="1400" b="1" dirty="0"/>
                        <a:t>其他。</a:t>
                      </a:r>
                    </a:p>
                  </a:txBody>
                  <a:tcPr marL="53975" marR="0" marT="0" marB="0" anchor="ctr">
                    <a:lnL w="12700" cap="flat" cmpd="sng">
                      <a:solidFill>
                        <a:schemeClr val="tx1"/>
                      </a:solidFill>
                      <a:prstDash val="solid"/>
                      <a:headEnd type="none" w="med" len="med"/>
                      <a:tailEnd type="none" w="med" len="me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CBDEEC"/>
                    </a:solidFill>
                  </a:tcPr>
                </a:tc>
                <a:extLst>
                  <a:ext uri="{0D108BD9-81ED-4DB2-BD59-A6C34878D82A}">
                    <a16:rowId xmlns:a16="http://schemas.microsoft.com/office/drawing/2014/main" val="10005"/>
                  </a:ext>
                </a:extLst>
              </a:tr>
              <a:tr h="346710">
                <a:tc>
                  <a:txBody>
                    <a:bodyPr/>
                    <a:lstStyle/>
                    <a:p>
                      <a:pPr marL="14605" algn="ctr" fontAlgn="auto">
                        <a:lnSpc>
                          <a:spcPct val="107000"/>
                        </a:lnSpc>
                        <a:buClrTx/>
                        <a:buSzTx/>
                        <a:buFontTx/>
                      </a:pPr>
                      <a:r>
                        <a:rPr lang="zh-CN" altLang="en-US" sz="1400" b="1" dirty="0"/>
                        <a:t>11</a:t>
                      </a:r>
                    </a:p>
                  </a:txBody>
                  <a:tcPr marL="53975" marR="0" marT="0" marB="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E7EFF6"/>
                    </a:solidFill>
                  </a:tcPr>
                </a:tc>
                <a:tc>
                  <a:txBody>
                    <a:bodyPr/>
                    <a:lstStyle/>
                    <a:p>
                      <a:pPr marL="14605" algn="just">
                        <a:lnSpc>
                          <a:spcPct val="107000"/>
                        </a:lnSpc>
                        <a:buClrTx/>
                        <a:buSzTx/>
                        <a:buFontTx/>
                      </a:pPr>
                      <a:r>
                        <a:rPr lang="zh-CN" altLang="en-US" sz="1400" b="1" dirty="0"/>
                        <a:t>北京市专业技术人员职称评审</a:t>
                      </a:r>
                    </a:p>
                  </a:txBody>
                  <a:tcPr marL="53975"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E7EFF6"/>
                    </a:solidFill>
                  </a:tcPr>
                </a:tc>
                <a:tc>
                  <a:txBody>
                    <a:bodyPr/>
                    <a:lstStyle/>
                    <a:p>
                      <a:pPr marL="14605" algn="just">
                        <a:lnSpc>
                          <a:spcPct val="107000"/>
                        </a:lnSpc>
                        <a:buClrTx/>
                        <a:buSzTx/>
                        <a:buFontTx/>
                      </a:pPr>
                      <a:r>
                        <a:rPr lang="zh-CN" altLang="en-US" sz="1400" b="1" dirty="0"/>
                        <a:t>指按照评审标准和程序对专业技术人才品德、能力、业绩的评议和认定。</a:t>
                      </a:r>
                    </a:p>
                  </a:txBody>
                  <a:tcPr marL="53975" marR="0" marT="0" marB="0" anchor="ctr">
                    <a:lnL w="12700" cap="flat" cmpd="sng">
                      <a:solidFill>
                        <a:schemeClr val="tx1"/>
                      </a:solidFill>
                      <a:prstDash val="solid"/>
                      <a:headEnd type="none" w="med" len="med"/>
                      <a:tailEnd type="none" w="med" len="me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E7EFF6"/>
                    </a:solidFill>
                  </a:tcPr>
                </a:tc>
                <a:extLst>
                  <a:ext uri="{0D108BD9-81ED-4DB2-BD59-A6C34878D82A}">
                    <a16:rowId xmlns:a16="http://schemas.microsoft.com/office/drawing/2014/main" val="10006"/>
                  </a:ext>
                </a:extLst>
              </a:tr>
              <a:tr h="345440">
                <a:tc>
                  <a:txBody>
                    <a:bodyPr/>
                    <a:lstStyle/>
                    <a:p>
                      <a:pPr marL="14605" algn="ctr" fontAlgn="auto">
                        <a:lnSpc>
                          <a:spcPct val="107000"/>
                        </a:lnSpc>
                        <a:buClrTx/>
                        <a:buSzTx/>
                        <a:buFontTx/>
                      </a:pPr>
                      <a:r>
                        <a:rPr lang="zh-CN" altLang="en-US" sz="1400" b="1" dirty="0"/>
                        <a:t>12</a:t>
                      </a:r>
                    </a:p>
                  </a:txBody>
                  <a:tcPr marL="53975" marR="0" marT="0" marB="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CBDEEC"/>
                    </a:solidFill>
                  </a:tcPr>
                </a:tc>
                <a:tc>
                  <a:txBody>
                    <a:bodyPr/>
                    <a:lstStyle/>
                    <a:p>
                      <a:pPr marL="14605" algn="just">
                        <a:lnSpc>
                          <a:spcPct val="107000"/>
                        </a:lnSpc>
                        <a:buClrTx/>
                        <a:buSzTx/>
                        <a:buFontTx/>
                      </a:pPr>
                      <a:r>
                        <a:rPr lang="zh-CN" altLang="en-US" sz="1400" b="1" dirty="0"/>
                        <a:t>国家专业技术人员职业资格考试</a:t>
                      </a:r>
                    </a:p>
                  </a:txBody>
                  <a:tcPr marL="53975"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CBDEEC"/>
                    </a:solidFill>
                  </a:tcPr>
                </a:tc>
                <a:tc>
                  <a:txBody>
                    <a:bodyPr/>
                    <a:lstStyle/>
                    <a:p>
                      <a:pPr marL="14605" algn="just">
                        <a:lnSpc>
                          <a:spcPct val="107000"/>
                        </a:lnSpc>
                        <a:buClrTx/>
                        <a:buSzTx/>
                        <a:buFontTx/>
                      </a:pPr>
                      <a:r>
                        <a:rPr lang="zh-CN" altLang="en-US" sz="1400" b="1" dirty="0"/>
                        <a:t>对从事某一职业所必备的学识、技术和能力的基本要求。</a:t>
                      </a:r>
                    </a:p>
                  </a:txBody>
                  <a:tcPr marL="53975" marR="0" marT="0" marB="0" anchor="ctr">
                    <a:lnL w="12700" cap="flat" cmpd="sng">
                      <a:solidFill>
                        <a:schemeClr val="tx1"/>
                      </a:solidFill>
                      <a:prstDash val="solid"/>
                      <a:headEnd type="none" w="med" len="med"/>
                      <a:tailEnd type="none" w="med" len="me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CBDEEC"/>
                    </a:solidFill>
                  </a:tcPr>
                </a:tc>
                <a:extLst>
                  <a:ext uri="{0D108BD9-81ED-4DB2-BD59-A6C34878D82A}">
                    <a16:rowId xmlns:a16="http://schemas.microsoft.com/office/drawing/2014/main" val="10007"/>
                  </a:ext>
                </a:extLst>
              </a:tr>
              <a:tr h="346710">
                <a:tc>
                  <a:txBody>
                    <a:bodyPr/>
                    <a:lstStyle/>
                    <a:p>
                      <a:pPr marL="14605" algn="ctr" fontAlgn="auto">
                        <a:lnSpc>
                          <a:spcPct val="107000"/>
                        </a:lnSpc>
                        <a:buClrTx/>
                        <a:buSzTx/>
                        <a:buFontTx/>
                      </a:pPr>
                      <a:r>
                        <a:rPr lang="zh-CN" altLang="en-US" sz="1400" b="1" dirty="0"/>
                        <a:t>13</a:t>
                      </a:r>
                    </a:p>
                  </a:txBody>
                  <a:tcPr marL="53975" marR="0" marT="0" marB="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E7EFF6"/>
                    </a:solidFill>
                  </a:tcPr>
                </a:tc>
                <a:tc>
                  <a:txBody>
                    <a:bodyPr/>
                    <a:lstStyle/>
                    <a:p>
                      <a:pPr marL="14605" algn="just">
                        <a:lnSpc>
                          <a:spcPct val="107000"/>
                        </a:lnSpc>
                        <a:buClrTx/>
                        <a:buSzTx/>
                        <a:buFontTx/>
                      </a:pPr>
                      <a:r>
                        <a:rPr lang="zh-CN" altLang="en-US" sz="1400" b="1" dirty="0"/>
                        <a:t>其他</a:t>
                      </a:r>
                    </a:p>
                  </a:txBody>
                  <a:tcPr marL="53975" marR="0"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E7EFF6"/>
                    </a:solidFill>
                  </a:tcPr>
                </a:tc>
                <a:tc>
                  <a:txBody>
                    <a:bodyPr/>
                    <a:lstStyle/>
                    <a:p>
                      <a:pPr marL="14605" algn="just">
                        <a:lnSpc>
                          <a:spcPct val="107000"/>
                        </a:lnSpc>
                        <a:buClrTx/>
                        <a:buSzTx/>
                        <a:buFontTx/>
                      </a:pPr>
                      <a:r>
                        <a:rPr lang="zh-CN" altLang="en-US" sz="1400" b="1" dirty="0"/>
                        <a:t>其他。</a:t>
                      </a:r>
                    </a:p>
                  </a:txBody>
                  <a:tcPr marL="53975" marR="0" marT="0" marB="0" anchor="ctr">
                    <a:lnL w="12700" cap="flat" cmpd="sng">
                      <a:solidFill>
                        <a:schemeClr val="tx1"/>
                      </a:solidFill>
                      <a:prstDash val="solid"/>
                      <a:headEnd type="none" w="med" len="med"/>
                      <a:tailEnd type="none" w="med" len="med"/>
                    </a:lnL>
                    <a:lnR w="12700">
                      <a:solidFill>
                        <a:schemeClr val="tx1"/>
                      </a:solidFill>
                      <a:prstDash val="soli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E7EFF6"/>
                    </a:solidFill>
                  </a:tcPr>
                </a:tc>
                <a:extLst>
                  <a:ext uri="{0D108BD9-81ED-4DB2-BD59-A6C34878D82A}">
                    <a16:rowId xmlns:a16="http://schemas.microsoft.com/office/drawing/2014/main" val="10008"/>
                  </a:ext>
                </a:extLst>
              </a:tr>
            </a:tbl>
          </a:graphicData>
        </a:graphic>
      </p:graphicFrame>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
        <p:nvSpPr>
          <p:cNvPr id="7" name="Text Box 15"/>
          <p:cNvSpPr txBox="1"/>
          <p:nvPr>
            <p:custDataLst>
              <p:tags r:id="rId1"/>
            </p:custDataLst>
          </p:nvPr>
        </p:nvSpPr>
        <p:spPr>
          <a:xfrm>
            <a:off x="899160" y="334645"/>
            <a:ext cx="10374630" cy="4742180"/>
          </a:xfrm>
          <a:prstGeom prst="rect">
            <a:avLst/>
          </a:prstGeom>
          <a:noFill/>
          <a:ln w="9525">
            <a:noFill/>
          </a:ln>
        </p:spPr>
        <p:txBody>
          <a:bodyPr wrap="square" anchor="t" anchorCtr="0">
            <a:noAutofit/>
          </a:bodyPr>
          <a:lstStyle/>
          <a:p>
            <a:pPr marL="609600" marR="0" lvl="0" indent="-6096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12</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.是否不定工时</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  </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L="609600" marR="0" lvl="0" indent="-609600" algn="l" defTabSz="914400" rtl="0" eaLnBrk="1" fontAlgn="base" latinLnBrk="0" hangingPunct="1">
              <a:lnSpc>
                <a:spcPct val="150000"/>
              </a:lnSpc>
              <a:spcBef>
                <a:spcPct val="20000"/>
              </a:spcBef>
              <a:spcAft>
                <a:spcPct val="0"/>
              </a:spcAft>
              <a:buClr>
                <a:schemeClr val="hlink"/>
              </a:buClr>
              <a:buSzPct val="70000"/>
              <a:buFont typeface="Wingdings" panose="05000000000000000000" pitchFamily="2" charset="2"/>
              <a:buNone/>
              <a:defRPr/>
            </a:pPr>
            <a:endParaRPr kumimoji="0" lang="zh-CN" altLang="en-US" sz="2400" b="1" i="0" u="none" strike="noStrike" kern="0" cap="none" spc="0" normalizeH="0" baseline="0" noProof="0" dirty="0">
              <a:ln>
                <a:noFill/>
              </a:ln>
              <a:solidFill>
                <a:srgbClr val="3657B4"/>
              </a:solidFill>
              <a:effectLst>
                <a:outerShdw blurRad="38100" dist="38100" dir="2700000" algn="tl">
                  <a:srgbClr val="000000">
                    <a:alpha val="43137"/>
                  </a:srgbClr>
                </a:outerShdw>
              </a:effectLst>
              <a:uLnTx/>
              <a:uFillTx/>
              <a:latin typeface="+mn-ea"/>
              <a:cs typeface="+mn-ea"/>
              <a:sym typeface="+mn-ea"/>
            </a:endParaRPr>
          </a:p>
          <a:p>
            <a:pPr marL="680085" marR="0" lvl="0" indent="-609600" algn="l" defTabSz="914400" rtl="0" fontAlgn="base">
              <a:lnSpc>
                <a:spcPct val="150000"/>
              </a:lnSpc>
              <a:spcBef>
                <a:spcPts val="0"/>
              </a:spcBef>
              <a:spcAft>
                <a:spcPct val="0"/>
              </a:spcAft>
              <a:buClr>
                <a:schemeClr val="hlink"/>
              </a:buClr>
              <a:buSzPct val="70000"/>
              <a:buFont typeface="Wingdings" panose="05000000000000000000" pitchFamily="2" charset="2"/>
              <a:buNone/>
              <a:defRPr/>
            </a:pPr>
            <a:endPar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endParaRPr>
          </a:p>
          <a:p>
            <a:pPr marL="680085" marR="0" lvl="0" indent="-609600" algn="l" defTabSz="914400" rtl="0" fontAlgn="base">
              <a:lnSpc>
                <a:spcPct val="150000"/>
              </a:lnSpc>
              <a:spcBef>
                <a:spcPts val="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13</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.不定工时人员类型</a:t>
            </a:r>
            <a:endParaRPr kumimoji="0" lang="en-US" altLang="zh-CN" sz="2400" b="1" i="0" u="none" strike="noStrike" kern="0" cap="none" spc="0" normalizeH="0" baseline="0" noProof="0" dirty="0">
              <a:ln>
                <a:noFill/>
              </a:ln>
              <a:solidFill>
                <a:srgbClr val="FFA117"/>
              </a:solidFill>
              <a:effectLst>
                <a:outerShdw blurRad="38100" dist="38100" dir="2700000" algn="tl">
                  <a:srgbClr val="000000"/>
                </a:outerShdw>
              </a:effectLst>
              <a:uLnTx/>
              <a:uFillTx/>
              <a:latin typeface="+mn-ea"/>
              <a:cs typeface="+mn-ea"/>
            </a:endParaRPr>
          </a:p>
          <a:p>
            <a:pPr marR="0" lvl="0" indent="609600" algn="l" defTabSz="914400" rtl="0" fontAlgn="base">
              <a:lnSpc>
                <a:spcPct val="120000"/>
              </a:lnSpc>
              <a:spcBef>
                <a:spcPts val="0"/>
              </a:spcBef>
              <a:spcAft>
                <a:spcPct val="0"/>
              </a:spcAft>
              <a:buClr>
                <a:schemeClr val="hlink"/>
              </a:buClr>
              <a:buSzPct val="70000"/>
              <a:buFont typeface="Wingdings" panose="05000000000000000000" pitchFamily="2" charset="2"/>
              <a:buNone/>
              <a:defRPr/>
              <a:extLst>
                <a:ext uri="{35155182-B16C-46BC-9424-99874614C6A1}">
                  <wpsdc:indentchars xmlns="" xmlns:wpsdc="http://www.wps.cn/officeDocument/2017/drawingmlCustomData" val="200" checksum="4158780845"/>
                </a:ext>
              </a:extLst>
            </a:pPr>
            <a:r>
              <a:rPr kumimoji="0" lang="zh-CN" altLang="en-US" sz="2400" b="1" i="0" u="none" strike="noStrike" kern="0" cap="none" spc="0" normalizeH="0" baseline="0" dirty="0">
                <a:solidFill>
                  <a:srgbClr val="3657B4"/>
                </a:solidFill>
                <a:latin typeface="+mn-ea"/>
                <a:cs typeface="+mn-ea"/>
                <a:sym typeface="+mn-ea"/>
              </a:rPr>
              <a:t>分为即时配送、网约货车、网约客车、网约家政，根据实际用工形式填报。</a:t>
            </a:r>
            <a:r>
              <a:rPr kumimoji="0" lang="zh-CN" altLang="en-US" sz="2400" i="0" u="none" strike="noStrike" kern="0" cap="none" spc="0" normalizeH="0" baseline="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zh-CN" altLang="en-US" sz="2400" b="1" i="0" u="none" strike="noStrike" kern="0" cap="none" spc="0" normalizeH="0" baseline="0" dirty="0">
              <a:solidFill>
                <a:srgbClr val="3657B4"/>
              </a:solidFill>
              <a:latin typeface="+mn-ea"/>
              <a:cs typeface="+mn-ea"/>
              <a:sym typeface="+mn-ea"/>
            </a:endParaRPr>
          </a:p>
          <a:p>
            <a:pPr marL="609600" marR="0" lvl="0" indent="-6096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14</a:t>
            </a:r>
            <a:r>
              <a:rPr lang="zh-CN" altLang="en-US" sz="2400" b="1" kern="0" noProof="0" dirty="0">
                <a:ln>
                  <a:noFill/>
                </a:ln>
                <a:solidFill>
                  <a:srgbClr val="FFA117"/>
                </a:solidFill>
                <a:effectLst>
                  <a:outerShdw blurRad="38100" dist="38100" dir="2700000" algn="tl">
                    <a:srgbClr val="000000"/>
                  </a:outerShdw>
                </a:effectLst>
                <a:uLnTx/>
                <a:uFillTx/>
                <a:latin typeface="+mn-ea"/>
                <a:cs typeface="+mn-ea"/>
                <a:sym typeface="+mn-ea"/>
              </a:rPr>
              <a:t>.用工形式</a:t>
            </a:r>
            <a:r>
              <a:rPr lang="en-US" altLang="zh-CN" sz="2400" b="1" kern="0" noProof="0" dirty="0">
                <a:ln>
                  <a:noFill/>
                </a:ln>
                <a:solidFill>
                  <a:srgbClr val="FFA117"/>
                </a:solidFill>
                <a:effectLst>
                  <a:outerShdw blurRad="38100" dist="38100" dir="2700000" algn="tl">
                    <a:srgbClr val="000000"/>
                  </a:outerShdw>
                </a:effectLst>
                <a:uLnTx/>
                <a:uFillTx/>
                <a:latin typeface="+mn-ea"/>
                <a:cs typeface="+mn-ea"/>
                <a:sym typeface="+mn-ea"/>
              </a:rPr>
              <a:t>   </a:t>
            </a:r>
            <a:r>
              <a:rPr lang="zh-CN" altLang="en-US" sz="2400" kern="0" noProof="0" dirty="0">
                <a:ln>
                  <a:noFill/>
                </a:ln>
                <a:solidFill>
                  <a:srgbClr val="FF0000"/>
                </a:solidFill>
                <a:effectLst>
                  <a:outerShdw blurRad="38100" dist="38100" dir="2700000" algn="tl">
                    <a:srgbClr val="000000"/>
                  </a:outerShdw>
                </a:effectLst>
                <a:uLnTx/>
                <a:uFillTx/>
                <a:ea typeface="+mn-lt"/>
                <a:cs typeface="+mn-lt"/>
                <a:sym typeface="+mn-ea"/>
              </a:rPr>
              <a:t>填报要求：必填。</a:t>
            </a:r>
            <a:endParaRPr kumimoji="0" lang="zh-CN" altLang="en-US" sz="2400" b="1" i="0" u="none" strike="noStrike" kern="0" cap="none" spc="0" normalizeH="0" baseline="0" noProof="0" dirty="0">
              <a:ln>
                <a:noFill/>
              </a:ln>
              <a:solidFill>
                <a:schemeClr val="tx1"/>
              </a:solidFill>
              <a:effectLst>
                <a:outerShdw blurRad="38100" dist="38100" dir="2700000" algn="tl">
                  <a:srgbClr val="000000"/>
                </a:outerShdw>
              </a:effectLst>
              <a:uLnTx/>
              <a:uFillTx/>
              <a:latin typeface="+mn-ea"/>
              <a:cs typeface="+mn-ea"/>
            </a:endParaRPr>
          </a:p>
          <a:p>
            <a:pPr marR="0" lvl="0" indent="0" algn="l" defTabSz="914400" rtl="0" fontAlgn="base">
              <a:lnSpc>
                <a:spcPct val="120000"/>
              </a:lnSpc>
              <a:spcBef>
                <a:spcPts val="600"/>
              </a:spcBef>
              <a:spcAft>
                <a:spcPct val="0"/>
              </a:spcAft>
              <a:buClr>
                <a:schemeClr val="hlink"/>
              </a:buClr>
              <a:buSzPct val="70000"/>
              <a:buFont typeface="Wingdings" panose="05000000000000000000" pitchFamily="2" charset="2"/>
              <a:buNone/>
              <a:defRPr/>
            </a:pPr>
            <a:r>
              <a:rPr lang="en-US" altLang="zh-CN" sz="2400" b="1" kern="0" noProof="0" dirty="0">
                <a:ln>
                  <a:noFill/>
                </a:ln>
                <a:solidFill>
                  <a:srgbClr val="FFFF00"/>
                </a:solidFill>
                <a:effectLst>
                  <a:outerShdw blurRad="38100" dist="38100" dir="2700000" algn="tl">
                    <a:srgbClr val="000000">
                      <a:alpha val="43137"/>
                    </a:srgbClr>
                  </a:outerShdw>
                </a:effectLst>
                <a:uLnTx/>
                <a:uFillTx/>
                <a:latin typeface="+mn-ea"/>
                <a:cs typeface="+mn-ea"/>
                <a:sym typeface="+mn-ea"/>
              </a:rPr>
              <a:t>         </a:t>
            </a:r>
            <a:r>
              <a:rPr lang="zh-CN" altLang="en-US" sz="2400" b="1" kern="0" dirty="0">
                <a:solidFill>
                  <a:srgbClr val="3657B4"/>
                </a:solidFill>
                <a:latin typeface="+mn-ea"/>
                <a:cs typeface="+mn-ea"/>
                <a:sym typeface="+mn-ea"/>
              </a:rPr>
              <a:t>非劳务派遣企业填报</a:t>
            </a:r>
            <a:r>
              <a:rPr lang="zh-CN" altLang="zh-CN"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使用本单位</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合同制度</a:t>
            </a:r>
            <a:r>
              <a:rPr lang="zh-CN" altLang="zh-CN"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员工</a:t>
            </a:r>
            <a:r>
              <a:rPr lang="zh-CN" altLang="en-US" sz="2400" b="1" kern="0" dirty="0">
                <a:solidFill>
                  <a:srgbClr val="3657B4"/>
                </a:solidFill>
                <a:latin typeface="+mn-ea"/>
                <a:cs typeface="+mn-ea"/>
                <a:sym typeface="+mn-ea"/>
              </a:rPr>
              <a:t>信息时默认为合同制度用工；非劳务派遣企业填报</a:t>
            </a:r>
            <a:r>
              <a:rPr lang="zh-CN" altLang="en-US" sz="2400" b="1" kern="0" noProof="0" dirty="0">
                <a:ln>
                  <a:noFill/>
                </a:ln>
                <a:solidFill>
                  <a:srgbClr val="FF0000"/>
                </a:solidFill>
                <a:effectLst>
                  <a:outerShdw blurRad="38100" dist="38100" dir="2700000" algn="tl">
                    <a:srgbClr val="000000">
                      <a:alpha val="43137"/>
                    </a:srgbClr>
                  </a:outerShdw>
                </a:effectLst>
                <a:uLnTx/>
                <a:uFillTx/>
                <a:latin typeface="+mn-ea"/>
                <a:cs typeface="+mn-ea"/>
                <a:sym typeface="+mn-ea"/>
              </a:rPr>
              <a:t>使用劳务派遣人员</a:t>
            </a:r>
            <a:r>
              <a:rPr lang="zh-CN" altLang="en-US" sz="2400" b="1" kern="0" dirty="0">
                <a:solidFill>
                  <a:srgbClr val="3657B4"/>
                </a:solidFill>
                <a:latin typeface="+mn-ea"/>
                <a:cs typeface="+mn-ea"/>
                <a:sym typeface="+mn-ea"/>
              </a:rPr>
              <a:t>信息时默认为劳务派遣用工。</a:t>
            </a:r>
            <a:endParaRPr kumimoji="0" lang="zh-CN" altLang="en-US" sz="2400" b="1" i="0" u="none" strike="noStrike" kern="0" cap="none" spc="0" normalizeH="0" baseline="0" dirty="0">
              <a:solidFill>
                <a:srgbClr val="3657B4"/>
              </a:solidFill>
              <a:latin typeface="+mn-ea"/>
              <a:cs typeface="+mn-ea"/>
              <a:sym typeface="+mn-ea"/>
            </a:endParaRPr>
          </a:p>
        </p:txBody>
      </p:sp>
      <p:graphicFrame>
        <p:nvGraphicFramePr>
          <p:cNvPr id="5" name="表格 4"/>
          <p:cNvGraphicFramePr/>
          <p:nvPr/>
        </p:nvGraphicFramePr>
        <p:xfrm>
          <a:off x="1340802" y="1069022"/>
          <a:ext cx="2795905" cy="996315"/>
        </p:xfrm>
        <a:graphic>
          <a:graphicData uri="http://schemas.openxmlformats.org/drawingml/2006/table">
            <a:tbl>
              <a:tblPr/>
              <a:tblGrid>
                <a:gridCol w="1188085">
                  <a:extLst>
                    <a:ext uri="{9D8B030D-6E8A-4147-A177-3AD203B41FA5}">
                      <a16:colId xmlns:a16="http://schemas.microsoft.com/office/drawing/2014/main" val="20000"/>
                    </a:ext>
                  </a:extLst>
                </a:gridCol>
                <a:gridCol w="1607820">
                  <a:extLst>
                    <a:ext uri="{9D8B030D-6E8A-4147-A177-3AD203B41FA5}">
                      <a16:colId xmlns:a16="http://schemas.microsoft.com/office/drawing/2014/main" val="20001"/>
                    </a:ext>
                  </a:extLst>
                </a:gridCol>
              </a:tblGrid>
              <a:tr h="332105">
                <a:tc>
                  <a:txBody>
                    <a:bodyPr/>
                    <a:lstStyle/>
                    <a:p>
                      <a:pPr marL="14605" algn="just">
                        <a:lnSpc>
                          <a:spcPct val="107000"/>
                        </a:lnSpc>
                        <a:buClrTx/>
                        <a:buSzTx/>
                        <a:buFontTx/>
                      </a:pPr>
                      <a:r>
                        <a:rPr lang="zh-CN" altLang="en-US" sz="1400" b="1" dirty="0">
                          <a:solidFill>
                            <a:schemeClr val="bg1"/>
                          </a:solidFill>
                        </a:rPr>
                        <a:t>代　　码</a:t>
                      </a:r>
                    </a:p>
                  </a:txBody>
                  <a:tcPr marL="298450" marR="73025" marT="0" marB="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29448B"/>
                    </a:solidFill>
                  </a:tcPr>
                </a:tc>
                <a:tc>
                  <a:txBody>
                    <a:bodyPr/>
                    <a:lstStyle/>
                    <a:p>
                      <a:pPr indent="0" algn="just" fontAlgn="auto">
                        <a:lnSpc>
                          <a:spcPct val="100000"/>
                        </a:lnSpc>
                        <a:buClrTx/>
                        <a:buSzTx/>
                        <a:buFontTx/>
                      </a:pPr>
                      <a:r>
                        <a:rPr lang="en-US" altLang="zh-CN" sz="1400" b="1" dirty="0">
                          <a:solidFill>
                            <a:schemeClr val="bg1"/>
                          </a:solidFill>
                        </a:rPr>
                        <a:t>     </a:t>
                      </a:r>
                      <a:r>
                        <a:rPr lang="zh-CN" altLang="en-US" sz="1400" b="1" dirty="0">
                          <a:solidFill>
                            <a:schemeClr val="bg1"/>
                          </a:solidFill>
                        </a:rPr>
                        <a:t>名　　称</a:t>
                      </a:r>
                    </a:p>
                  </a:txBody>
                  <a:tcPr marL="298450" marR="7302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29448B"/>
                    </a:solidFill>
                  </a:tcPr>
                </a:tc>
                <a:extLst>
                  <a:ext uri="{0D108BD9-81ED-4DB2-BD59-A6C34878D82A}">
                    <a16:rowId xmlns:a16="http://schemas.microsoft.com/office/drawing/2014/main" val="10000"/>
                  </a:ext>
                </a:extLst>
              </a:tr>
              <a:tr h="332105">
                <a:tc>
                  <a:txBody>
                    <a:bodyPr/>
                    <a:lstStyle/>
                    <a:p>
                      <a:pPr marL="14605" algn="just">
                        <a:lnSpc>
                          <a:spcPct val="107000"/>
                        </a:lnSpc>
                        <a:buClrTx/>
                        <a:buSzTx/>
                        <a:buFontTx/>
                      </a:pPr>
                      <a:r>
                        <a:rPr lang="zh-CN" altLang="en-US" sz="1400" b="1" dirty="0"/>
                        <a:t>1</a:t>
                      </a:r>
                    </a:p>
                  </a:txBody>
                  <a:tcPr marL="298450" marR="73025" marT="0" marB="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CBDEEC"/>
                    </a:solidFill>
                  </a:tcPr>
                </a:tc>
                <a:tc>
                  <a:txBody>
                    <a:bodyPr/>
                    <a:lstStyle/>
                    <a:p>
                      <a:pPr indent="0" algn="ctr" fontAlgn="auto">
                        <a:lnSpc>
                          <a:spcPct val="107000"/>
                        </a:lnSpc>
                        <a:buClrTx/>
                        <a:buSzTx/>
                        <a:buFontTx/>
                      </a:pPr>
                      <a:r>
                        <a:rPr lang="zh-CN" altLang="en-US" sz="1400" b="1" dirty="0"/>
                        <a:t>是</a:t>
                      </a:r>
                    </a:p>
                  </a:txBody>
                  <a:tcPr marL="298450" marR="7302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CBDEEC"/>
                    </a:solidFill>
                  </a:tcPr>
                </a:tc>
                <a:extLst>
                  <a:ext uri="{0D108BD9-81ED-4DB2-BD59-A6C34878D82A}">
                    <a16:rowId xmlns:a16="http://schemas.microsoft.com/office/drawing/2014/main" val="10001"/>
                  </a:ext>
                </a:extLst>
              </a:tr>
              <a:tr h="332105">
                <a:tc>
                  <a:txBody>
                    <a:bodyPr/>
                    <a:lstStyle/>
                    <a:p>
                      <a:pPr marL="14605" algn="just">
                        <a:lnSpc>
                          <a:spcPct val="107000"/>
                        </a:lnSpc>
                        <a:buClrTx/>
                        <a:buSzTx/>
                        <a:buFontTx/>
                      </a:pPr>
                      <a:r>
                        <a:rPr lang="zh-CN" altLang="en-US" sz="1400" b="1" dirty="0"/>
                        <a:t>2</a:t>
                      </a:r>
                    </a:p>
                  </a:txBody>
                  <a:tcPr marL="298450" marR="73025" marT="0" marB="0" anchor="ctr">
                    <a:lnL w="12700">
                      <a:solidFill>
                        <a:schemeClr val="tx1"/>
                      </a:solidFill>
                      <a:prstDash val="soli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E7EFF6"/>
                    </a:solidFill>
                  </a:tcPr>
                </a:tc>
                <a:tc>
                  <a:txBody>
                    <a:bodyPr/>
                    <a:lstStyle/>
                    <a:p>
                      <a:pPr indent="0" algn="ctr" fontAlgn="auto">
                        <a:lnSpc>
                          <a:spcPct val="107000"/>
                        </a:lnSpc>
                        <a:buClrTx/>
                        <a:buSzTx/>
                        <a:buFontTx/>
                      </a:pPr>
                      <a:r>
                        <a:rPr lang="zh-CN" altLang="en-US" sz="1400" b="1" dirty="0"/>
                        <a:t>否</a:t>
                      </a:r>
                    </a:p>
                  </a:txBody>
                  <a:tcPr marL="298450" marR="73025" marT="0" marB="0" anchor="ctr">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solidFill>
                      <a:srgbClr val="E7EFF6"/>
                    </a:solidFill>
                  </a:tcPr>
                </a:tc>
                <a:extLst>
                  <a:ext uri="{0D108BD9-81ED-4DB2-BD59-A6C34878D82A}">
                    <a16:rowId xmlns:a16="http://schemas.microsoft.com/office/drawing/2014/main" val="10002"/>
                  </a:ext>
                </a:extLst>
              </a:tr>
            </a:tbl>
          </a:graphicData>
        </a:graphic>
      </p:graphicFrame>
      <p:graphicFrame>
        <p:nvGraphicFramePr>
          <p:cNvPr id="8" name="表格 7"/>
          <p:cNvGraphicFramePr>
            <a:graphicFrameLocks noGrp="1"/>
          </p:cNvGraphicFramePr>
          <p:nvPr>
            <p:custDataLst>
              <p:tags r:id="rId2"/>
            </p:custDataLst>
          </p:nvPr>
        </p:nvGraphicFramePr>
        <p:xfrm>
          <a:off x="1340485" y="5076825"/>
          <a:ext cx="2812415" cy="1314450"/>
        </p:xfrm>
        <a:graphic>
          <a:graphicData uri="http://schemas.openxmlformats.org/drawingml/2006/table">
            <a:tbl>
              <a:tblPr firstRow="1" firstCol="1" bandRow="1">
                <a:tableStyleId>{5C22544A-7EE6-4342-B048-85BDC9FD1C3A}</a:tableStyleId>
              </a:tblPr>
              <a:tblGrid>
                <a:gridCol w="990600">
                  <a:extLst>
                    <a:ext uri="{9D8B030D-6E8A-4147-A177-3AD203B41FA5}">
                      <a16:colId xmlns:a16="http://schemas.microsoft.com/office/drawing/2014/main" val="20000"/>
                    </a:ext>
                  </a:extLst>
                </a:gridCol>
                <a:gridCol w="1821815">
                  <a:extLst>
                    <a:ext uri="{9D8B030D-6E8A-4147-A177-3AD203B41FA5}">
                      <a16:colId xmlns:a16="http://schemas.microsoft.com/office/drawing/2014/main" val="20001"/>
                    </a:ext>
                  </a:extLst>
                </a:gridCol>
              </a:tblGrid>
              <a:tr h="315595">
                <a:tc>
                  <a:txBody>
                    <a:bodyPr/>
                    <a:lstStyle/>
                    <a:p>
                      <a:pPr marL="145415" algn="just">
                        <a:lnSpc>
                          <a:spcPct val="107000"/>
                        </a:lnSpc>
                        <a:spcAft>
                          <a:spcPts val="0"/>
                        </a:spcAft>
                      </a:pPr>
                      <a:r>
                        <a:rPr lang="zh-CN" sz="1200" kern="100" dirty="0">
                          <a:effectLst/>
                        </a:rPr>
                        <a:t>代　　码</a:t>
                      </a:r>
                      <a:endParaRPr lang="zh-CN" sz="1100" kern="100" dirty="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29448B"/>
                    </a:solidFill>
                  </a:tcPr>
                </a:tc>
                <a:tc>
                  <a:txBody>
                    <a:bodyPr/>
                    <a:lstStyle/>
                    <a:p>
                      <a:pPr marL="635" algn="ctr">
                        <a:lnSpc>
                          <a:spcPct val="107000"/>
                        </a:lnSpc>
                        <a:spcAft>
                          <a:spcPts val="0"/>
                        </a:spcAft>
                      </a:pPr>
                      <a:r>
                        <a:rPr lang="zh-CN" sz="1200" kern="100">
                          <a:effectLst/>
                        </a:rPr>
                        <a:t>名　　称</a:t>
                      </a:r>
                      <a:endParaRPr lang="zh-CN" sz="1100" kern="100">
                        <a:effectLst/>
                        <a:latin typeface="Calibri" panose="020F0502020204030204" charset="0"/>
                        <a:ea typeface="宋体" panose="02010600030101010101" pitchFamily="2" charset="-122"/>
                        <a:cs typeface="Times New Roman" panose="02020603050405020304" pitchFamily="18" charset="0"/>
                      </a:endParaRPr>
                    </a:p>
                  </a:txBody>
                  <a:tcPr marL="53975" marR="5461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29448B"/>
                    </a:solidFill>
                  </a:tcPr>
                </a:tc>
                <a:extLst>
                  <a:ext uri="{0D108BD9-81ED-4DB2-BD59-A6C34878D82A}">
                    <a16:rowId xmlns:a16="http://schemas.microsoft.com/office/drawing/2014/main" val="10000"/>
                  </a:ext>
                </a:extLst>
              </a:tr>
              <a:tr h="500380">
                <a:tc>
                  <a:txBody>
                    <a:bodyPr/>
                    <a:lstStyle/>
                    <a:p>
                      <a:pPr marL="14605" algn="ctr">
                        <a:lnSpc>
                          <a:spcPct val="107000"/>
                        </a:lnSpc>
                        <a:buClrTx/>
                        <a:buSzTx/>
                        <a:buFontTx/>
                      </a:pPr>
                      <a:r>
                        <a:rPr lang="zh-CN" altLang="en-US" sz="1400" dirty="0">
                          <a:solidFill>
                            <a:schemeClr val="tx1"/>
                          </a:solidFill>
                        </a:rPr>
                        <a:t>1</a:t>
                      </a:r>
                    </a:p>
                  </a:txBody>
                  <a:tcPr marL="53975" marR="5461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CBDEEC"/>
                    </a:solidFill>
                  </a:tcPr>
                </a:tc>
                <a:tc>
                  <a:txBody>
                    <a:bodyPr/>
                    <a:lstStyle/>
                    <a:p>
                      <a:pPr marL="14605" algn="ctr">
                        <a:lnSpc>
                          <a:spcPct val="107000"/>
                        </a:lnSpc>
                        <a:buClrTx/>
                        <a:buSzTx/>
                        <a:buFontTx/>
                      </a:pPr>
                      <a:r>
                        <a:rPr lang="zh-CN" altLang="en-US" sz="1400" b="1" dirty="0">
                          <a:solidFill>
                            <a:schemeClr val="tx1"/>
                          </a:solidFill>
                        </a:rPr>
                        <a:t>合同制度用工</a:t>
                      </a:r>
                    </a:p>
                  </a:txBody>
                  <a:tcPr marL="53975" marR="5461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CBDEEC"/>
                    </a:solidFill>
                  </a:tcPr>
                </a:tc>
                <a:extLst>
                  <a:ext uri="{0D108BD9-81ED-4DB2-BD59-A6C34878D82A}">
                    <a16:rowId xmlns:a16="http://schemas.microsoft.com/office/drawing/2014/main" val="10001"/>
                  </a:ext>
                </a:extLst>
              </a:tr>
              <a:tr h="498475">
                <a:tc>
                  <a:txBody>
                    <a:bodyPr/>
                    <a:lstStyle/>
                    <a:p>
                      <a:pPr marL="14605" algn="ctr">
                        <a:lnSpc>
                          <a:spcPct val="107000"/>
                        </a:lnSpc>
                        <a:buClrTx/>
                        <a:buSzTx/>
                        <a:buFontTx/>
                      </a:pPr>
                      <a:r>
                        <a:rPr lang="zh-CN" altLang="en-US" sz="1400" dirty="0">
                          <a:solidFill>
                            <a:schemeClr val="tx1"/>
                          </a:solidFill>
                        </a:rPr>
                        <a:t>2</a:t>
                      </a:r>
                    </a:p>
                  </a:txBody>
                  <a:tcPr marL="53975" marR="5461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7EFF6"/>
                    </a:solidFill>
                  </a:tcPr>
                </a:tc>
                <a:tc>
                  <a:txBody>
                    <a:bodyPr/>
                    <a:lstStyle/>
                    <a:p>
                      <a:pPr marL="14605" algn="ctr">
                        <a:lnSpc>
                          <a:spcPct val="107000"/>
                        </a:lnSpc>
                        <a:buClrTx/>
                        <a:buSzTx/>
                        <a:buFontTx/>
                      </a:pPr>
                      <a:r>
                        <a:rPr lang="zh-CN" altLang="en-US" sz="1400" b="1" dirty="0">
                          <a:solidFill>
                            <a:schemeClr val="tx1"/>
                          </a:solidFill>
                          <a:latin typeface="+mn-lt"/>
                          <a:ea typeface="+mn-ea"/>
                          <a:cs typeface="+mn-cs"/>
                        </a:rPr>
                        <a:t>劳务派遣用工</a:t>
                      </a:r>
                    </a:p>
                  </a:txBody>
                  <a:tcPr marL="53975" marR="54610" marT="0" marB="0"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E7EFF6"/>
                    </a:solidFill>
                  </a:tcPr>
                </a:tc>
                <a:extLst>
                  <a:ext uri="{0D108BD9-81ED-4DB2-BD59-A6C34878D82A}">
                    <a16:rowId xmlns:a16="http://schemas.microsoft.com/office/drawing/2014/main" val="10002"/>
                  </a:ext>
                </a:extLst>
              </a:tr>
            </a:tbl>
          </a:graphicData>
        </a:graphic>
      </p:graphicFrame>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jb3VudCI6NCwiaGRpZCI6ImE4ZDlmMmZhMzViODZiZGRjZWY4OWNlNzM3ZmNlMGNmIiwidXNlckNvdW50IjoyfQ=="/>
  <p:tag name="RESOURCE_RECORD_KEY" val="{&quot;70&quot;:[3327641]}"/>
  <p:tag name="KSO_WPP_MARK_KEY" val="614642c4-6572-411d-a4e1-78d1be6442dd"/>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395.83031496062995,&quot;left&quot;:16.75,&quot;top&quot;:81.66960629921259,&quot;width&quot;:939.15}"/>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395.83031496062995,&quot;left&quot;:16.75,&quot;top&quot;:81.66960629921259,&quot;width&quot;:939.15}"/>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395.83031496062995,&quot;left&quot;:16.75,&quot;top&quot;:81.66960629921259,&quot;width&quot;:939.15}"/>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395.83031496062995,&quot;left&quot;:16.75,&quot;top&quot;:81.66960629921259,&quot;width&quot;:939.15}"/>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395.83031496062995,&quot;left&quot;:16.75,&quot;top&quot;:81.66960629921259,&quot;width&quot;:932.9899212598426}"/>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395.83031496062995,&quot;left&quot;:16.75,&quot;top&quot;:81.66960629921259,&quot;width&quot;:939.15}"/>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395.83031496062995,&quot;left&quot;:16.75,&quot;top&quot;:81.66960629921259,&quot;width&quot;:939.15}"/>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395.83031496062995,&quot;left&quot;:16.75,&quot;top&quot;:81.66960629921259,&quot;width&quot;:939.15}"/>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395.83031496062995,&quot;left&quot;:16.75,&quot;top&quot;:81.66960629921259,&quot;width&quot;:939.15}"/>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395.83031496062995,&quot;left&quot;:16.75,&quot;top&quot;:81.66960629921259,&quot;width&quot;:939.15}"/>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395.83031496062995,&quot;left&quot;:16.75,&quot;top&quot;:81.66960629921259,&quot;width&quot;:939.15}"/>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395.83031496062995,&quot;left&quot;:16.75,&quot;top&quot;:81.66960629921259,&quot;width&quot;:939.15}"/>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395.83031496062995,&quot;left&quot;:16.75,&quot;top&quot;:81.66960629921259,&quot;width&quot;:939.15}"/>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395.83031496062995,&quot;left&quot;:16.75,&quot;top&quot;:81.66960629921259,&quot;width&quot;:939.15}"/>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395.83031496062995,&quot;left&quot;:16.75,&quot;top&quot;:81.66960629921259,&quot;width&quot;:939.15}"/>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395.83031496062995,&quot;left&quot;:16.75,&quot;top&quot;:81.66960629921259,&quot;width&quot;:939.15}"/>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395.83031496062995,&quot;left&quot;:16.75,&quot;top&quot;:81.66960629921259,&quot;width&quot;:939.15}"/>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395.83031496062995,&quot;left&quot;:16.75,&quot;top&quot;:81.66960629921259,&quot;width&quot;:939.15}"/>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395.83031496062995,&quot;left&quot;:16.75,&quot;top&quot;:81.66960629921259,&quot;width&quot;:939.15}"/>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395.83031496062995,&quot;left&quot;:16.75,&quot;top&quot;:81.66960629921259,&quot;width&quot;:939.15}"/>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395.83031496062995,&quot;left&quot;:16.75,&quot;top&quot;:81.66960629921259,&quot;width&quot;:939.15}"/>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395.83031496062995,&quot;left&quot;:16.75,&quot;top&quot;:81.66960629921259,&quot;width&quot;:939.15}"/>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395.83031496062995,&quot;left&quot;:16.75,&quot;top&quot;:81.66960629921259,&quot;width&quot;:939.15}"/>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395.83031496062995,&quot;left&quot;:16.75,&quot;top&quot;:81.66960629921259,&quot;width&quot;:939.15}"/>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395.83031496062995,&quot;left&quot;:16.75,&quot;top&quot;:81.66960629921259,&quot;width&quot;:939.15}"/>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395.83031496062995,&quot;left&quot;:16.75,&quot;top&quot;:81.66960629921259,&quot;width&quot;:939.15}"/>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395.83031496062995,&quot;left&quot;:16.75,&quot;top&quot;:81.66960629921259,&quot;width&quot;:939.15}"/>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395.83031496062995,&quot;left&quot;:16.75,&quot;top&quot;:81.66960629921259,&quot;width&quot;:939.15}"/>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395.83031496062995,&quot;left&quot;:16.75,&quot;top&quot;:81.66960629921259,&quot;width&quot;:939.15}"/>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395.83031496062995,&quot;left&quot;:16.75,&quot;top&quot;:81.66960629921259,&quot;width&quot;:939.15}"/>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
  <p:tag name="KSO_WM_DIAGRAM_VIRTUALLY_FRAME" val="{&quot;height&quot;:395.83031496062995,&quot;left&quot;:16.75,&quot;top&quot;:81.66960629921259,&quot;width&quot;:939.15}"/>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6925_1*n_h_i*1_2_2"/>
  <p:tag name="KSO_WM_TEMPLATE_CATEGORY" val="diagram"/>
  <p:tag name="KSO_WM_TEMPLATE_INDEX" val="20236925"/>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2_2"/>
  <p:tag name="KSO_WM_DIAGRAM_MAX_ITEMCNT" val="6"/>
  <p:tag name="KSO_WM_DIAGRAM_MIN_ITEMCNT" val="2"/>
  <p:tag name="KSO_WM_DIAGRAM_VIRTUALLY_FRAME" val="{&quot;height&quot;:369.51309269871257,&quot;left&quot;:24.15,&quot;top&quot;:134.86762645716385,&quot;width&quot;:902.85}"/>
  <p:tag name="KSO_WM_DIAGRAM_COLOR_MATCH_VALUE" val="{&quot;shape&quot;:{&quot;fill&quot;:{&quot;gradient&quot;:[{&quot;brightness&quot;:0,&quot;colorType&quot;:1,&quot;foreColorIndex&quot;:5,&quot;pos&quot;:0.4300000071525574,&quot;transparency&quot;:1},{&quot;brightness&quot;:0.800000011920929,&quot;colorType&quot;:1,&quot;foreColorIndex&quot;:5,&quot;pos&quot;:0,&quot;transparency&quot;:0.6499999761581421}],&quot;type&quot;:3},&quot;glow&quot;:{&quot;colorType&quot;:0},&quot;line&quot;:{&quot;gradient&quot;:[{&quot;brightness&quot;:0,&quot;colorType&quot;:1,&quot;foreColorIndex&quot;:5,&quot;pos&quot;:0.25,&quot;transparency&quot;:1},{&quot;brightness&quot;:0.800000011920929,&quot;colorType&quot;:1,&quot;foreColorIndex&quot;:5,&quot;pos&quot;:1,&quot;transparency&quot;:0},{&quot;brightness&quot;:0,&quot;colorType&quot;:1,&quot;foreColorIndex&quot;:5,&quot;pos&quot;:0.75,&quot;transparency&quot;:1}],&quot;type&quot;:2},&quot;shadow&quot;:{&quot;colorType&quot;:0},&quot;threeD&quot;:{&quot;curvedSurface&quot;:{&quot;brightness&quot;:0,&quot;colorType&quot;:2,&quot;rgb&quot;:&quot;#000000&quot;},&quot;depth&quot;:{&quot;colorType&quot;:0}}},&quot;text&quot;:{&quot;fill&quot;:{&quot;type&quot;:0},&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6925_1*n_h_i*1_2_1"/>
  <p:tag name="KSO_WM_TEMPLATE_CATEGORY" val="diagram"/>
  <p:tag name="KSO_WM_TEMPLATE_INDEX" val="20236925"/>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2_1"/>
  <p:tag name="KSO_WM_DIAGRAM_MAX_ITEMCNT" val="6"/>
  <p:tag name="KSO_WM_DIAGRAM_MIN_ITEMCNT" val="2"/>
  <p:tag name="KSO_WM_DIAGRAM_VIRTUALLY_FRAME" val="{&quot;height&quot;:369.51309269871257,&quot;left&quot;:24.15,&quot;top&quot;:134.86762645716385,&quot;width&quot;:902.85}"/>
  <p:tag name="KSO_WM_DIAGRAM_COLOR_MATCH_VALUE" val="{&quot;shape&quot;:{&quot;fill&quot;:{&quot;gradient&quot;:[{&quot;brightness&quot;:0,&quot;colorType&quot;:1,&quot;foreColorIndex&quot;:5,&quot;pos&quot;:0.4300000071525574,&quot;transparency&quot;:1},{&quot;brightness&quot;:0.800000011920929,&quot;colorType&quot;:1,&quot;foreColorIndex&quot;:5,&quot;pos&quot;:0,&quot;transparency&quot;:0.6499999761581421}],&quot;type&quot;:3},&quot;glow&quot;:{&quot;colorType&quot;:0},&quot;line&quot;:{&quot;gradient&quot;:[{&quot;brightness&quot;:0,&quot;colorType&quot;:1,&quot;foreColorIndex&quot;:5,&quot;pos&quot;:0.25,&quot;transparency&quot;:1},{&quot;brightness&quot;:0.800000011920929,&quot;colorType&quot;:1,&quot;foreColorIndex&quot;:5,&quot;pos&quot;:1,&quot;transparency&quot;:0},{&quot;brightness&quot;:0,&quot;colorType&quot;:1,&quot;foreColorIndex&quot;:5,&quot;pos&quot;:0.75,&quot;transparency&quot;:1}],&quot;type&quot;:2},&quot;shadow&quot;:{&quot;colorType&quot;:0},&quot;threeD&quot;:{&quot;curvedSurface&quot;:{&quot;brightness&quot;:0,&quot;colorType&quot;:2,&quot;rgb&quot;:&quot;#000000&quot;},&quot;depth&quot;:{&quot;colorType&quot;:0}}},&quot;text&quot;:{&quot;fill&quot;:{&quot;type&quot;:0},&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6925_1*n_h_h_f*1_2_1_1"/>
  <p:tag name="KSO_WM_TEMPLATE_CATEGORY" val="diagram"/>
  <p:tag name="KSO_WM_TEMPLATE_INDEX" val="20236925"/>
  <p:tag name="KSO_WM_UNIT_LAYERLEVEL" val="1_1_1_1"/>
  <p:tag name="KSO_WM_TAG_VERSION" val="3.0"/>
  <p:tag name="KSO_WM_DIAGRAM_VIRTUALLY_FRAME" val="{&quot;height&quot;:369.51309269871257,&quot;left&quot;:24.15,&quot;top&quot;:134.86762645716385,&quot;width&quot;:902.85}"/>
  <p:tag name="KSO_WM_DIAGRAM_VERSION" val="3"/>
  <p:tag name="KSO_WM_DIAGRAM_COLOR_TRICK" val="1"/>
  <p:tag name="KSO_WM_DIAGRAM_COLOR_TEXT_CAN_REMOVE" val="n"/>
  <p:tag name="KSO_WM_DIAGRAM_GROUP_CODE" val="n1-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输入你的项正文"/>
  <p:tag name="KSO_WM_UNIT_TEXT_FILL_FORE_SCHEMECOLOR_INDEX" val="1"/>
  <p:tag name="KSO_WM_UNIT_TEXT_FILL_TYPE" val="1"/>
  <p:tag name="KSO_WM_DIAGRAM_USE_COLOR_VALUE" val="{&quot;color_scheme&quot;:1,&quot;color_type&quot;:1,&quot;theme_color_indexes&quot;:[5,6,5,6,5,6]}"/>
</p:tagLst>
</file>

<file path=ppt/tags/tag151.xml><?xml version="1.0" encoding="utf-8"?>
<p:tagLst xmlns:a="http://schemas.openxmlformats.org/drawingml/2006/main" xmlns:r="http://schemas.openxmlformats.org/officeDocument/2006/relationships" xmlns:p="http://schemas.openxmlformats.org/presentationml/2006/main">
  <p:tag name="KSO_WM_DIAGRAM_VIRTUALLY_FRAME" val="{&quot;height&quot;:369.51309269871257,&quot;left&quot;:24.15,&quot;top&quot;:134.86762645716385,&quot;width&quot;:902.85}"/>
  <p:tag name="KSO_WM_UNIT_HIGHLIGHT" val="0"/>
  <p:tag name="KSO_WM_UNIT_COMPATIBLE" val="0"/>
  <p:tag name="KSO_WM_UNIT_DIAGRAM_ISNUMVISUAL" val="0"/>
  <p:tag name="KSO_WM_UNIT_DIAGRAM_ISREFERUNIT" val="0"/>
  <p:tag name="KSO_WM_UNIT_ID" val="diagram20236925_1*n_h_h_a*1_2_1_1"/>
  <p:tag name="KSO_WM_TEMPLATE_CATEGORY" val="diagram"/>
  <p:tag name="KSO_WM_TEMPLATE_INDEX" val="20236925"/>
  <p:tag name="KSO_WM_UNIT_LAYERLEVEL" val="1_1_1_1"/>
  <p:tag name="KSO_WM_TAG_VERSION" val="3.0"/>
  <p:tag name="KSO_WM_UNIT_ISCONTENTSTITLE" val="0"/>
  <p:tag name="KSO_WM_UNIT_ISNUMDGMTITLE" val="0"/>
  <p:tag name="KSO_WM_UNIT_NOCLEAR" val="0"/>
  <p:tag name="KSO_WM_UNIT_VALUE" val="7"/>
  <p:tag name="KSO_WM_DIAGRAM_GROUP_CODE" val="n1-1"/>
  <p:tag name="KSO_WM_UNIT_TYPE" val="n_h_h_a"/>
  <p:tag name="KSO_WM_UNIT_INDEX" val="1_2_1_1"/>
  <p:tag name="KSO_WM_DIAGRAM_VERSION" val="3"/>
  <p:tag name="KSO_WM_DIAGRAM_COLOR_TRICK" val="1"/>
  <p:tag name="KSO_WM_DIAGRAM_COLOR_TEXT_CAN_REMOVE" val="n"/>
  <p:tag name="KSO_WM_DIAGRAM_MAX_ITEMCNT" val="6"/>
  <p:tag name="KSO_WM_DIAGRAM_MIN_ITEMCNT" val="2"/>
  <p:tag name="KSO_WM_DIAGRAM_COLOR_MATCH_VALUE" val="{&quot;shape&quot;:{&quot;fill&quot;:{&quot;gradient&quot;:[{&quot;brightness&quot;:-0.25,&quot;colorType&quot;:1,&quot;foreColorIndex&quot;:5,&quot;pos&quot;:1,&quot;transparency&quot;:0},{&quot;brightness&quot;:0,&quot;colorType&quot;:1,&quot;foreColorIndex&quot;:5,&quot;pos&quot;:0.6299999952316284,&quot;transparency&quot;:0},{&quot;brightness&quot;:0.4000000059604645,&quot;colorType&quot;:1,&quot;foreColorIndex&quot;:5,&quot;pos&quot;:0.019999999552965164,&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6925_1*n_h_i*1_1_1"/>
  <p:tag name="KSO_WM_TEMPLATE_CATEGORY" val="diagram"/>
  <p:tag name="KSO_WM_TEMPLATE_INDEX" val="20236925"/>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1"/>
  <p:tag name="KSO_WM_DIAGRAM_MAX_ITEMCNT" val="6"/>
  <p:tag name="KSO_WM_DIAGRAM_MIN_ITEMCNT" val="2"/>
  <p:tag name="KSO_WM_DIAGRAM_VIRTUALLY_FRAME" val="{&quot;height&quot;:369.51309269871257,&quot;left&quot;:24.15,&quot;top&quot;:134.86762645716385,&quot;width&quot;:902.85}"/>
  <p:tag name="KSO_WM_DIAGRAM_COLOR_MATCH_VALUE" val="{&quot;shape&quot;:{&quot;fill&quot;:{&quot;gradient&quot;:[{&quot;brightness&quot;:-0.25,&quot;colorType&quot;:1,&quot;foreColorIndex&quot;:5,&quot;pos&quot;:1,&quot;transparency&quot;:0},{&quot;brightness&quot;:0,&quot;colorType&quot;:1,&quot;foreColorIndex&quot;:5,&quot;pos&quot;:0.6200000047683716,&quot;transparency&quot;:0},{&quot;brightness&quot;:0.4000000059604645,&quot;colorType&quot;:1,&quot;foreColorIndex&quot;:5,&quot;pos&quot;:0.019999999552965164,&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153.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6925_1*n_h_a*1_1_1"/>
  <p:tag name="KSO_WM_TEMPLATE_CATEGORY" val="diagram"/>
  <p:tag name="KSO_WM_TEMPLATE_INDEX" val="20236925"/>
  <p:tag name="KSO_WM_UNIT_LAYERLEVEL" val="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69.51309269871257,&quot;left&quot;:24.15,&quot;top&quot;:134.86762645716385,&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10;添加标题"/>
  <p:tag name="KSO_WM_DIAGRAM_USE_COLOR_VALUE" val="{&quot;color_scheme&quot;:1,&quot;color_type&quot;:1,&quot;theme_color_indexes&quot;:[5,6,5,6,5,6]}"/>
</p:tagLst>
</file>

<file path=ppt/tags/tag154.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6925_1*n_h_h_f*1_2_2_1"/>
  <p:tag name="KSO_WM_TEMPLATE_CATEGORY" val="diagram"/>
  <p:tag name="KSO_WM_TEMPLATE_INDEX" val="20236925"/>
  <p:tag name="KSO_WM_UNIT_LAYERLEVEL" val="1_1_1_1"/>
  <p:tag name="KSO_WM_TAG_VERSION" val="3.0"/>
  <p:tag name="KSO_WM_DIAGRAM_VIRTUALLY_FRAME" val="{&quot;height&quot;:369.51309269871257,&quot;left&quot;:24.15,&quot;top&quot;:134.86762645716385,&quot;width&quot;:902.85}"/>
  <p:tag name="KSO_WM_DIAGRAM_VERSION" val="3"/>
  <p:tag name="KSO_WM_DIAGRAM_COLOR_TRICK" val="1"/>
  <p:tag name="KSO_WM_DIAGRAM_COLOR_TEXT_CAN_REMOVE" val="n"/>
  <p:tag name="KSO_WM_DIAGRAM_GROUP_CODE" val="n1-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输入你的项正文"/>
  <p:tag name="KSO_WM_UNIT_TEXT_FILL_FORE_SCHEMECOLOR_INDEX" val="1"/>
  <p:tag name="KSO_WM_UNIT_TEXT_FILL_TYPE" val="1"/>
  <p:tag name="KSO_WM_DIAGRAM_USE_COLOR_VALUE" val="{&quot;color_scheme&quot;:1,&quot;color_type&quot;:1,&quot;theme_color_indexes&quot;:[5,6,5,6,5,6]}"/>
</p:tagLst>
</file>

<file path=ppt/tags/tag155.xml><?xml version="1.0" encoding="utf-8"?>
<p:tagLst xmlns:a="http://schemas.openxmlformats.org/drawingml/2006/main" xmlns:r="http://schemas.openxmlformats.org/officeDocument/2006/relationships" xmlns:p="http://schemas.openxmlformats.org/presentationml/2006/main">
  <p:tag name="KSO_WM_DIAGRAM_VIRTUALLY_FRAME" val="{&quot;height&quot;:369.51309269871257,&quot;left&quot;:24.15,&quot;top&quot;:134.86762645716385,&quot;width&quot;:902.85}"/>
  <p:tag name="KSO_WM_UNIT_HIGHLIGHT" val="0"/>
  <p:tag name="KSO_WM_UNIT_COMPATIBLE" val="0"/>
  <p:tag name="KSO_WM_UNIT_DIAGRAM_ISNUMVISUAL" val="0"/>
  <p:tag name="KSO_WM_UNIT_DIAGRAM_ISREFERUNIT" val="0"/>
  <p:tag name="KSO_WM_UNIT_ID" val="diagram20236925_1*n_h_h_a*1_2_1_1"/>
  <p:tag name="KSO_WM_TEMPLATE_CATEGORY" val="diagram"/>
  <p:tag name="KSO_WM_TEMPLATE_INDEX" val="20236925"/>
  <p:tag name="KSO_WM_UNIT_LAYERLEVEL" val="1_1_1_1"/>
  <p:tag name="KSO_WM_TAG_VERSION" val="3.0"/>
  <p:tag name="KSO_WM_UNIT_ISCONTENTSTITLE" val="0"/>
  <p:tag name="KSO_WM_UNIT_ISNUMDGMTITLE" val="0"/>
  <p:tag name="KSO_WM_UNIT_NOCLEAR" val="0"/>
  <p:tag name="KSO_WM_UNIT_VALUE" val="7"/>
  <p:tag name="KSO_WM_DIAGRAM_GROUP_CODE" val="n1-1"/>
  <p:tag name="KSO_WM_UNIT_TYPE" val="n_h_h_a"/>
  <p:tag name="KSO_WM_UNIT_INDEX" val="1_2_1_1"/>
  <p:tag name="KSO_WM_DIAGRAM_VERSION" val="3"/>
  <p:tag name="KSO_WM_DIAGRAM_COLOR_TRICK" val="1"/>
  <p:tag name="KSO_WM_DIAGRAM_COLOR_TEXT_CAN_REMOVE" val="n"/>
  <p:tag name="KSO_WM_DIAGRAM_MAX_ITEMCNT" val="6"/>
  <p:tag name="KSO_WM_DIAGRAM_MIN_ITEMCNT" val="2"/>
  <p:tag name="KSO_WM_DIAGRAM_COLOR_MATCH_VALUE" val="{&quot;shape&quot;:{&quot;fill&quot;:{&quot;gradient&quot;:[{&quot;brightness&quot;:-0.25,&quot;colorType&quot;:1,&quot;foreColorIndex&quot;:5,&quot;pos&quot;:1,&quot;transparency&quot;:0},{&quot;brightness&quot;:0,&quot;colorType&quot;:1,&quot;foreColorIndex&quot;:5,&quot;pos&quot;:0.6299999952316284,&quot;transparency&quot;:0},{&quot;brightness&quot;:0.4000000059604645,&quot;colorType&quot;:1,&quot;foreColorIndex&quot;:5,&quot;pos&quot;:0.019999999552965164,&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9912,&quot;width&quot;:8424}"/>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KSO_WM_UNIT_TABLE_BEAUTIFY" val="smartTable{e70c3dbb-375c-40f3-b9c3-1270c371fd3f}"/>
  <p:tag name="KSO_WM_BEAUTIFY_FLAG" val=""/>
  <p:tag name="TABLE_ENDDRAG_ORIGIN_RECT" val="413*274"/>
  <p:tag name="TABLE_ENDDRAG_RECT" val="38*167*413*274"/>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6925_1*n_h_i*1_2_2"/>
  <p:tag name="KSO_WM_TEMPLATE_CATEGORY" val="diagram"/>
  <p:tag name="KSO_WM_TEMPLATE_INDEX" val="20236925"/>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2_2"/>
  <p:tag name="KSO_WM_DIAGRAM_MAX_ITEMCNT" val="6"/>
  <p:tag name="KSO_WM_DIAGRAM_MIN_ITEMCNT" val="2"/>
  <p:tag name="KSO_WM_DIAGRAM_VIRTUALLY_FRAME" val="{&quot;height&quot;:388.46135957159544,&quot;left&quot;:24.15,&quot;top&quot;:115.91935958428098,&quot;width&quot;:902.85}"/>
  <p:tag name="KSO_WM_DIAGRAM_COLOR_MATCH_VALUE" val="{&quot;shape&quot;:{&quot;fill&quot;:{&quot;gradient&quot;:[{&quot;brightness&quot;:0,&quot;colorType&quot;:1,&quot;foreColorIndex&quot;:5,&quot;pos&quot;:0.4300000071525574,&quot;transparency&quot;:1},{&quot;brightness&quot;:0.800000011920929,&quot;colorType&quot;:1,&quot;foreColorIndex&quot;:5,&quot;pos&quot;:0,&quot;transparency&quot;:0.6499999761581421}],&quot;type&quot;:3},&quot;glow&quot;:{&quot;colorType&quot;:0},&quot;line&quot;:{&quot;gradient&quot;:[{&quot;brightness&quot;:0,&quot;colorType&quot;:1,&quot;foreColorIndex&quot;:5,&quot;pos&quot;:0.25,&quot;transparency&quot;:1},{&quot;brightness&quot;:0.800000011920929,&quot;colorType&quot;:1,&quot;foreColorIndex&quot;:5,&quot;pos&quot;:1,&quot;transparency&quot;:0},{&quot;brightness&quot;:0,&quot;colorType&quot;:1,&quot;foreColorIndex&quot;:5,&quot;pos&quot;:0.75,&quot;transparency&quot;:1}],&quot;type&quot;:2},&quot;shadow&quot;:{&quot;colorType&quot;:0},&quot;threeD&quot;:{&quot;curvedSurface&quot;:{&quot;brightness&quot;:0,&quot;colorType&quot;:2,&quot;rgb&quot;:&quot;#000000&quot;},&quot;depth&quot;:{&quot;colorType&quot;:0}}},&quot;text&quot;:{&quot;fill&quot;:{&quot;type&quot;:0},&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2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301,&quot;width&quot;:13835}"/>
  <p:tag name="KSO_WM_BEAUTIFY_FLAG" val=""/>
</p:tagLst>
</file>

<file path=ppt/tags/tag2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6925_1*n_h_i*1_2_1"/>
  <p:tag name="KSO_WM_TEMPLATE_CATEGORY" val="diagram"/>
  <p:tag name="KSO_WM_TEMPLATE_INDEX" val="20236925"/>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2_1"/>
  <p:tag name="KSO_WM_DIAGRAM_MAX_ITEMCNT" val="6"/>
  <p:tag name="KSO_WM_DIAGRAM_MIN_ITEMCNT" val="2"/>
  <p:tag name="KSO_WM_DIAGRAM_VIRTUALLY_FRAME" val="{&quot;height&quot;:388.46135957159544,&quot;left&quot;:24.15,&quot;top&quot;:115.91935958428098,&quot;width&quot;:902.85}"/>
  <p:tag name="KSO_WM_DIAGRAM_COLOR_MATCH_VALUE" val="{&quot;shape&quot;:{&quot;fill&quot;:{&quot;gradient&quot;:[{&quot;brightness&quot;:0,&quot;colorType&quot;:1,&quot;foreColorIndex&quot;:5,&quot;pos&quot;:0.4300000071525574,&quot;transparency&quot;:1},{&quot;brightness&quot;:0.800000011920929,&quot;colorType&quot;:1,&quot;foreColorIndex&quot;:5,&quot;pos&quot;:0,&quot;transparency&quot;:0.6499999761581421}],&quot;type&quot;:3},&quot;glow&quot;:{&quot;colorType&quot;:0},&quot;line&quot;:{&quot;gradient&quot;:[{&quot;brightness&quot;:0,&quot;colorType&quot;:1,&quot;foreColorIndex&quot;:5,&quot;pos&quot;:0.25,&quot;transparency&quot;:1},{&quot;brightness&quot;:0.800000011920929,&quot;colorType&quot;:1,&quot;foreColorIndex&quot;:5,&quot;pos&quot;:1,&quot;transparency&quot;:0},{&quot;brightness&quot;:0,&quot;colorType&quot;:1,&quot;foreColorIndex&quot;:5,&quot;pos&quot;:0.75,&quot;transparency&quot;:1}],&quot;type&quot;:2},&quot;shadow&quot;:{&quot;colorType&quot;:0},&quot;threeD&quot;:{&quot;curvedSurface&quot;:{&quot;brightness&quot;:0,&quot;colorType&quot;:2,&quot;rgb&quot;:&quot;#000000&quot;},&quot;depth&quot;:{&quot;colorType&quot;:0}}},&quot;text&quot;:{&quot;fill&quot;:{&quot;type&quot;:0},&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211.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6925_1*n_h_h_f*1_2_1_1"/>
  <p:tag name="KSO_WM_TEMPLATE_CATEGORY" val="diagram"/>
  <p:tag name="KSO_WM_TEMPLATE_INDEX" val="20236925"/>
  <p:tag name="KSO_WM_UNIT_LAYERLEVEL" val="1_1_1_1"/>
  <p:tag name="KSO_WM_TAG_VERSION" val="3.0"/>
  <p:tag name="KSO_WM_DIAGRAM_VIRTUALLY_FRAME" val="{&quot;height&quot;:388.46135957159544,&quot;left&quot;:24.15,&quot;top&quot;:115.91935958428098,&quot;width&quot;:902.85}"/>
  <p:tag name="KSO_WM_DIAGRAM_VERSION" val="3"/>
  <p:tag name="KSO_WM_DIAGRAM_COLOR_TRICK" val="1"/>
  <p:tag name="KSO_WM_DIAGRAM_COLOR_TEXT_CAN_REMOVE" val="n"/>
  <p:tag name="KSO_WM_DIAGRAM_GROUP_CODE" val="n1-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输入你的项正文"/>
  <p:tag name="KSO_WM_UNIT_TEXT_FILL_FORE_SCHEMECOLOR_INDEX" val="1"/>
  <p:tag name="KSO_WM_UNIT_TEXT_FILL_TYPE" val="1"/>
  <p:tag name="KSO_WM_DIAGRAM_USE_COLOR_VALUE" val="{&quot;color_scheme&quot;:1,&quot;color_type&quot;:1,&quot;theme_color_indexes&quot;:[5,6,5,6,5,6]}"/>
</p:tagLst>
</file>

<file path=ppt/tags/tag212.xml><?xml version="1.0" encoding="utf-8"?>
<p:tagLst xmlns:a="http://schemas.openxmlformats.org/drawingml/2006/main" xmlns:r="http://schemas.openxmlformats.org/officeDocument/2006/relationships" xmlns:p="http://schemas.openxmlformats.org/presentationml/2006/main">
  <p:tag name="KSO_WM_DIAGRAM_VIRTUALLY_FRAME" val="{&quot;height&quot;:388.46135957159544,&quot;left&quot;:24.15,&quot;top&quot;:115.91935958428098,&quot;width&quot;:902.85}"/>
  <p:tag name="KSO_WM_UNIT_HIGHLIGHT" val="0"/>
  <p:tag name="KSO_WM_UNIT_COMPATIBLE" val="0"/>
  <p:tag name="KSO_WM_UNIT_DIAGRAM_ISNUMVISUAL" val="0"/>
  <p:tag name="KSO_WM_UNIT_DIAGRAM_ISREFERUNIT" val="0"/>
  <p:tag name="KSO_WM_UNIT_ID" val="diagram20236925_1*n_h_h_a*1_2_1_1"/>
  <p:tag name="KSO_WM_TEMPLATE_CATEGORY" val="diagram"/>
  <p:tag name="KSO_WM_TEMPLATE_INDEX" val="20236925"/>
  <p:tag name="KSO_WM_UNIT_LAYERLEVEL" val="1_1_1_1"/>
  <p:tag name="KSO_WM_TAG_VERSION" val="3.0"/>
  <p:tag name="KSO_WM_UNIT_ISCONTENTSTITLE" val="0"/>
  <p:tag name="KSO_WM_UNIT_ISNUMDGMTITLE" val="0"/>
  <p:tag name="KSO_WM_UNIT_NOCLEAR" val="0"/>
  <p:tag name="KSO_WM_UNIT_VALUE" val="7"/>
  <p:tag name="KSO_WM_DIAGRAM_GROUP_CODE" val="n1-1"/>
  <p:tag name="KSO_WM_UNIT_TYPE" val="n_h_h_a"/>
  <p:tag name="KSO_WM_UNIT_INDEX" val="1_2_1_1"/>
  <p:tag name="KSO_WM_DIAGRAM_VERSION" val="3"/>
  <p:tag name="KSO_WM_DIAGRAM_COLOR_TRICK" val="1"/>
  <p:tag name="KSO_WM_DIAGRAM_COLOR_TEXT_CAN_REMOVE" val="n"/>
  <p:tag name="KSO_WM_DIAGRAM_MAX_ITEMCNT" val="6"/>
  <p:tag name="KSO_WM_DIAGRAM_MIN_ITEMCNT" val="2"/>
  <p:tag name="KSO_WM_DIAGRAM_COLOR_MATCH_VALUE" val="{&quot;shape&quot;:{&quot;fill&quot;:{&quot;gradient&quot;:[{&quot;brightness&quot;:-0.25,&quot;colorType&quot;:1,&quot;foreColorIndex&quot;:5,&quot;pos&quot;:1,&quot;transparency&quot;:0},{&quot;brightness&quot;:0,&quot;colorType&quot;:1,&quot;foreColorIndex&quot;:5,&quot;pos&quot;:0.6299999952316284,&quot;transparency&quot;:0},{&quot;brightness&quot;:0.4000000059604645,&quot;colorType&quot;:1,&quot;foreColorIndex&quot;:5,&quot;pos&quot;:0.019999999552965164,&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2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6925_1*n_h_i*1_1_1"/>
  <p:tag name="KSO_WM_TEMPLATE_CATEGORY" val="diagram"/>
  <p:tag name="KSO_WM_TEMPLATE_INDEX" val="20236925"/>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1"/>
  <p:tag name="KSO_WM_DIAGRAM_MAX_ITEMCNT" val="6"/>
  <p:tag name="KSO_WM_DIAGRAM_MIN_ITEMCNT" val="2"/>
  <p:tag name="KSO_WM_DIAGRAM_VIRTUALLY_FRAME" val="{&quot;height&quot;:388.46135957159544,&quot;left&quot;:24.15,&quot;top&quot;:115.91935958428098,&quot;width&quot;:902.85}"/>
  <p:tag name="KSO_WM_DIAGRAM_COLOR_MATCH_VALUE" val="{&quot;shape&quot;:{&quot;fill&quot;:{&quot;gradient&quot;:[{&quot;brightness&quot;:-0.25,&quot;colorType&quot;:1,&quot;foreColorIndex&quot;:5,&quot;pos&quot;:1,&quot;transparency&quot;:0},{&quot;brightness&quot;:0,&quot;colorType&quot;:1,&quot;foreColorIndex&quot;:5,&quot;pos&quot;:0.6200000047683716,&quot;transparency&quot;:0},{&quot;brightness&quot;:0.4000000059604645,&quot;colorType&quot;:1,&quot;foreColorIndex&quot;:5,&quot;pos&quot;:0.019999999552965164,&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214.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6925_1*n_h_a*1_1_1"/>
  <p:tag name="KSO_WM_TEMPLATE_CATEGORY" val="diagram"/>
  <p:tag name="KSO_WM_TEMPLATE_INDEX" val="20236925"/>
  <p:tag name="KSO_WM_UNIT_LAYERLEVEL" val="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388.46135957159544,&quot;left&quot;:24.15,&quot;top&quot;:115.91935958428098,&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10;添加标题"/>
  <p:tag name="KSO_WM_DIAGRAM_USE_COLOR_VALUE" val="{&quot;color_scheme&quot;:1,&quot;color_type&quot;:1,&quot;theme_color_indexes&quot;:[5,6,5,6,5,6]}"/>
</p:tagLst>
</file>

<file path=ppt/tags/tag215.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6925_1*n_h_h_f*1_2_2_1"/>
  <p:tag name="KSO_WM_TEMPLATE_CATEGORY" val="diagram"/>
  <p:tag name="KSO_WM_TEMPLATE_INDEX" val="20236925"/>
  <p:tag name="KSO_WM_UNIT_LAYERLEVEL" val="1_1_1_1"/>
  <p:tag name="KSO_WM_TAG_VERSION" val="3.0"/>
  <p:tag name="KSO_WM_DIAGRAM_VIRTUALLY_FRAME" val="{&quot;height&quot;:388.46135957159544,&quot;left&quot;:24.15,&quot;top&quot;:115.91935958428098,&quot;width&quot;:902.85}"/>
  <p:tag name="KSO_WM_DIAGRAM_VERSION" val="3"/>
  <p:tag name="KSO_WM_DIAGRAM_COLOR_TRICK" val="1"/>
  <p:tag name="KSO_WM_DIAGRAM_COLOR_TEXT_CAN_REMOVE" val="n"/>
  <p:tag name="KSO_WM_DIAGRAM_GROUP_CODE" val="n1-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输入你的项正文"/>
  <p:tag name="KSO_WM_UNIT_TEXT_FILL_FORE_SCHEMECOLOR_INDEX" val="1"/>
  <p:tag name="KSO_WM_UNIT_TEXT_FILL_TYPE" val="1"/>
  <p:tag name="KSO_WM_DIAGRAM_USE_COLOR_VALUE" val="{&quot;color_scheme&quot;:1,&quot;color_type&quot;:1,&quot;theme_color_indexes&quot;:[5,6,5,6,5,6]}"/>
</p:tagLst>
</file>

<file path=ppt/tags/tag216.xml><?xml version="1.0" encoding="utf-8"?>
<p:tagLst xmlns:a="http://schemas.openxmlformats.org/drawingml/2006/main" xmlns:r="http://schemas.openxmlformats.org/officeDocument/2006/relationships" xmlns:p="http://schemas.openxmlformats.org/presentationml/2006/main">
  <p:tag name="KSO_WM_DIAGRAM_VIRTUALLY_FRAME" val="{&quot;height&quot;:388.46135957159544,&quot;left&quot;:24.15,&quot;top&quot;:115.91935958428098,&quot;width&quot;:902.85}"/>
  <p:tag name="KSO_WM_UNIT_HIGHLIGHT" val="0"/>
  <p:tag name="KSO_WM_UNIT_COMPATIBLE" val="0"/>
  <p:tag name="KSO_WM_UNIT_DIAGRAM_ISNUMVISUAL" val="0"/>
  <p:tag name="KSO_WM_UNIT_DIAGRAM_ISREFERUNIT" val="0"/>
  <p:tag name="KSO_WM_UNIT_ID" val="diagram20236925_1*n_h_h_a*1_2_1_1"/>
  <p:tag name="KSO_WM_TEMPLATE_CATEGORY" val="diagram"/>
  <p:tag name="KSO_WM_TEMPLATE_INDEX" val="20236925"/>
  <p:tag name="KSO_WM_UNIT_LAYERLEVEL" val="1_1_1_1"/>
  <p:tag name="KSO_WM_TAG_VERSION" val="3.0"/>
  <p:tag name="KSO_WM_UNIT_ISCONTENTSTITLE" val="0"/>
  <p:tag name="KSO_WM_UNIT_ISNUMDGMTITLE" val="0"/>
  <p:tag name="KSO_WM_UNIT_NOCLEAR" val="0"/>
  <p:tag name="KSO_WM_UNIT_VALUE" val="7"/>
  <p:tag name="KSO_WM_DIAGRAM_GROUP_CODE" val="n1-1"/>
  <p:tag name="KSO_WM_UNIT_TYPE" val="n_h_h_a"/>
  <p:tag name="KSO_WM_UNIT_INDEX" val="1_2_1_1"/>
  <p:tag name="KSO_WM_DIAGRAM_VERSION" val="3"/>
  <p:tag name="KSO_WM_DIAGRAM_COLOR_TRICK" val="1"/>
  <p:tag name="KSO_WM_DIAGRAM_COLOR_TEXT_CAN_REMOVE" val="n"/>
  <p:tag name="KSO_WM_DIAGRAM_MAX_ITEMCNT" val="6"/>
  <p:tag name="KSO_WM_DIAGRAM_MIN_ITEMCNT" val="2"/>
  <p:tag name="KSO_WM_DIAGRAM_COLOR_MATCH_VALUE" val="{&quot;shape&quot;:{&quot;fill&quot;:{&quot;gradient&quot;:[{&quot;brightness&quot;:-0.25,&quot;colorType&quot;:1,&quot;foreColorIndex&quot;:5,&quot;pos&quot;:1,&quot;transparency&quot;:0},{&quot;brightness&quot;:0,&quot;colorType&quot;:1,&quot;foreColorIndex&quot;:5,&quot;pos&quot;:0.6299999952316284,&quot;transparency&quot;:0},{&quot;brightness&quot;:0.4000000059604645,&quot;colorType&quot;:1,&quot;foreColorIndex&quot;:5,&quot;pos&quot;:0.019999999552965164,&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9.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301,&quot;width&quot;:13835}"/>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8679,&quot;width&quot;:14391}"/>
</p:tagLst>
</file>

<file path=ppt/tags/tag2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1.xml><?xml version="1.0" encoding="utf-8"?>
<p:tagLst xmlns:a="http://schemas.openxmlformats.org/drawingml/2006/main" xmlns:r="http://schemas.openxmlformats.org/officeDocument/2006/relationships" xmlns:p="http://schemas.openxmlformats.org/presentationml/2006/main">
  <p:tag name="KSO_WM_UNIT_TABLE_BEAUTIFY" val="smartTable{c992cb15-3d5b-4ba7-952b-061bb4b071d0}"/>
  <p:tag name="KSO_WM_BEAUTIFY_FLAG" val=""/>
  <p:tag name="TABLE_ENDDRAG_ORIGIN_RECT" val="499*99"/>
  <p:tag name="TABLE_ENDDRAG_RECT" val="230*413*499*99"/>
</p:tagLst>
</file>

<file path=ppt/tags/tag2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3.xml><?xml version="1.0" encoding="utf-8"?>
<p:tagLst xmlns:a="http://schemas.openxmlformats.org/drawingml/2006/main" xmlns:r="http://schemas.openxmlformats.org/officeDocument/2006/relationships" xmlns:p="http://schemas.openxmlformats.org/presentationml/2006/main">
  <p:tag name="KSO_WM_UNIT_TABLE_BEAUTIFY" val="smartTable{fec1c91b-2393-406a-b559-35f3dc4d7ddf}"/>
  <p:tag name="KSO_WM_BEAUTIFY_FLAG" val=""/>
</p:tagLst>
</file>

<file path=ppt/tags/tag2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5.xml><?xml version="1.0" encoding="utf-8"?>
<p:tagLst xmlns:a="http://schemas.openxmlformats.org/drawingml/2006/main" xmlns:r="http://schemas.openxmlformats.org/officeDocument/2006/relationships" xmlns:p="http://schemas.openxmlformats.org/presentationml/2006/main">
  <p:tag name="KSO_WM_UNIT_TABLE_BEAUTIFY" val="smartTable{c992cb15-3d5b-4ba7-952b-061bb4b071d0}"/>
  <p:tag name="KSO_WM_BEAUTIFY_FLAG" val=""/>
  <p:tag name="TABLE_ENDDRAG_ORIGIN_RECT" val="499*99"/>
  <p:tag name="TABLE_ENDDRAG_RECT" val="230*413*499*99"/>
</p:tagLst>
</file>

<file path=ppt/tags/tag2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7.xml><?xml version="1.0" encoding="utf-8"?>
<p:tagLst xmlns:a="http://schemas.openxmlformats.org/drawingml/2006/main" xmlns:r="http://schemas.openxmlformats.org/officeDocument/2006/relationships" xmlns:p="http://schemas.openxmlformats.org/presentationml/2006/main">
  <p:tag name="KSO_WM_UNIT_TABLE_BEAUTIFY" val="smartTable{fec1c91b-2393-406a-b559-35f3dc4d7ddf}"/>
  <p:tag name="KSO_WM_BEAUTIFY_FLAG" val=""/>
</p:tagLst>
</file>

<file path=ppt/tags/tag2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9.xml><?xml version="1.0" encoding="utf-8"?>
<p:tagLst xmlns:a="http://schemas.openxmlformats.org/drawingml/2006/main" xmlns:r="http://schemas.openxmlformats.org/officeDocument/2006/relationships" xmlns:p="http://schemas.openxmlformats.org/presentationml/2006/main">
  <p:tag name="KSO_WM_UNIT_TABLE_BEAUTIFY" val="smartTable{9f86e5e5-c5e7-4e9a-9e7d-091098596af5}"/>
  <p:tag name="KSO_WM_BEAUTIFY_FLAG" val=""/>
  <p:tag name="TABLE_ENDDRAG_ORIGIN_RECT" val="843*280"/>
  <p:tag name="TABLE_ENDDRAG_RECT" val="83*174*843*280"/>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4.xml><?xml version="1.0" encoding="utf-8"?>
<p:tagLst xmlns:a="http://schemas.openxmlformats.org/drawingml/2006/main" xmlns:r="http://schemas.openxmlformats.org/officeDocument/2006/relationships" xmlns:p="http://schemas.openxmlformats.org/presentationml/2006/main">
  <p:tag name="TABLE_ENDDRAG_ORIGIN_RECT" val="718*313"/>
  <p:tag name="TABLE_ENDDRAG_RECT" val="120*174*718*313"/>
</p:tagLst>
</file>

<file path=ppt/tags/tag2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6.xml><?xml version="1.0" encoding="utf-8"?>
<p:tagLst xmlns:a="http://schemas.openxmlformats.org/drawingml/2006/main" xmlns:r="http://schemas.openxmlformats.org/officeDocument/2006/relationships" xmlns:p="http://schemas.openxmlformats.org/presentationml/2006/main">
  <p:tag name="TABLE_ENDDRAG_ORIGIN_RECT" val="762*247"/>
  <p:tag name="TABLE_ENDDRAG_RECT" val="98*237*762*247"/>
</p:tagLst>
</file>

<file path=ppt/tags/tag2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8.xml><?xml version="1.0" encoding="utf-8"?>
<p:tagLst xmlns:a="http://schemas.openxmlformats.org/drawingml/2006/main" xmlns:r="http://schemas.openxmlformats.org/officeDocument/2006/relationships" xmlns:p="http://schemas.openxmlformats.org/presentationml/2006/main">
  <p:tag name="KSO_WM_UNIT_TABLE_BEAUTIFY" val="smartTable{4139c817-3d8a-413c-84c0-1bd7cda75e68}"/>
  <p:tag name="KSO_WM_BEAUTIFY_FLAG" val=""/>
  <p:tag name="TABLE_ENDDRAG_ORIGIN_RECT" val="221*103"/>
  <p:tag name="TABLE_ENDDRAG_RECT" val="101*399*221*103"/>
</p:tagLst>
</file>

<file path=ppt/tags/tag2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0.xml><?xml version="1.0" encoding="utf-8"?>
<p:tagLst xmlns:a="http://schemas.openxmlformats.org/drawingml/2006/main" xmlns:r="http://schemas.openxmlformats.org/officeDocument/2006/relationships" xmlns:p="http://schemas.openxmlformats.org/presentationml/2006/main">
  <p:tag name="KSO_WM_UNIT_TABLE_BEAUTIFY" val="smartTable{44d04def-6d31-4ccb-980e-c2c12a77784c}"/>
  <p:tag name="KSO_WM_BEAUTIFY_FLAG" val=""/>
  <p:tag name="TABLE_ENDDRAG_ORIGIN_RECT" val="554*113"/>
  <p:tag name="TABLE_ENDDRAG_RECT" val="104*137*554*113"/>
</p:tagLst>
</file>

<file path=ppt/tags/tag2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3.xml><?xml version="1.0" encoding="utf-8"?>
<p:tagLst xmlns:a="http://schemas.openxmlformats.org/drawingml/2006/main" xmlns:r="http://schemas.openxmlformats.org/officeDocument/2006/relationships" xmlns:p="http://schemas.openxmlformats.org/presentationml/2006/main">
  <p:tag name="TABLE_ENDDRAG_ORIGIN_RECT" val="187*79"/>
  <p:tag name="TABLE_ENDDRAG_RECT" val="75*148*187*79"/>
</p:tagLst>
</file>

<file path=ppt/tags/tag2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5.xml><?xml version="1.0" encoding="utf-8"?>
<p:tagLst xmlns:a="http://schemas.openxmlformats.org/drawingml/2006/main" xmlns:r="http://schemas.openxmlformats.org/officeDocument/2006/relationships" xmlns:p="http://schemas.openxmlformats.org/presentationml/2006/main">
  <p:tag name="KSO_WM_UNIT_TABLE_BEAUTIFY" val="smartTable{5ce747f8-210e-451a-a0e3-82cd4f84cac5}"/>
  <p:tag name="KSO_WM_BEAUTIFY_FLAG" val=""/>
  <p:tag name="TABLE_ENDDRAG_ORIGIN_RECT" val="330*215"/>
  <p:tag name="TABLE_ENDDRAG_RECT" val="73*203*330*216"/>
</p:tagLst>
</file>

<file path=ppt/tags/tag2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8.xml><?xml version="1.0" encoding="utf-8"?>
<p:tagLst xmlns:a="http://schemas.openxmlformats.org/drawingml/2006/main" xmlns:r="http://schemas.openxmlformats.org/officeDocument/2006/relationships" xmlns:p="http://schemas.openxmlformats.org/presentationml/2006/main">
  <p:tag name="KSO_WM_UNIT_TABLE_BEAUTIFY" val="smartTable{be4a9737-6030-4ecf-a350-421e0a934c7c}"/>
  <p:tag name="KSO_WM_BEAUTIFY_FLAG" val=""/>
  <p:tag name="TABLE_ENDDRAG_ORIGIN_RECT" val="187*94"/>
  <p:tag name="TABLE_ENDDRAG_RECT" val="117*251*187*94"/>
</p:tagLst>
</file>

<file path=ppt/tags/tag2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301,&quot;width&quot;:13835}"/>
  <p:tag name="KSO_WM_BEAUTIFY_FLAG" val=""/>
</p:tagLst>
</file>

<file path=ppt/tags/tag2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6925_1*n_h_i*1_2_2"/>
  <p:tag name="KSO_WM_TEMPLATE_CATEGORY" val="diagram"/>
  <p:tag name="KSO_WM_TEMPLATE_INDEX" val="20236925"/>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2_2"/>
  <p:tag name="KSO_WM_DIAGRAM_MAX_ITEMCNT" val="6"/>
  <p:tag name="KSO_WM_DIAGRAM_MIN_ITEMCNT" val="2"/>
  <p:tag name="KSO_WM_DIAGRAM_VIRTUALLY_FRAME" val="{&quot;height&quot;:409.26135957159545,&quot;left&quot;:24.15,&quot;top&quot;:95.11935958428099,&quot;width&quot;:902.85}"/>
  <p:tag name="KSO_WM_DIAGRAM_COLOR_MATCH_VALUE" val="{&quot;shape&quot;:{&quot;fill&quot;:{&quot;gradient&quot;:[{&quot;brightness&quot;:0,&quot;colorType&quot;:1,&quot;foreColorIndex&quot;:5,&quot;pos&quot;:0.4300000071525574,&quot;transparency&quot;:1},{&quot;brightness&quot;:0.800000011920929,&quot;colorType&quot;:1,&quot;foreColorIndex&quot;:5,&quot;pos&quot;:0,&quot;transparency&quot;:0.6499999761581421}],&quot;type&quot;:3},&quot;glow&quot;:{&quot;colorType&quot;:0},&quot;line&quot;:{&quot;gradient&quot;:[{&quot;brightness&quot;:0,&quot;colorType&quot;:1,&quot;foreColorIndex&quot;:5,&quot;pos&quot;:0.25,&quot;transparency&quot;:1},{&quot;brightness&quot;:0.800000011920929,&quot;colorType&quot;:1,&quot;foreColorIndex&quot;:5,&quot;pos&quot;:1,&quot;transparency&quot;:0},{&quot;brightness&quot;:0,&quot;colorType&quot;:1,&quot;foreColorIndex&quot;:5,&quot;pos&quot;:0.75,&quot;transparency&quot;:1}],&quot;type&quot;:2},&quot;shadow&quot;:{&quot;colorType&quot;:0},&quot;threeD&quot;:{&quot;curvedSurface&quot;:{&quot;brightness&quot;:0,&quot;colorType&quot;:2,&quot;rgb&quot;:&quot;#000000&quot;},&quot;depth&quot;:{&quot;colorType&quot;:0}}},&quot;text&quot;:{&quot;fill&quot;:{&quot;type&quot;:0},&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2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6925_1*n_h_i*1_2_1"/>
  <p:tag name="KSO_WM_TEMPLATE_CATEGORY" val="diagram"/>
  <p:tag name="KSO_WM_TEMPLATE_INDEX" val="20236925"/>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2_1"/>
  <p:tag name="KSO_WM_DIAGRAM_MAX_ITEMCNT" val="6"/>
  <p:tag name="KSO_WM_DIAGRAM_MIN_ITEMCNT" val="2"/>
  <p:tag name="KSO_WM_DIAGRAM_VIRTUALLY_FRAME" val="{&quot;height&quot;:409.26135957159545,&quot;left&quot;:24.15,&quot;top&quot;:95.11935958428099,&quot;width&quot;:902.85}"/>
  <p:tag name="KSO_WM_DIAGRAM_COLOR_MATCH_VALUE" val="{&quot;shape&quot;:{&quot;fill&quot;:{&quot;gradient&quot;:[{&quot;brightness&quot;:0,&quot;colorType&quot;:1,&quot;foreColorIndex&quot;:5,&quot;pos&quot;:0.4300000071525574,&quot;transparency&quot;:1},{&quot;brightness&quot;:0.800000011920929,&quot;colorType&quot;:1,&quot;foreColorIndex&quot;:5,&quot;pos&quot;:0,&quot;transparency&quot;:0.6499999761581421}],&quot;type&quot;:3},&quot;glow&quot;:{&quot;colorType&quot;:0},&quot;line&quot;:{&quot;gradient&quot;:[{&quot;brightness&quot;:0,&quot;colorType&quot;:1,&quot;foreColorIndex&quot;:5,&quot;pos&quot;:0.25,&quot;transparency&quot;:1},{&quot;brightness&quot;:0.800000011920929,&quot;colorType&quot;:1,&quot;foreColorIndex&quot;:5,&quot;pos&quot;:1,&quot;transparency&quot;:0},{&quot;brightness&quot;:0,&quot;colorType&quot;:1,&quot;foreColorIndex&quot;:5,&quot;pos&quot;:0.75,&quot;transparency&quot;:1}],&quot;type&quot;:2},&quot;shadow&quot;:{&quot;colorType&quot;:0},&quot;threeD&quot;:{&quot;curvedSurface&quot;:{&quot;brightness&quot;:0,&quot;colorType&quot;:2,&quot;rgb&quot;:&quot;#000000&quot;},&quot;depth&quot;:{&quot;colorType&quot;:0}}},&quot;text&quot;:{&quot;fill&quot;:{&quot;type&quot;:0},&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266.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6925_1*n_h_h_f*1_2_1_1"/>
  <p:tag name="KSO_WM_TEMPLATE_CATEGORY" val="diagram"/>
  <p:tag name="KSO_WM_TEMPLATE_INDEX" val="20236925"/>
  <p:tag name="KSO_WM_UNIT_LAYERLEVEL" val="1_1_1_1"/>
  <p:tag name="KSO_WM_TAG_VERSION" val="3.0"/>
  <p:tag name="KSO_WM_DIAGRAM_VIRTUALLY_FRAME" val="{&quot;height&quot;:409.26135957159545,&quot;left&quot;:24.15,&quot;top&quot;:95.11935958428099,&quot;width&quot;:902.85}"/>
  <p:tag name="KSO_WM_DIAGRAM_VERSION" val="3"/>
  <p:tag name="KSO_WM_DIAGRAM_COLOR_TRICK" val="1"/>
  <p:tag name="KSO_WM_DIAGRAM_COLOR_TEXT_CAN_REMOVE" val="n"/>
  <p:tag name="KSO_WM_DIAGRAM_GROUP_CODE" val="n1-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输入你的项正文"/>
  <p:tag name="KSO_WM_UNIT_TEXT_FILL_FORE_SCHEMECOLOR_INDEX" val="1"/>
  <p:tag name="KSO_WM_UNIT_TEXT_FILL_TYPE" val="1"/>
  <p:tag name="KSO_WM_DIAGRAM_USE_COLOR_VALUE" val="{&quot;color_scheme&quot;:1,&quot;color_type&quot;:1,&quot;theme_color_indexes&quot;:[5,6,5,6,5,6]}"/>
</p:tagLst>
</file>

<file path=ppt/tags/tag267.xml><?xml version="1.0" encoding="utf-8"?>
<p:tagLst xmlns:a="http://schemas.openxmlformats.org/drawingml/2006/main" xmlns:r="http://schemas.openxmlformats.org/officeDocument/2006/relationships" xmlns:p="http://schemas.openxmlformats.org/presentationml/2006/main">
  <p:tag name="KSO_WM_DIAGRAM_VIRTUALLY_FRAME" val="{&quot;height&quot;:409.26135957159545,&quot;left&quot;:24.15,&quot;top&quot;:95.11935958428099,&quot;width&quot;:902.85}"/>
  <p:tag name="KSO_WM_UNIT_HIGHLIGHT" val="0"/>
  <p:tag name="KSO_WM_UNIT_COMPATIBLE" val="0"/>
  <p:tag name="KSO_WM_UNIT_DIAGRAM_ISNUMVISUAL" val="0"/>
  <p:tag name="KSO_WM_UNIT_DIAGRAM_ISREFERUNIT" val="0"/>
  <p:tag name="KSO_WM_UNIT_ID" val="diagram20236925_1*n_h_h_a*1_2_1_1"/>
  <p:tag name="KSO_WM_TEMPLATE_CATEGORY" val="diagram"/>
  <p:tag name="KSO_WM_TEMPLATE_INDEX" val="20236925"/>
  <p:tag name="KSO_WM_UNIT_LAYERLEVEL" val="1_1_1_1"/>
  <p:tag name="KSO_WM_TAG_VERSION" val="3.0"/>
  <p:tag name="KSO_WM_UNIT_ISCONTENTSTITLE" val="0"/>
  <p:tag name="KSO_WM_UNIT_ISNUMDGMTITLE" val="0"/>
  <p:tag name="KSO_WM_UNIT_NOCLEAR" val="0"/>
  <p:tag name="KSO_WM_UNIT_VALUE" val="7"/>
  <p:tag name="KSO_WM_DIAGRAM_GROUP_CODE" val="n1-1"/>
  <p:tag name="KSO_WM_UNIT_TYPE" val="n_h_h_a"/>
  <p:tag name="KSO_WM_UNIT_INDEX" val="1_2_1_1"/>
  <p:tag name="KSO_WM_DIAGRAM_VERSION" val="3"/>
  <p:tag name="KSO_WM_DIAGRAM_COLOR_TRICK" val="1"/>
  <p:tag name="KSO_WM_DIAGRAM_COLOR_TEXT_CAN_REMOVE" val="n"/>
  <p:tag name="KSO_WM_DIAGRAM_MAX_ITEMCNT" val="6"/>
  <p:tag name="KSO_WM_DIAGRAM_MIN_ITEMCNT" val="2"/>
  <p:tag name="KSO_WM_DIAGRAM_COLOR_MATCH_VALUE" val="{&quot;shape&quot;:{&quot;fill&quot;:{&quot;gradient&quot;:[{&quot;brightness&quot;:-0.25,&quot;colorType&quot;:1,&quot;foreColorIndex&quot;:5,&quot;pos&quot;:1,&quot;transparency&quot;:0},{&quot;brightness&quot;:0,&quot;colorType&quot;:1,&quot;foreColorIndex&quot;:5,&quot;pos&quot;:0.6299999952316284,&quot;transparency&quot;:0},{&quot;brightness&quot;:0.4000000059604645,&quot;colorType&quot;:1,&quot;foreColorIndex&quot;:5,&quot;pos&quot;:0.019999999552965164,&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2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diagram20236925_1*n_h_i*1_1_1"/>
  <p:tag name="KSO_WM_TEMPLATE_CATEGORY" val="diagram"/>
  <p:tag name="KSO_WM_TEMPLATE_INDEX" val="20236925"/>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1_1"/>
  <p:tag name="KSO_WM_DIAGRAM_MAX_ITEMCNT" val="6"/>
  <p:tag name="KSO_WM_DIAGRAM_MIN_ITEMCNT" val="2"/>
  <p:tag name="KSO_WM_DIAGRAM_VIRTUALLY_FRAME" val="{&quot;height&quot;:409.26135957159545,&quot;left&quot;:24.15,&quot;top&quot;:95.11935958428099,&quot;width&quot;:902.85}"/>
  <p:tag name="KSO_WM_DIAGRAM_COLOR_MATCH_VALUE" val="{&quot;shape&quot;:{&quot;fill&quot;:{&quot;gradient&quot;:[{&quot;brightness&quot;:-0.25,&quot;colorType&quot;:1,&quot;foreColorIndex&quot;:5,&quot;pos&quot;:1,&quot;transparency&quot;:0},{&quot;brightness&quot;:0,&quot;colorType&quot;:1,&quot;foreColorIndex&quot;:5,&quot;pos&quot;:0.6200000047683716,&quot;transparency&quot;:0},{&quot;brightness&quot;:0.4000000059604645,&quot;colorType&quot;:1,&quot;foreColorIndex&quot;:5,&quot;pos&quot;:0.019999999552965164,&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5,6,5,6,5,6]}"/>
</p:tagLst>
</file>

<file path=ppt/tags/tag269.xml><?xml version="1.0" encoding="utf-8"?>
<p:tagLst xmlns:a="http://schemas.openxmlformats.org/drawingml/2006/main" xmlns:r="http://schemas.openxmlformats.org/officeDocument/2006/relationships"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a"/>
  <p:tag name="KSO_WM_UNIT_INDEX" val="1_1_1"/>
  <p:tag name="KSO_WM_UNIT_ID" val="diagram20236925_1*n_h_a*1_1_1"/>
  <p:tag name="KSO_WM_TEMPLATE_CATEGORY" val="diagram"/>
  <p:tag name="KSO_WM_TEMPLATE_INDEX" val="20236925"/>
  <p:tag name="KSO_WM_UNIT_LAYERLEVEL" val="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2"/>
  <p:tag name="KSO_WM_DIAGRAM_VIRTUALLY_FRAME" val="{&quot;height&quot;:409.26135957159545,&quot;left&quot;:24.15,&quot;top&quot;:95.11935958428099,&quot;width&quot;:902.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10;添加标题"/>
  <p:tag name="KSO_WM_DIAGRAM_USE_COLOR_VALUE" val="{&quot;color_scheme&quot;:1,&quot;color_type&quot;:1,&quot;theme_color_indexes&quot;:[5,6,5,6,5,6]}"/>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0.xml><?xml version="1.0" encoding="utf-8"?>
<p:tagLst xmlns:a="http://schemas.openxmlformats.org/drawingml/2006/main" xmlns:r="http://schemas.openxmlformats.org/officeDocument/2006/relationships"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6925_1*n_h_h_f*1_2_2_1"/>
  <p:tag name="KSO_WM_TEMPLATE_CATEGORY" val="diagram"/>
  <p:tag name="KSO_WM_TEMPLATE_INDEX" val="20236925"/>
  <p:tag name="KSO_WM_UNIT_LAYERLEVEL" val="1_1_1_1"/>
  <p:tag name="KSO_WM_TAG_VERSION" val="3.0"/>
  <p:tag name="KSO_WM_DIAGRAM_VIRTUALLY_FRAME" val="{&quot;height&quot;:409.26135957159545,&quot;left&quot;:24.15,&quot;top&quot;:95.11935958428099,&quot;width&quot;:902.85}"/>
  <p:tag name="KSO_WM_DIAGRAM_VERSION" val="3"/>
  <p:tag name="KSO_WM_DIAGRAM_COLOR_TRICK" val="1"/>
  <p:tag name="KSO_WM_DIAGRAM_COLOR_TEXT_CAN_REMOVE" val="n"/>
  <p:tag name="KSO_WM_DIAGRAM_GROUP_CODE" val="n1-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输入你的项正文"/>
  <p:tag name="KSO_WM_UNIT_TEXT_FILL_FORE_SCHEMECOLOR_INDEX" val="1"/>
  <p:tag name="KSO_WM_UNIT_TEXT_FILL_TYPE" val="1"/>
  <p:tag name="KSO_WM_DIAGRAM_USE_COLOR_VALUE" val="{&quot;color_scheme&quot;:1,&quot;color_type&quot;:1,&quot;theme_color_indexes&quot;:[5,6,5,6,5,6]}"/>
</p:tagLst>
</file>

<file path=ppt/tags/tag271.xml><?xml version="1.0" encoding="utf-8"?>
<p:tagLst xmlns:a="http://schemas.openxmlformats.org/drawingml/2006/main" xmlns:r="http://schemas.openxmlformats.org/officeDocument/2006/relationships" xmlns:p="http://schemas.openxmlformats.org/presentationml/2006/main">
  <p:tag name="KSO_WM_DIAGRAM_VIRTUALLY_FRAME" val="{&quot;height&quot;:409.26135957159545,&quot;left&quot;:24.15,&quot;top&quot;:95.11935958428099,&quot;width&quot;:902.85}"/>
  <p:tag name="KSO_WM_UNIT_HIGHLIGHT" val="0"/>
  <p:tag name="KSO_WM_UNIT_COMPATIBLE" val="0"/>
  <p:tag name="KSO_WM_UNIT_DIAGRAM_ISNUMVISUAL" val="0"/>
  <p:tag name="KSO_WM_UNIT_DIAGRAM_ISREFERUNIT" val="0"/>
  <p:tag name="KSO_WM_UNIT_ID" val="diagram20236925_1*n_h_h_a*1_2_1_1"/>
  <p:tag name="KSO_WM_TEMPLATE_CATEGORY" val="diagram"/>
  <p:tag name="KSO_WM_TEMPLATE_INDEX" val="20236925"/>
  <p:tag name="KSO_WM_UNIT_LAYERLEVEL" val="1_1_1_1"/>
  <p:tag name="KSO_WM_TAG_VERSION" val="3.0"/>
  <p:tag name="KSO_WM_UNIT_ISCONTENTSTITLE" val="0"/>
  <p:tag name="KSO_WM_UNIT_ISNUMDGMTITLE" val="0"/>
  <p:tag name="KSO_WM_UNIT_NOCLEAR" val="0"/>
  <p:tag name="KSO_WM_UNIT_VALUE" val="7"/>
  <p:tag name="KSO_WM_DIAGRAM_GROUP_CODE" val="n1-1"/>
  <p:tag name="KSO_WM_UNIT_TYPE" val="n_h_h_a"/>
  <p:tag name="KSO_WM_UNIT_INDEX" val="1_2_1_1"/>
  <p:tag name="KSO_WM_DIAGRAM_VERSION" val="3"/>
  <p:tag name="KSO_WM_DIAGRAM_COLOR_TRICK" val="1"/>
  <p:tag name="KSO_WM_DIAGRAM_COLOR_TEXT_CAN_REMOVE" val="n"/>
  <p:tag name="KSO_WM_DIAGRAM_MAX_ITEMCNT" val="6"/>
  <p:tag name="KSO_WM_DIAGRAM_MIN_ITEMCNT" val="2"/>
  <p:tag name="KSO_WM_DIAGRAM_COLOR_MATCH_VALUE" val="{&quot;shape&quot;:{&quot;fill&quot;:{&quot;gradient&quot;:[{&quot;brightness&quot;:-0.25,&quot;colorType&quot;:1,&quot;foreColorIndex&quot;:5,&quot;pos&quot;:1,&quot;transparency&quot;:0},{&quot;brightness&quot;:0,&quot;colorType&quot;:1,&quot;foreColorIndex&quot;:5,&quot;pos&quot;:0.6299999952316284,&quot;transparency&quot;:0},{&quot;brightness&quot;:0.4000000059604645,&quot;colorType&quot;:1,&quot;foreColorIndex&quot;:5,&quot;pos&quot;:0.019999999552965164,&quot;transparency&quot;:0}],&quot;type&quot;:3},&quot;glow&quot;:{&quot;colorType&quot;:0},&quot;line&quot;:{&quot;type&quot;:0},&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FILL_TYPE" val="3"/>
  <p:tag name="KSO_WM_DIAGRAM_USE_COLOR_VALUE" val="{&quot;color_scheme&quot;:1,&quot;color_type&quot;:1,&quot;theme_color_indexes&quot;:[5,6,5,6,5,6]}"/>
</p:tagLst>
</file>

<file path=ppt/tags/tag2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3.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301,&quot;width&quot;:13835}"/>
  <p:tag name="KSO_WM_BEAUTIFY_FLAG" val=""/>
</p:tagLst>
</file>

<file path=ppt/tags/tag2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301,&quot;width&quot;:13835}"/>
  <p:tag name="KSO_WM_BEAUTIFY_FLAG" val=""/>
</p:tagLst>
</file>

<file path=ppt/tags/tag2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4.xml><?xml version="1.0" encoding="utf-8"?>
<p:tagLst xmlns:a="http://schemas.openxmlformats.org/drawingml/2006/main" xmlns:r="http://schemas.openxmlformats.org/officeDocument/2006/relationships" xmlns:p="http://schemas.openxmlformats.org/presentationml/2006/main">
  <p:tag name="KSO_WM_UNIT_TABLE_BEAUTIFY" val="smartTable{9f86e5e5-c5e7-4e9a-9e7d-091098596af5}"/>
  <p:tag name="KSO_WM_BEAUTIFY_FLAG" val=""/>
  <p:tag name="TABLE_ENDDRAG_ORIGIN_RECT" val="843*280"/>
  <p:tag name="TABLE_ENDDRAG_RECT" val="83*174*843*280"/>
</p:tagLst>
</file>

<file path=ppt/tags/tag2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6.xml><?xml version="1.0" encoding="utf-8"?>
<p:tagLst xmlns:a="http://schemas.openxmlformats.org/drawingml/2006/main" xmlns:r="http://schemas.openxmlformats.org/officeDocument/2006/relationships" xmlns:p="http://schemas.openxmlformats.org/presentationml/2006/main">
  <p:tag name="KSO_WM_UNIT_TABLE_BEAUTIFY" val="smartTable{fec1c91b-2393-406a-b559-35f3dc4d7ddf}"/>
  <p:tag name="KSO_WM_BEAUTIFY_FLAG" val=""/>
</p:tagLst>
</file>

<file path=ppt/tags/tag2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8.xml><?xml version="1.0" encoding="utf-8"?>
<p:tagLst xmlns:a="http://schemas.openxmlformats.org/drawingml/2006/main" xmlns:r="http://schemas.openxmlformats.org/officeDocument/2006/relationships" xmlns:p="http://schemas.openxmlformats.org/presentationml/2006/main">
  <p:tag name="TABLE_ENDDRAG_ORIGIN_RECT" val="917*666"/>
  <p:tag name="TABLE_ENDDRAG_RECT" val="9*382*917*666"/>
</p:tagLst>
</file>

<file path=ppt/tags/tag2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0.xml><?xml version="1.0" encoding="utf-8"?>
<p:tagLst xmlns:a="http://schemas.openxmlformats.org/drawingml/2006/main" xmlns:r="http://schemas.openxmlformats.org/officeDocument/2006/relationships" xmlns:p="http://schemas.openxmlformats.org/presentationml/2006/main">
  <p:tag name="TABLE_ENDDRAG_ORIGIN_RECT" val="917*205"/>
  <p:tag name="TABLE_ENDDRAG_RECT" val="9*113*917*205"/>
</p:tagLst>
</file>

<file path=ppt/tags/tag2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3.xml><?xml version="1.0" encoding="utf-8"?>
<p:tagLst xmlns:a="http://schemas.openxmlformats.org/drawingml/2006/main" xmlns:r="http://schemas.openxmlformats.org/officeDocument/2006/relationships" xmlns:p="http://schemas.openxmlformats.org/presentationml/2006/main">
  <p:tag name="TABLE_ENDDRAG_ORIGIN_RECT" val="917*205"/>
  <p:tag name="TABLE_ENDDRAG_RECT" val="9*113*917*205"/>
</p:tagLst>
</file>

<file path=ppt/tags/tag2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5.xml><?xml version="1.0" encoding="utf-8"?>
<p:tagLst xmlns:a="http://schemas.openxmlformats.org/drawingml/2006/main" xmlns:r="http://schemas.openxmlformats.org/officeDocument/2006/relationships" xmlns:p="http://schemas.openxmlformats.org/presentationml/2006/main">
  <p:tag name="TABLE_ENDDRAG_ORIGIN_RECT" val="917*417"/>
  <p:tag name="TABLE_ENDDRAG_RECT" val="21*77*917*417"/>
</p:tagLst>
</file>

<file path=ppt/tags/tag2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UNIT_TABLE_BEAUTIFY" val="smartTable{2bb0faf0-2ad1-4ba1-b94f-415ec505bc79}"/>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UNIT_TABLE_BEAUTIFY" val="smartTable{2bb0faf0-2ad1-4ba1-b94f-415ec505bc79}"/>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0301,&quot;width&quot;:13835}"/>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0.xml><?xml version="1.0" encoding="utf-8"?>
<p:tagLst xmlns:a="http://schemas.openxmlformats.org/drawingml/2006/main" xmlns:r="http://schemas.openxmlformats.org/officeDocument/2006/relationships" xmlns:p="http://schemas.openxmlformats.org/presentationml/2006/main">
  <p:tag name="TABLE_ENDDRAG_ORIGIN_RECT" val="474*387"/>
  <p:tag name="TABLE_ENDDRAG_RECT" val="418*83*474*387"/>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7690,&quot;width&quot;:12192.500787401576}"/>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TABLE_ENDDRAG_ORIGIN_RECT" val="646*234"/>
  <p:tag name="TABLE_ENDDRAG_RECT" val="136*220*646*234"/>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TABLE_ENDDRAG_ORIGIN_RECT" val="705*261"/>
  <p:tag name="TABLE_ENDDRAG_RECT" val="127*239*705*26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TABLE_ENDDRAG_ORIGIN_RECT" val="878*323"/>
  <p:tag name="TABLE_ENDDRAG_RECT" val="40*188*878*324"/>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dp2zsn1v">
      <a:majorFont>
        <a:latin typeface="思源黑体 CN Normal"/>
        <a:ea typeface="思源黑体 CN Normal"/>
        <a:cs typeface=""/>
      </a:majorFont>
      <a:minorFont>
        <a:latin typeface="思源黑体 CN Normal"/>
        <a:ea typeface="思源黑体 CN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416</TotalTime>
  <Words>18373</Words>
  <Application>Microsoft Office PowerPoint</Application>
  <PresentationFormat>宽屏</PresentationFormat>
  <Paragraphs>1200</Paragraphs>
  <Slides>132</Slides>
  <Notes>29</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132</vt:i4>
      </vt:variant>
    </vt:vector>
  </HeadingPairs>
  <TitlesOfParts>
    <vt:vector size="145" baseType="lpstr">
      <vt:lpstr>微软雅黑</vt:lpstr>
      <vt:lpstr>仿宋_GB2312</vt:lpstr>
      <vt:lpstr>Arial</vt:lpstr>
      <vt:lpstr>仿宋</vt:lpstr>
      <vt:lpstr>楷体_GB2312</vt:lpstr>
      <vt:lpstr>+中文正文</vt:lpstr>
      <vt:lpstr>Garamond</vt:lpstr>
      <vt:lpstr>Calibri</vt:lpstr>
      <vt:lpstr>思源黑体 CN Normal</vt:lpstr>
      <vt:lpstr>宋体</vt:lpstr>
      <vt:lpstr>汉仪雅酷黑 55W</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2024年度企业薪酬调查项目-六张表</vt:lpstr>
      <vt:lpstr>一、企业人工成本调查表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二、劳动者工资报酬情况调查表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三、新就业形态劳动者劳动报酬情况调查表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韩子健</dc:creator>
  <cp:lastModifiedBy>强 郭</cp:lastModifiedBy>
  <cp:revision>491</cp:revision>
  <dcterms:created xsi:type="dcterms:W3CDTF">2023-02-17T08:54:00Z</dcterms:created>
  <dcterms:modified xsi:type="dcterms:W3CDTF">2025-03-02T02:19:51Z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2052-11.1.0.12375</vt:lpwstr>
  </property>
  <property fmtid="{D5CDD505-2E9C-101B-9397-08002B2CF9AE}" pid="3" name="KSOTemplateUUID">
    <vt:lpwstr>v1.0_mb_UIP1TSWBa/vBtZ0MBazfyQ==</vt:lpwstr>
  </property>
  <property fmtid="{D5CDD505-2E9C-101B-9397-08002B2CF9AE}" pid="4" name="ICV">
    <vt:lpwstr>7B439EF3E21A40C2A1359E69320BB93B</vt:lpwstr>
  </property>
</Properties>
</file>