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1.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notesSlides/notesSlide2.xml" ContentType="application/vnd.openxmlformats-officedocument.presentationml.notesSlide+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notesSlides/notesSlide3.xml" ContentType="application/vnd.openxmlformats-officedocument.presentationml.notesSlide+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notesSlides/notesSlide4.xml" ContentType="application/vnd.openxmlformats-officedocument.presentationml.notesSlide+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notesSlides/notesSlide5.xml" ContentType="application/vnd.openxmlformats-officedocument.presentationml.notesSlide+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notesSlides/notesSlide6.xml" ContentType="application/vnd.openxmlformats-officedocument.presentationml.notesSlide+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notesSlides/notesSlide7.xml" ContentType="application/vnd.openxmlformats-officedocument.presentationml.notesSlide+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notesSlides/notesSlide8.xml" ContentType="application/vnd.openxmlformats-officedocument.presentationml.notesSlide+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97"/>
  </p:notesMasterIdLst>
  <p:handoutMasterIdLst>
    <p:handoutMasterId r:id="rId98"/>
  </p:handoutMasterIdLst>
  <p:sldIdLst>
    <p:sldId id="278" r:id="rId2"/>
    <p:sldId id="463" r:id="rId3"/>
    <p:sldId id="298" r:id="rId4"/>
    <p:sldId id="299" r:id="rId5"/>
    <p:sldId id="300" r:id="rId6"/>
    <p:sldId id="308" r:id="rId7"/>
    <p:sldId id="309" r:id="rId8"/>
    <p:sldId id="301" r:id="rId9"/>
    <p:sldId id="464" r:id="rId10"/>
    <p:sldId id="465" r:id="rId11"/>
    <p:sldId id="466" r:id="rId12"/>
    <p:sldId id="467" r:id="rId13"/>
    <p:sldId id="469" r:id="rId14"/>
    <p:sldId id="468" r:id="rId15"/>
    <p:sldId id="470" r:id="rId16"/>
    <p:sldId id="471" r:id="rId17"/>
    <p:sldId id="472" r:id="rId18"/>
    <p:sldId id="310" r:id="rId19"/>
    <p:sldId id="313" r:id="rId20"/>
    <p:sldId id="311" r:id="rId21"/>
    <p:sldId id="312" r:id="rId22"/>
    <p:sldId id="387" r:id="rId23"/>
    <p:sldId id="314" r:id="rId24"/>
    <p:sldId id="315" r:id="rId25"/>
    <p:sldId id="316" r:id="rId26"/>
    <p:sldId id="317" r:id="rId27"/>
    <p:sldId id="318" r:id="rId28"/>
    <p:sldId id="319" r:id="rId29"/>
    <p:sldId id="320" r:id="rId30"/>
    <p:sldId id="321" r:id="rId31"/>
    <p:sldId id="322" r:id="rId32"/>
    <p:sldId id="323" r:id="rId33"/>
    <p:sldId id="324" r:id="rId34"/>
    <p:sldId id="325" r:id="rId35"/>
    <p:sldId id="327" r:id="rId36"/>
    <p:sldId id="328" r:id="rId37"/>
    <p:sldId id="329" r:id="rId38"/>
    <p:sldId id="330" r:id="rId39"/>
    <p:sldId id="331" r:id="rId40"/>
    <p:sldId id="332" r:id="rId41"/>
    <p:sldId id="333" r:id="rId42"/>
    <p:sldId id="334" r:id="rId43"/>
    <p:sldId id="335" r:id="rId44"/>
    <p:sldId id="336" r:id="rId45"/>
    <p:sldId id="337" r:id="rId46"/>
    <p:sldId id="338" r:id="rId47"/>
    <p:sldId id="339" r:id="rId48"/>
    <p:sldId id="340" r:id="rId49"/>
    <p:sldId id="461" r:id="rId50"/>
    <p:sldId id="341" r:id="rId51"/>
    <p:sldId id="462" r:id="rId52"/>
    <p:sldId id="342" r:id="rId53"/>
    <p:sldId id="343" r:id="rId54"/>
    <p:sldId id="344" r:id="rId55"/>
    <p:sldId id="345" r:id="rId56"/>
    <p:sldId id="347" r:id="rId57"/>
    <p:sldId id="348" r:id="rId58"/>
    <p:sldId id="349" r:id="rId59"/>
    <p:sldId id="350" r:id="rId60"/>
    <p:sldId id="351" r:id="rId61"/>
    <p:sldId id="352" r:id="rId62"/>
    <p:sldId id="353" r:id="rId63"/>
    <p:sldId id="354" r:id="rId64"/>
    <p:sldId id="355" r:id="rId65"/>
    <p:sldId id="356" r:id="rId66"/>
    <p:sldId id="358" r:id="rId67"/>
    <p:sldId id="359" r:id="rId68"/>
    <p:sldId id="360" r:id="rId69"/>
    <p:sldId id="361" r:id="rId70"/>
    <p:sldId id="362" r:id="rId71"/>
    <p:sldId id="363" r:id="rId72"/>
    <p:sldId id="364" r:id="rId73"/>
    <p:sldId id="365" r:id="rId74"/>
    <p:sldId id="366" r:id="rId75"/>
    <p:sldId id="367" r:id="rId76"/>
    <p:sldId id="368" r:id="rId77"/>
    <p:sldId id="369" r:id="rId78"/>
    <p:sldId id="370" r:id="rId79"/>
    <p:sldId id="371" r:id="rId80"/>
    <p:sldId id="372" r:id="rId81"/>
    <p:sldId id="373" r:id="rId82"/>
    <p:sldId id="374" r:id="rId83"/>
    <p:sldId id="375" r:id="rId84"/>
    <p:sldId id="376" r:id="rId85"/>
    <p:sldId id="377" r:id="rId86"/>
    <p:sldId id="378" r:id="rId87"/>
    <p:sldId id="379" r:id="rId88"/>
    <p:sldId id="380" r:id="rId89"/>
    <p:sldId id="381" r:id="rId90"/>
    <p:sldId id="382" r:id="rId91"/>
    <p:sldId id="383" r:id="rId92"/>
    <p:sldId id="384" r:id="rId93"/>
    <p:sldId id="385" r:id="rId94"/>
    <p:sldId id="386" r:id="rId95"/>
    <p:sldId id="292" r:id="rId96"/>
  </p:sldIdLst>
  <p:sldSz cx="12192000" cy="6858000"/>
  <p:notesSz cx="6858000" cy="9144000"/>
  <p:embeddedFontLst>
    <p:embeddedFont>
      <p:font typeface="仿宋" panose="02010609060101010101" pitchFamily="49" charset="-122"/>
      <p:regular r:id="rId99"/>
    </p:embeddedFont>
    <p:embeddedFont>
      <p:font typeface="仿宋_GB2312" panose="02010609030101010101" pitchFamily="49" charset="-122"/>
      <p:regular r:id="rId100"/>
    </p:embeddedFont>
    <p:embeddedFont>
      <p:font typeface="汉仪雅酷黑 55W" panose="020B0504020202020204" charset="-122"/>
      <p:regular r:id="rId101"/>
    </p:embeddedFont>
    <p:embeddedFont>
      <p:font typeface="楷体_GB2312" panose="02010609030101010101" pitchFamily="49" charset="-122"/>
      <p:regular r:id="rId102"/>
    </p:embeddedFont>
    <p:embeddedFont>
      <p:font typeface="思源黑体 CN Normal" panose="02010600030101010101" charset="-122"/>
      <p:regular r:id="rId103"/>
    </p:embeddedFont>
    <p:embeddedFont>
      <p:font typeface="Garamond" panose="02020404030301010803" pitchFamily="18" charset="0"/>
      <p:regular r:id="rId104"/>
      <p:bold r:id="rId105"/>
      <p:italic r:id="rId106"/>
    </p:embeddedFont>
    <p:embeddedFont>
      <p:font typeface="Verdana" panose="020B0604030504040204" pitchFamily="34" charset="0"/>
      <p:regular r:id="rId107"/>
      <p:bold r:id="rId108"/>
      <p:italic r:id="rId109"/>
      <p:boldItalic r:id="rId110"/>
    </p:embeddedFont>
  </p:embeddedFontLst>
  <p:custDataLst>
    <p:tags r:id="rId11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27FD0"/>
    <a:srgbClr val="3657B4"/>
    <a:srgbClr val="CBA57B"/>
    <a:srgbClr val="112368"/>
    <a:srgbClr val="2A448C"/>
    <a:srgbClr val="335673"/>
    <a:srgbClr val="E3F2FF"/>
    <a:srgbClr val="E9F1FE"/>
    <a:srgbClr val="DEF6FD"/>
    <a:srgbClr val="F9F2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20" autoAdjust="0"/>
    <p:restoredTop sz="94660"/>
  </p:normalViewPr>
  <p:slideViewPr>
    <p:cSldViewPr snapToGrid="0">
      <p:cViewPr>
        <p:scale>
          <a:sx n="100" d="100"/>
          <a:sy n="100" d="100"/>
        </p:scale>
        <p:origin x="1026" y="18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presProps" Target="presProps.xml"/><Relationship Id="rId16" Type="http://schemas.openxmlformats.org/officeDocument/2006/relationships/slide" Target="slides/slide15.xml"/><Relationship Id="rId107" Type="http://schemas.openxmlformats.org/officeDocument/2006/relationships/font" Target="fonts/font9.fntdata"/><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font" Target="fonts/font4.fntdata"/><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viewProps" Target="viewProp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font" Target="fonts/font5.fntdata"/><Relationship Id="rId108" Type="http://schemas.openxmlformats.org/officeDocument/2006/relationships/font" Target="fonts/font10.fntdata"/><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font" Target="fonts/font8.fntdata"/><Relationship Id="rId114"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font" Target="fonts/font1.fntdata"/><Relationship Id="rId101"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font" Target="fonts/font11.fntdata"/><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notesMaster" Target="notesMasters/notesMaster1.xml"/><Relationship Id="rId104" Type="http://schemas.openxmlformats.org/officeDocument/2006/relationships/font" Target="fonts/font6.fntdata"/><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font" Target="fonts/font12.fntdata"/><Relationship Id="rId115"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font" Target="fonts/font2.fntdata"/><Relationship Id="rId105" Type="http://schemas.openxmlformats.org/officeDocument/2006/relationships/font" Target="fonts/font7.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handoutMaster" Target="handoutMasters/handoutMaster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2024/2/5</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2024/2/5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各区联系电话在官网下载的这个文件包里，有各区答疑的电话通讯录。</a:t>
            </a:r>
          </a:p>
        </p:txBody>
      </p:sp>
      <p:sp>
        <p:nvSpPr>
          <p:cNvPr id="4" name="灯片编号占位符 3"/>
          <p:cNvSpPr>
            <a:spLocks noGrp="1"/>
          </p:cNvSpPr>
          <p:nvPr>
            <p:ph type="sldNum" sz="quarter" idx="10"/>
          </p:nvPr>
        </p:nvSpPr>
        <p:spPr/>
        <p:txBody>
          <a:bodyPr/>
          <a:lstStyle/>
          <a:p>
            <a:fld id="{A6837353-30EB-4A48-80EB-173D804AEFBD}" type="slidenum">
              <a:rPr lang="zh-CN" altLang="en-US" smtClean="0"/>
              <a:t>5</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各区联系电话在官网下载的这个文件包里，有各区答疑的电话通讯录。</a:t>
            </a:r>
          </a:p>
        </p:txBody>
      </p:sp>
      <p:sp>
        <p:nvSpPr>
          <p:cNvPr id="4" name="灯片编号占位符 3"/>
          <p:cNvSpPr>
            <a:spLocks noGrp="1"/>
          </p:cNvSpPr>
          <p:nvPr>
            <p:ph type="sldNum" sz="quarter" idx="10"/>
          </p:nvPr>
        </p:nvSpPr>
        <p:spPr/>
        <p:txBody>
          <a:bodyPr/>
          <a:lstStyle/>
          <a:p>
            <a:fld id="{A6837353-30EB-4A48-80EB-173D804AEFBD}" type="slidenum">
              <a:rPr lang="zh-CN" altLang="en-US" smtClean="0"/>
              <a:t>13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各区联系电话在官网下载的这个文件包里，有各区答疑的电话通讯录。</a:t>
            </a:r>
          </a:p>
        </p:txBody>
      </p:sp>
      <p:sp>
        <p:nvSpPr>
          <p:cNvPr id="4" name="灯片编号占位符 3"/>
          <p:cNvSpPr>
            <a:spLocks noGrp="1"/>
          </p:cNvSpPr>
          <p:nvPr>
            <p:ph type="sldNum" sz="quarter" idx="10"/>
          </p:nvPr>
        </p:nvSpPr>
        <p:spPr/>
        <p:txBody>
          <a:bodyPr/>
          <a:lstStyle/>
          <a:p>
            <a:fld id="{A6837353-30EB-4A48-80EB-173D804AEFBD}" type="slidenum">
              <a:rPr lang="zh-CN" altLang="en-US" smtClean="0"/>
              <a:t>14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各区联系电话在官网下载的这个文件包里，有各区答疑的电话通讯录。</a:t>
            </a:r>
          </a:p>
        </p:txBody>
      </p:sp>
      <p:sp>
        <p:nvSpPr>
          <p:cNvPr id="4" name="灯片编号占位符 3"/>
          <p:cNvSpPr>
            <a:spLocks noGrp="1"/>
          </p:cNvSpPr>
          <p:nvPr>
            <p:ph type="sldNum" sz="quarter" idx="10"/>
          </p:nvPr>
        </p:nvSpPr>
        <p:spPr/>
        <p:txBody>
          <a:bodyPr/>
          <a:lstStyle/>
          <a:p>
            <a:fld id="{A6837353-30EB-4A48-80EB-173D804AEFBD}" type="slidenum">
              <a:rPr lang="zh-CN" altLang="en-US" smtClean="0"/>
              <a:t>15</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各区联系电话在官网下载的这个文件包里，有各区答疑的电话通讯录。</a:t>
            </a:r>
          </a:p>
        </p:txBody>
      </p:sp>
      <p:sp>
        <p:nvSpPr>
          <p:cNvPr id="4" name="灯片编号占位符 3"/>
          <p:cNvSpPr>
            <a:spLocks noGrp="1"/>
          </p:cNvSpPr>
          <p:nvPr>
            <p:ph type="sldNum" sz="quarter" idx="10"/>
          </p:nvPr>
        </p:nvSpPr>
        <p:spPr/>
        <p:txBody>
          <a:bodyPr/>
          <a:lstStyle/>
          <a:p>
            <a:fld id="{A6837353-30EB-4A48-80EB-173D804AEFBD}" type="slidenum">
              <a:rPr lang="zh-CN" altLang="en-US" smtClean="0"/>
              <a:t>16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各区联系电话在官网下载的这个文件包里，有各区答疑的电话通讯录。</a:t>
            </a:r>
          </a:p>
        </p:txBody>
      </p:sp>
      <p:sp>
        <p:nvSpPr>
          <p:cNvPr id="4" name="灯片编号占位符 3"/>
          <p:cNvSpPr>
            <a:spLocks noGrp="1"/>
          </p:cNvSpPr>
          <p:nvPr>
            <p:ph type="sldNum" sz="quarter" idx="10"/>
          </p:nvPr>
        </p:nvSpPr>
        <p:spPr/>
        <p:txBody>
          <a:bodyPr/>
          <a:lstStyle/>
          <a:p>
            <a:fld id="{A6837353-30EB-4A48-80EB-173D804AEFBD}" type="slidenum">
              <a:rPr lang="zh-CN" altLang="en-US" smtClean="0"/>
              <a:t>17</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第</a:t>
            </a:r>
            <a:r>
              <a:rPr lang="en-US" altLang="zh-CN" dirty="0"/>
              <a:t>13</a:t>
            </a:r>
            <a:r>
              <a:rPr lang="zh-CN" altLang="en-US" dirty="0"/>
              <a:t>至第</a:t>
            </a:r>
            <a:r>
              <a:rPr lang="en-US" altLang="zh-CN" dirty="0"/>
              <a:t>17</a:t>
            </a:r>
            <a:r>
              <a:rPr lang="zh-CN" altLang="en-US" dirty="0"/>
              <a:t>点“关于管理岗位等级、职称、技能等讲述中可以简单带过。</a:t>
            </a:r>
          </a:p>
        </p:txBody>
      </p:sp>
      <p:sp>
        <p:nvSpPr>
          <p:cNvPr id="4" name="灯片编号占位符 3"/>
          <p:cNvSpPr>
            <a:spLocks noGrp="1"/>
          </p:cNvSpPr>
          <p:nvPr>
            <p:ph type="sldNum" sz="quarter" idx="10"/>
          </p:nvPr>
        </p:nvSpPr>
        <p:spPr/>
        <p:txBody>
          <a:bodyPr/>
          <a:lstStyle/>
          <a:p>
            <a:fld id="{A6837353-30EB-4A48-80EB-173D804AEFBD}" type="slidenum">
              <a:rPr lang="zh-CN" altLang="en-US" smtClean="0"/>
              <a:t>69</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t>73</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B7185D51-3D05-4571-A283-B4A35CD20CD1}" type="datetimeFigureOut">
              <a:rPr lang="zh-CN" altLang="en-US" smtClean="0"/>
              <a:t>2024/2/5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FB187E-2E7E-4C60-849C-ECEFA0A1AE2E}"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185D51-3D05-4571-A283-B4A35CD20CD1}" type="datetimeFigureOut">
              <a:rPr lang="zh-CN" altLang="en-US" smtClean="0"/>
              <a:t>2024/2/5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0FB187E-2E7E-4C60-849C-ECEFA0A1AE2E}"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tags" Target="../tags/tag49.xml"/><Relationship Id="rId7" Type="http://schemas.openxmlformats.org/officeDocument/2006/relationships/image" Target="../media/image2.png"/><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image" Target="../media/image8.png"/><Relationship Id="rId5" Type="http://schemas.openxmlformats.org/officeDocument/2006/relationships/slideLayout" Target="../slideLayouts/slideLayout1.xml"/><Relationship Id="rId4" Type="http://schemas.openxmlformats.org/officeDocument/2006/relationships/tags" Target="../tags/tag50.xml"/></Relationships>
</file>

<file path=ppt/slides/_rels/slide1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53.xml"/><Relationship Id="rId7" Type="http://schemas.openxmlformats.org/officeDocument/2006/relationships/image" Target="../media/image8.png"/><Relationship Id="rId2" Type="http://schemas.openxmlformats.org/officeDocument/2006/relationships/tags" Target="../tags/tag52.xml"/><Relationship Id="rId1" Type="http://schemas.openxmlformats.org/officeDocument/2006/relationships/tags" Target="../tags/tag51.xml"/><Relationship Id="rId6" Type="http://schemas.openxmlformats.org/officeDocument/2006/relationships/slideLayout" Target="../slideLayouts/slideLayout1.xml"/><Relationship Id="rId5" Type="http://schemas.openxmlformats.org/officeDocument/2006/relationships/tags" Target="../tags/tag55.xml"/><Relationship Id="rId4" Type="http://schemas.openxmlformats.org/officeDocument/2006/relationships/tags" Target="../tags/tag54.xml"/><Relationship Id="rId9"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tags" Target="../tags/tag58.xml"/><Relationship Id="rId7" Type="http://schemas.openxmlformats.org/officeDocument/2006/relationships/image" Target="../media/image2.png"/><Relationship Id="rId2" Type="http://schemas.openxmlformats.org/officeDocument/2006/relationships/tags" Target="../tags/tag57.xml"/><Relationship Id="rId1" Type="http://schemas.openxmlformats.org/officeDocument/2006/relationships/tags" Target="../tags/tag56.xml"/><Relationship Id="rId6" Type="http://schemas.openxmlformats.org/officeDocument/2006/relationships/image" Target="../media/image8.png"/><Relationship Id="rId5" Type="http://schemas.openxmlformats.org/officeDocument/2006/relationships/slideLayout" Target="../slideLayouts/slideLayout1.xml"/><Relationship Id="rId4" Type="http://schemas.openxmlformats.org/officeDocument/2006/relationships/tags" Target="../tags/tag59.xml"/></Relationships>
</file>

<file path=ppt/slides/_rels/slide1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62.xml"/><Relationship Id="rId7" Type="http://schemas.openxmlformats.org/officeDocument/2006/relationships/notesSlide" Target="../notesSlides/notesSlide2.xml"/><Relationship Id="rId2" Type="http://schemas.openxmlformats.org/officeDocument/2006/relationships/tags" Target="../tags/tag61.xml"/><Relationship Id="rId1" Type="http://schemas.openxmlformats.org/officeDocument/2006/relationships/tags" Target="../tags/tag60.xml"/><Relationship Id="rId6" Type="http://schemas.openxmlformats.org/officeDocument/2006/relationships/slideLayout" Target="../slideLayouts/slideLayout1.xml"/><Relationship Id="rId5" Type="http://schemas.openxmlformats.org/officeDocument/2006/relationships/tags" Target="../tags/tag64.xml"/><Relationship Id="rId4" Type="http://schemas.openxmlformats.org/officeDocument/2006/relationships/tags" Target="../tags/tag63.xml"/><Relationship Id="rId9" Type="http://schemas.openxmlformats.org/officeDocument/2006/relationships/image" Target="../media/image2.png"/></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3.xml"/><Relationship Id="rId3" Type="http://schemas.openxmlformats.org/officeDocument/2006/relationships/tags" Target="../tags/tag67.xml"/><Relationship Id="rId7" Type="http://schemas.openxmlformats.org/officeDocument/2006/relationships/slideLayout" Target="../slideLayouts/slideLayout1.xml"/><Relationship Id="rId2" Type="http://schemas.openxmlformats.org/officeDocument/2006/relationships/tags" Target="../tags/tag66.xml"/><Relationship Id="rId1" Type="http://schemas.openxmlformats.org/officeDocument/2006/relationships/tags" Target="../tags/tag65.xml"/><Relationship Id="rId6" Type="http://schemas.openxmlformats.org/officeDocument/2006/relationships/tags" Target="../tags/tag70.xml"/><Relationship Id="rId5" Type="http://schemas.openxmlformats.org/officeDocument/2006/relationships/tags" Target="../tags/tag69.xml"/><Relationship Id="rId10" Type="http://schemas.openxmlformats.org/officeDocument/2006/relationships/image" Target="../media/image2.png"/><Relationship Id="rId4" Type="http://schemas.openxmlformats.org/officeDocument/2006/relationships/tags" Target="../tags/tag68.xml"/><Relationship Id="rId9" Type="http://schemas.openxmlformats.org/officeDocument/2006/relationships/image" Target="../media/image4.png"/></Relationships>
</file>

<file path=ppt/slides/_rels/slide1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73.xml"/><Relationship Id="rId7" Type="http://schemas.openxmlformats.org/officeDocument/2006/relationships/notesSlide" Target="../notesSlides/notesSlide4.xml"/><Relationship Id="rId2" Type="http://schemas.openxmlformats.org/officeDocument/2006/relationships/tags" Target="../tags/tag72.xml"/><Relationship Id="rId1" Type="http://schemas.openxmlformats.org/officeDocument/2006/relationships/tags" Target="../tags/tag71.xml"/><Relationship Id="rId6" Type="http://schemas.openxmlformats.org/officeDocument/2006/relationships/slideLayout" Target="../slideLayouts/slideLayout1.xml"/><Relationship Id="rId5" Type="http://schemas.openxmlformats.org/officeDocument/2006/relationships/tags" Target="../tags/tag75.xml"/><Relationship Id="rId4" Type="http://schemas.openxmlformats.org/officeDocument/2006/relationships/tags" Target="../tags/tag74.xml"/><Relationship Id="rId9" Type="http://schemas.openxmlformats.org/officeDocument/2006/relationships/image" Target="../media/image2.png"/></Relationships>
</file>

<file path=ppt/slides/_rels/slide1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78.xml"/><Relationship Id="rId7" Type="http://schemas.openxmlformats.org/officeDocument/2006/relationships/notesSlide" Target="../notesSlides/notesSlide5.xml"/><Relationship Id="rId2" Type="http://schemas.openxmlformats.org/officeDocument/2006/relationships/tags" Target="../tags/tag77.xml"/><Relationship Id="rId1" Type="http://schemas.openxmlformats.org/officeDocument/2006/relationships/tags" Target="../tags/tag76.xml"/><Relationship Id="rId6" Type="http://schemas.openxmlformats.org/officeDocument/2006/relationships/slideLayout" Target="../slideLayouts/slideLayout1.xml"/><Relationship Id="rId5" Type="http://schemas.openxmlformats.org/officeDocument/2006/relationships/tags" Target="../tags/tag80.xml"/><Relationship Id="rId4" Type="http://schemas.openxmlformats.org/officeDocument/2006/relationships/tags" Target="../tags/tag79.xml"/><Relationship Id="rId9" Type="http://schemas.openxmlformats.org/officeDocument/2006/relationships/image" Target="../media/image2.png"/></Relationships>
</file>

<file path=ppt/slides/_rels/slide1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83.xml"/><Relationship Id="rId7" Type="http://schemas.openxmlformats.org/officeDocument/2006/relationships/notesSlide" Target="../notesSlides/notesSlide6.xml"/><Relationship Id="rId2" Type="http://schemas.openxmlformats.org/officeDocument/2006/relationships/tags" Target="../tags/tag82.xml"/><Relationship Id="rId1" Type="http://schemas.openxmlformats.org/officeDocument/2006/relationships/tags" Target="../tags/tag81.xml"/><Relationship Id="rId6" Type="http://schemas.openxmlformats.org/officeDocument/2006/relationships/slideLayout" Target="../slideLayouts/slideLayout1.xml"/><Relationship Id="rId5" Type="http://schemas.openxmlformats.org/officeDocument/2006/relationships/tags" Target="../tags/tag85.xml"/><Relationship Id="rId4" Type="http://schemas.openxmlformats.org/officeDocument/2006/relationships/tags" Target="../tags/tag84.xml"/><Relationship Id="rId9" Type="http://schemas.openxmlformats.org/officeDocument/2006/relationships/image" Target="../media/image2.png"/></Relationships>
</file>

<file path=ppt/slides/_rels/slide18.xml.rels><?xml version="1.0" encoding="UTF-8" standalone="yes"?>
<Relationships xmlns="http://schemas.openxmlformats.org/package/2006/relationships"><Relationship Id="rId13" Type="http://schemas.openxmlformats.org/officeDocument/2006/relationships/tags" Target="../tags/tag98.xml"/><Relationship Id="rId18" Type="http://schemas.openxmlformats.org/officeDocument/2006/relationships/tags" Target="../tags/tag103.xml"/><Relationship Id="rId26" Type="http://schemas.openxmlformats.org/officeDocument/2006/relationships/tags" Target="../tags/tag111.xml"/><Relationship Id="rId3" Type="http://schemas.openxmlformats.org/officeDocument/2006/relationships/tags" Target="../tags/tag88.xml"/><Relationship Id="rId21" Type="http://schemas.openxmlformats.org/officeDocument/2006/relationships/tags" Target="../tags/tag106.xml"/><Relationship Id="rId7" Type="http://schemas.openxmlformats.org/officeDocument/2006/relationships/tags" Target="../tags/tag92.xml"/><Relationship Id="rId12" Type="http://schemas.openxmlformats.org/officeDocument/2006/relationships/tags" Target="../tags/tag97.xml"/><Relationship Id="rId17" Type="http://schemas.openxmlformats.org/officeDocument/2006/relationships/tags" Target="../tags/tag102.xml"/><Relationship Id="rId25" Type="http://schemas.openxmlformats.org/officeDocument/2006/relationships/tags" Target="../tags/tag110.xml"/><Relationship Id="rId33" Type="http://schemas.openxmlformats.org/officeDocument/2006/relationships/hyperlink" Target="IR3IR4-1.doc" TargetMode="External"/><Relationship Id="rId2" Type="http://schemas.openxmlformats.org/officeDocument/2006/relationships/tags" Target="../tags/tag87.xml"/><Relationship Id="rId16" Type="http://schemas.openxmlformats.org/officeDocument/2006/relationships/tags" Target="../tags/tag101.xml"/><Relationship Id="rId20" Type="http://schemas.openxmlformats.org/officeDocument/2006/relationships/tags" Target="../tags/tag105.xml"/><Relationship Id="rId29" Type="http://schemas.openxmlformats.org/officeDocument/2006/relationships/tags" Target="../tags/tag114.xml"/><Relationship Id="rId1" Type="http://schemas.openxmlformats.org/officeDocument/2006/relationships/tags" Target="../tags/tag86.xml"/><Relationship Id="rId6" Type="http://schemas.openxmlformats.org/officeDocument/2006/relationships/tags" Target="../tags/tag91.xml"/><Relationship Id="rId11" Type="http://schemas.openxmlformats.org/officeDocument/2006/relationships/tags" Target="../tags/tag96.xml"/><Relationship Id="rId24" Type="http://schemas.openxmlformats.org/officeDocument/2006/relationships/tags" Target="../tags/tag109.xml"/><Relationship Id="rId32" Type="http://schemas.openxmlformats.org/officeDocument/2006/relationships/image" Target="../media/image2.png"/><Relationship Id="rId5" Type="http://schemas.openxmlformats.org/officeDocument/2006/relationships/tags" Target="../tags/tag90.xml"/><Relationship Id="rId15" Type="http://schemas.openxmlformats.org/officeDocument/2006/relationships/tags" Target="../tags/tag100.xml"/><Relationship Id="rId23" Type="http://schemas.openxmlformats.org/officeDocument/2006/relationships/tags" Target="../tags/tag108.xml"/><Relationship Id="rId28" Type="http://schemas.openxmlformats.org/officeDocument/2006/relationships/tags" Target="../tags/tag113.xml"/><Relationship Id="rId10" Type="http://schemas.openxmlformats.org/officeDocument/2006/relationships/tags" Target="../tags/tag95.xml"/><Relationship Id="rId19" Type="http://schemas.openxmlformats.org/officeDocument/2006/relationships/tags" Target="../tags/tag104.xml"/><Relationship Id="rId31" Type="http://schemas.openxmlformats.org/officeDocument/2006/relationships/image" Target="../media/image4.png"/><Relationship Id="rId4" Type="http://schemas.openxmlformats.org/officeDocument/2006/relationships/tags" Target="../tags/tag89.xml"/><Relationship Id="rId9" Type="http://schemas.openxmlformats.org/officeDocument/2006/relationships/tags" Target="../tags/tag94.xml"/><Relationship Id="rId14" Type="http://schemas.openxmlformats.org/officeDocument/2006/relationships/tags" Target="../tags/tag99.xml"/><Relationship Id="rId22" Type="http://schemas.openxmlformats.org/officeDocument/2006/relationships/tags" Target="../tags/tag107.xml"/><Relationship Id="rId27" Type="http://schemas.openxmlformats.org/officeDocument/2006/relationships/tags" Target="../tags/tag112.xml"/><Relationship Id="rId30" Type="http://schemas.openxmlformats.org/officeDocument/2006/relationships/slideLayout" Target="../slideLayouts/slideLayout1.xml"/><Relationship Id="rId8" Type="http://schemas.openxmlformats.org/officeDocument/2006/relationships/tags" Target="../tags/tag93.xml"/></Relationships>
</file>

<file path=ppt/slides/_rels/slide19.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117.xml"/><Relationship Id="rId7" Type="http://schemas.openxmlformats.org/officeDocument/2006/relationships/tags" Target="../tags/tag121.xml"/><Relationship Id="rId2" Type="http://schemas.openxmlformats.org/officeDocument/2006/relationships/tags" Target="../tags/tag116.xml"/><Relationship Id="rId1" Type="http://schemas.openxmlformats.org/officeDocument/2006/relationships/tags" Target="../tags/tag115.xml"/><Relationship Id="rId6" Type="http://schemas.openxmlformats.org/officeDocument/2006/relationships/tags" Target="../tags/tag120.xml"/><Relationship Id="rId5" Type="http://schemas.openxmlformats.org/officeDocument/2006/relationships/tags" Target="../tags/tag119.xml"/><Relationship Id="rId10" Type="http://schemas.openxmlformats.org/officeDocument/2006/relationships/image" Target="../media/image2.png"/><Relationship Id="rId4" Type="http://schemas.openxmlformats.org/officeDocument/2006/relationships/tags" Target="../tags/tag118.xml"/><Relationship Id="rId9" Type="http://schemas.openxmlformats.org/officeDocument/2006/relationships/image" Target="../media/image4.png"/></Relationships>
</file>

<file path=ppt/slides/_rels/slide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4.xml"/><Relationship Id="rId7" Type="http://schemas.openxmlformats.org/officeDocument/2006/relationships/image" Target="../media/image1.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Layout" Target="../slideLayouts/slideLayout1.xml"/><Relationship Id="rId5" Type="http://schemas.openxmlformats.org/officeDocument/2006/relationships/tags" Target="../tags/tag6.xml"/><Relationship Id="rId4" Type="http://schemas.openxmlformats.org/officeDocument/2006/relationships/tags" Target="../tags/tag5.xml"/><Relationship Id="rId9" Type="http://schemas.openxmlformats.org/officeDocument/2006/relationships/image" Target="../media/image3.jpeg"/></Relationships>
</file>

<file path=ppt/slides/_rels/slide20.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124.xml"/><Relationship Id="rId7" Type="http://schemas.openxmlformats.org/officeDocument/2006/relationships/slideLayout" Target="../slideLayouts/slideLayout1.xml"/><Relationship Id="rId2" Type="http://schemas.openxmlformats.org/officeDocument/2006/relationships/tags" Target="../tags/tag123.xml"/><Relationship Id="rId1" Type="http://schemas.openxmlformats.org/officeDocument/2006/relationships/tags" Target="../tags/tag122.xml"/><Relationship Id="rId6" Type="http://schemas.openxmlformats.org/officeDocument/2006/relationships/tags" Target="../tags/tag127.xml"/><Relationship Id="rId5" Type="http://schemas.openxmlformats.org/officeDocument/2006/relationships/tags" Target="../tags/tag126.xml"/><Relationship Id="rId4" Type="http://schemas.openxmlformats.org/officeDocument/2006/relationships/tags" Target="../tags/tag125.xml"/><Relationship Id="rId9"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tags" Target="../tags/tag130.xml"/><Relationship Id="rId2" Type="http://schemas.openxmlformats.org/officeDocument/2006/relationships/tags" Target="../tags/tag129.xml"/><Relationship Id="rId1" Type="http://schemas.openxmlformats.org/officeDocument/2006/relationships/tags" Target="../tags/tag128.xml"/><Relationship Id="rId6" Type="http://schemas.openxmlformats.org/officeDocument/2006/relationships/image" Target="../media/image2.png"/><Relationship Id="rId5" Type="http://schemas.openxmlformats.org/officeDocument/2006/relationships/image" Target="../media/image7.png"/><Relationship Id="rId4"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tags" Target="../tags/tag133.xml"/><Relationship Id="rId2" Type="http://schemas.openxmlformats.org/officeDocument/2006/relationships/tags" Target="../tags/tag132.xml"/><Relationship Id="rId1" Type="http://schemas.openxmlformats.org/officeDocument/2006/relationships/tags" Target="../tags/tag131.xml"/><Relationship Id="rId6" Type="http://schemas.openxmlformats.org/officeDocument/2006/relationships/image" Target="../media/image2.png"/><Relationship Id="rId5" Type="http://schemas.openxmlformats.org/officeDocument/2006/relationships/image" Target="../media/image7.png"/><Relationship Id="rId4"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tags" Target="../tags/tag136.xml"/><Relationship Id="rId2" Type="http://schemas.openxmlformats.org/officeDocument/2006/relationships/tags" Target="../tags/tag135.xml"/><Relationship Id="rId1" Type="http://schemas.openxmlformats.org/officeDocument/2006/relationships/tags" Target="../tags/tag134.xml"/><Relationship Id="rId6" Type="http://schemas.openxmlformats.org/officeDocument/2006/relationships/image" Target="../media/image2.png"/><Relationship Id="rId5" Type="http://schemas.openxmlformats.org/officeDocument/2006/relationships/image" Target="../media/image7.png"/><Relationship Id="rId4"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tags" Target="../tags/tag139.xml"/><Relationship Id="rId2" Type="http://schemas.openxmlformats.org/officeDocument/2006/relationships/tags" Target="../tags/tag138.xml"/><Relationship Id="rId1" Type="http://schemas.openxmlformats.org/officeDocument/2006/relationships/tags" Target="../tags/tag137.xml"/><Relationship Id="rId6" Type="http://schemas.openxmlformats.org/officeDocument/2006/relationships/image" Target="../media/image2.png"/><Relationship Id="rId5" Type="http://schemas.openxmlformats.org/officeDocument/2006/relationships/image" Target="../media/image7.png"/><Relationship Id="rId4"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tags" Target="../tags/tag142.xml"/><Relationship Id="rId2" Type="http://schemas.openxmlformats.org/officeDocument/2006/relationships/tags" Target="../tags/tag141.xml"/><Relationship Id="rId1" Type="http://schemas.openxmlformats.org/officeDocument/2006/relationships/tags" Target="../tags/tag140.xml"/><Relationship Id="rId6" Type="http://schemas.openxmlformats.org/officeDocument/2006/relationships/image" Target="../media/image2.png"/><Relationship Id="rId5" Type="http://schemas.openxmlformats.org/officeDocument/2006/relationships/image" Target="../media/image7.png"/><Relationship Id="rId4"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tags" Target="../tags/tag145.xml"/><Relationship Id="rId2" Type="http://schemas.openxmlformats.org/officeDocument/2006/relationships/tags" Target="../tags/tag144.xml"/><Relationship Id="rId1" Type="http://schemas.openxmlformats.org/officeDocument/2006/relationships/tags" Target="../tags/tag143.xml"/><Relationship Id="rId6" Type="http://schemas.openxmlformats.org/officeDocument/2006/relationships/image" Target="../media/image2.png"/><Relationship Id="rId5" Type="http://schemas.openxmlformats.org/officeDocument/2006/relationships/image" Target="../media/image7.png"/><Relationship Id="rId4"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148.xml"/><Relationship Id="rId7" Type="http://schemas.openxmlformats.org/officeDocument/2006/relationships/image" Target="../media/image7.png"/><Relationship Id="rId2" Type="http://schemas.openxmlformats.org/officeDocument/2006/relationships/tags" Target="../tags/tag147.xml"/><Relationship Id="rId1" Type="http://schemas.openxmlformats.org/officeDocument/2006/relationships/tags" Target="../tags/tag146.xml"/><Relationship Id="rId6" Type="http://schemas.openxmlformats.org/officeDocument/2006/relationships/slideLayout" Target="../slideLayouts/slideLayout1.xml"/><Relationship Id="rId5" Type="http://schemas.openxmlformats.org/officeDocument/2006/relationships/tags" Target="../tags/tag150.xml"/><Relationship Id="rId4" Type="http://schemas.openxmlformats.org/officeDocument/2006/relationships/tags" Target="../tags/tag149.xml"/></Relationships>
</file>

<file path=ppt/slides/_rels/slide28.xml.rels><?xml version="1.0" encoding="UTF-8" standalone="yes"?>
<Relationships xmlns="http://schemas.openxmlformats.org/package/2006/relationships"><Relationship Id="rId3" Type="http://schemas.openxmlformats.org/officeDocument/2006/relationships/tags" Target="../tags/tag153.xml"/><Relationship Id="rId2" Type="http://schemas.openxmlformats.org/officeDocument/2006/relationships/tags" Target="../tags/tag152.xml"/><Relationship Id="rId1" Type="http://schemas.openxmlformats.org/officeDocument/2006/relationships/tags" Target="../tags/tag151.xml"/><Relationship Id="rId6" Type="http://schemas.openxmlformats.org/officeDocument/2006/relationships/image" Target="../media/image2.png"/><Relationship Id="rId5" Type="http://schemas.openxmlformats.org/officeDocument/2006/relationships/image" Target="../media/image7.png"/><Relationship Id="rId4"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tags" Target="../tags/tag156.xml"/><Relationship Id="rId2" Type="http://schemas.openxmlformats.org/officeDocument/2006/relationships/tags" Target="../tags/tag155.xml"/><Relationship Id="rId1" Type="http://schemas.openxmlformats.org/officeDocument/2006/relationships/tags" Target="../tags/tag154.xml"/><Relationship Id="rId6" Type="http://schemas.openxmlformats.org/officeDocument/2006/relationships/image" Target="../media/image2.png"/><Relationship Id="rId5" Type="http://schemas.openxmlformats.org/officeDocument/2006/relationships/image" Target="../media/image7.png"/><Relationship Id="rId4"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9.xml"/><Relationship Id="rId7" Type="http://schemas.openxmlformats.org/officeDocument/2006/relationships/image" Target="../media/image4.pn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Layout" Target="../slideLayouts/slideLayout1.xml"/><Relationship Id="rId5" Type="http://schemas.openxmlformats.org/officeDocument/2006/relationships/tags" Target="../tags/tag11.xml"/><Relationship Id="rId4" Type="http://schemas.openxmlformats.org/officeDocument/2006/relationships/tags" Target="../tags/tag10.xml"/><Relationship Id="rId9"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tags" Target="../tags/tag159.xml"/><Relationship Id="rId2" Type="http://schemas.openxmlformats.org/officeDocument/2006/relationships/tags" Target="../tags/tag158.xml"/><Relationship Id="rId1" Type="http://schemas.openxmlformats.org/officeDocument/2006/relationships/tags" Target="../tags/tag157.xml"/><Relationship Id="rId6" Type="http://schemas.openxmlformats.org/officeDocument/2006/relationships/image" Target="../media/image2.png"/><Relationship Id="rId5" Type="http://schemas.openxmlformats.org/officeDocument/2006/relationships/image" Target="../media/image7.png"/><Relationship Id="rId4"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tags" Target="../tags/tag162.xml"/><Relationship Id="rId2" Type="http://schemas.openxmlformats.org/officeDocument/2006/relationships/tags" Target="../tags/tag161.xml"/><Relationship Id="rId1" Type="http://schemas.openxmlformats.org/officeDocument/2006/relationships/tags" Target="../tags/tag160.xml"/><Relationship Id="rId6" Type="http://schemas.openxmlformats.org/officeDocument/2006/relationships/image" Target="../media/image2.png"/><Relationship Id="rId5" Type="http://schemas.openxmlformats.org/officeDocument/2006/relationships/image" Target="../media/image7.png"/><Relationship Id="rId4"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tags" Target="../tags/tag165.xml"/><Relationship Id="rId2" Type="http://schemas.openxmlformats.org/officeDocument/2006/relationships/tags" Target="../tags/tag164.xml"/><Relationship Id="rId1" Type="http://schemas.openxmlformats.org/officeDocument/2006/relationships/tags" Target="../tags/tag163.xml"/><Relationship Id="rId6" Type="http://schemas.openxmlformats.org/officeDocument/2006/relationships/image" Target="../media/image2.png"/><Relationship Id="rId5" Type="http://schemas.openxmlformats.org/officeDocument/2006/relationships/image" Target="../media/image7.png"/><Relationship Id="rId4"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168.xml"/><Relationship Id="rId7" Type="http://schemas.openxmlformats.org/officeDocument/2006/relationships/image" Target="../media/image7.png"/><Relationship Id="rId2" Type="http://schemas.openxmlformats.org/officeDocument/2006/relationships/tags" Target="../tags/tag167.xml"/><Relationship Id="rId1" Type="http://schemas.openxmlformats.org/officeDocument/2006/relationships/tags" Target="../tags/tag166.xml"/><Relationship Id="rId6" Type="http://schemas.openxmlformats.org/officeDocument/2006/relationships/slideLayout" Target="../slideLayouts/slideLayout1.xml"/><Relationship Id="rId5" Type="http://schemas.openxmlformats.org/officeDocument/2006/relationships/tags" Target="../tags/tag170.xml"/><Relationship Id="rId10" Type="http://schemas.openxmlformats.org/officeDocument/2006/relationships/image" Target="../media/image13.png"/><Relationship Id="rId4" Type="http://schemas.openxmlformats.org/officeDocument/2006/relationships/tags" Target="../tags/tag169.xml"/><Relationship Id="rId9" Type="http://schemas.openxmlformats.org/officeDocument/2006/relationships/image" Target="../media/image12.png"/></Relationships>
</file>

<file path=ppt/slides/_rels/slide34.xml.rels><?xml version="1.0" encoding="UTF-8" standalone="yes"?>
<Relationships xmlns="http://schemas.openxmlformats.org/package/2006/relationships"><Relationship Id="rId3" Type="http://schemas.openxmlformats.org/officeDocument/2006/relationships/tags" Target="../tags/tag173.xml"/><Relationship Id="rId2" Type="http://schemas.openxmlformats.org/officeDocument/2006/relationships/tags" Target="../tags/tag172.xml"/><Relationship Id="rId1" Type="http://schemas.openxmlformats.org/officeDocument/2006/relationships/tags" Target="../tags/tag171.xml"/><Relationship Id="rId6" Type="http://schemas.openxmlformats.org/officeDocument/2006/relationships/image" Target="../media/image2.png"/><Relationship Id="rId5" Type="http://schemas.openxmlformats.org/officeDocument/2006/relationships/image" Target="../media/image7.png"/><Relationship Id="rId4"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tags" Target="../tags/tag176.xml"/><Relationship Id="rId2" Type="http://schemas.openxmlformats.org/officeDocument/2006/relationships/tags" Target="../tags/tag175.xml"/><Relationship Id="rId1" Type="http://schemas.openxmlformats.org/officeDocument/2006/relationships/tags" Target="../tags/tag174.xml"/><Relationship Id="rId6" Type="http://schemas.openxmlformats.org/officeDocument/2006/relationships/image" Target="../media/image2.png"/><Relationship Id="rId5" Type="http://schemas.openxmlformats.org/officeDocument/2006/relationships/image" Target="../media/image7.png"/><Relationship Id="rId4"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tags" Target="../tags/tag179.xml"/><Relationship Id="rId2" Type="http://schemas.openxmlformats.org/officeDocument/2006/relationships/tags" Target="../tags/tag178.xml"/><Relationship Id="rId1" Type="http://schemas.openxmlformats.org/officeDocument/2006/relationships/tags" Target="../tags/tag177.xml"/><Relationship Id="rId6" Type="http://schemas.openxmlformats.org/officeDocument/2006/relationships/image" Target="../media/image2.png"/><Relationship Id="rId5" Type="http://schemas.openxmlformats.org/officeDocument/2006/relationships/image" Target="../media/image7.png"/><Relationship Id="rId4"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tags" Target="../tags/tag182.xml"/><Relationship Id="rId2" Type="http://schemas.openxmlformats.org/officeDocument/2006/relationships/tags" Target="../tags/tag181.xml"/><Relationship Id="rId1" Type="http://schemas.openxmlformats.org/officeDocument/2006/relationships/tags" Target="../tags/tag180.xml"/><Relationship Id="rId6" Type="http://schemas.openxmlformats.org/officeDocument/2006/relationships/image" Target="../media/image2.png"/><Relationship Id="rId5" Type="http://schemas.openxmlformats.org/officeDocument/2006/relationships/image" Target="../media/image7.png"/><Relationship Id="rId4"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tags" Target="../tags/tag185.xml"/><Relationship Id="rId2" Type="http://schemas.openxmlformats.org/officeDocument/2006/relationships/tags" Target="../tags/tag184.xml"/><Relationship Id="rId1" Type="http://schemas.openxmlformats.org/officeDocument/2006/relationships/tags" Target="../tags/tag183.xml"/><Relationship Id="rId6" Type="http://schemas.openxmlformats.org/officeDocument/2006/relationships/image" Target="../media/image2.png"/><Relationship Id="rId5" Type="http://schemas.openxmlformats.org/officeDocument/2006/relationships/image" Target="../media/image7.png"/><Relationship Id="rId4"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tags" Target="../tags/tag188.xml"/><Relationship Id="rId2" Type="http://schemas.openxmlformats.org/officeDocument/2006/relationships/tags" Target="../tags/tag187.xml"/><Relationship Id="rId1" Type="http://schemas.openxmlformats.org/officeDocument/2006/relationships/tags" Target="../tags/tag186.xml"/><Relationship Id="rId6" Type="http://schemas.openxmlformats.org/officeDocument/2006/relationships/image" Target="../media/image2.png"/><Relationship Id="rId5" Type="http://schemas.openxmlformats.org/officeDocument/2006/relationships/image" Target="../media/image7.png"/><Relationship Id="rId4"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tags" Target="../tags/tag19.xml"/><Relationship Id="rId13" Type="http://schemas.openxmlformats.org/officeDocument/2006/relationships/slideLayout" Target="../slideLayouts/slideLayout1.xml"/><Relationship Id="rId3" Type="http://schemas.openxmlformats.org/officeDocument/2006/relationships/tags" Target="../tags/tag14.xml"/><Relationship Id="rId7" Type="http://schemas.openxmlformats.org/officeDocument/2006/relationships/tags" Target="../tags/tag18.xml"/><Relationship Id="rId12" Type="http://schemas.openxmlformats.org/officeDocument/2006/relationships/tags" Target="../tags/tag23.xml"/><Relationship Id="rId2" Type="http://schemas.openxmlformats.org/officeDocument/2006/relationships/tags" Target="../tags/tag13.xml"/><Relationship Id="rId16" Type="http://schemas.openxmlformats.org/officeDocument/2006/relationships/image" Target="../media/image6.jpeg"/><Relationship Id="rId1" Type="http://schemas.openxmlformats.org/officeDocument/2006/relationships/tags" Target="../tags/tag12.xml"/><Relationship Id="rId6" Type="http://schemas.openxmlformats.org/officeDocument/2006/relationships/tags" Target="../tags/tag17.xml"/><Relationship Id="rId11" Type="http://schemas.openxmlformats.org/officeDocument/2006/relationships/tags" Target="../tags/tag22.xml"/><Relationship Id="rId5" Type="http://schemas.openxmlformats.org/officeDocument/2006/relationships/tags" Target="../tags/tag16.xml"/><Relationship Id="rId15" Type="http://schemas.openxmlformats.org/officeDocument/2006/relationships/image" Target="../media/image2.png"/><Relationship Id="rId10" Type="http://schemas.openxmlformats.org/officeDocument/2006/relationships/tags" Target="../tags/tag21.xml"/><Relationship Id="rId4" Type="http://schemas.openxmlformats.org/officeDocument/2006/relationships/tags" Target="../tags/tag15.xml"/><Relationship Id="rId9" Type="http://schemas.openxmlformats.org/officeDocument/2006/relationships/tags" Target="../tags/tag20.xml"/><Relationship Id="rId1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tags" Target="../tags/tag191.xml"/><Relationship Id="rId2" Type="http://schemas.openxmlformats.org/officeDocument/2006/relationships/tags" Target="../tags/tag190.xml"/><Relationship Id="rId1" Type="http://schemas.openxmlformats.org/officeDocument/2006/relationships/tags" Target="../tags/tag189.xml"/><Relationship Id="rId6" Type="http://schemas.openxmlformats.org/officeDocument/2006/relationships/image" Target="../media/image2.png"/><Relationship Id="rId5" Type="http://schemas.openxmlformats.org/officeDocument/2006/relationships/image" Target="../media/image7.png"/><Relationship Id="rId4"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tags" Target="../tags/tag194.xml"/><Relationship Id="rId2" Type="http://schemas.openxmlformats.org/officeDocument/2006/relationships/tags" Target="../tags/tag193.xml"/><Relationship Id="rId1" Type="http://schemas.openxmlformats.org/officeDocument/2006/relationships/tags" Target="../tags/tag192.xml"/><Relationship Id="rId6" Type="http://schemas.openxmlformats.org/officeDocument/2006/relationships/image" Target="../media/image2.png"/><Relationship Id="rId5" Type="http://schemas.openxmlformats.org/officeDocument/2006/relationships/image" Target="../media/image7.png"/><Relationship Id="rId4"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tags" Target="../tags/tag197.xml"/><Relationship Id="rId2" Type="http://schemas.openxmlformats.org/officeDocument/2006/relationships/tags" Target="../tags/tag196.xml"/><Relationship Id="rId1" Type="http://schemas.openxmlformats.org/officeDocument/2006/relationships/tags" Target="../tags/tag195.xml"/><Relationship Id="rId6" Type="http://schemas.openxmlformats.org/officeDocument/2006/relationships/image" Target="../media/image2.png"/><Relationship Id="rId5" Type="http://schemas.openxmlformats.org/officeDocument/2006/relationships/image" Target="../media/image7.png"/><Relationship Id="rId4"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tags" Target="../tags/tag200.xml"/><Relationship Id="rId2" Type="http://schemas.openxmlformats.org/officeDocument/2006/relationships/tags" Target="../tags/tag199.xml"/><Relationship Id="rId1" Type="http://schemas.openxmlformats.org/officeDocument/2006/relationships/tags" Target="../tags/tag198.xml"/><Relationship Id="rId6" Type="http://schemas.openxmlformats.org/officeDocument/2006/relationships/image" Target="../media/image2.png"/><Relationship Id="rId5" Type="http://schemas.openxmlformats.org/officeDocument/2006/relationships/image" Target="../media/image7.png"/><Relationship Id="rId4"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tags" Target="../tags/tag203.xml"/><Relationship Id="rId2" Type="http://schemas.openxmlformats.org/officeDocument/2006/relationships/tags" Target="../tags/tag202.xml"/><Relationship Id="rId1" Type="http://schemas.openxmlformats.org/officeDocument/2006/relationships/tags" Target="../tags/tag201.xml"/><Relationship Id="rId6" Type="http://schemas.openxmlformats.org/officeDocument/2006/relationships/image" Target="../media/image2.png"/><Relationship Id="rId5" Type="http://schemas.openxmlformats.org/officeDocument/2006/relationships/image" Target="../media/image7.png"/><Relationship Id="rId4"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tags" Target="../tags/tag206.xml"/><Relationship Id="rId2" Type="http://schemas.openxmlformats.org/officeDocument/2006/relationships/tags" Target="../tags/tag205.xml"/><Relationship Id="rId1" Type="http://schemas.openxmlformats.org/officeDocument/2006/relationships/tags" Target="../tags/tag204.xml"/><Relationship Id="rId6" Type="http://schemas.openxmlformats.org/officeDocument/2006/relationships/image" Target="../media/image2.png"/><Relationship Id="rId5" Type="http://schemas.openxmlformats.org/officeDocument/2006/relationships/image" Target="../media/image7.png"/><Relationship Id="rId4"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tags" Target="../tags/tag209.xml"/><Relationship Id="rId2" Type="http://schemas.openxmlformats.org/officeDocument/2006/relationships/tags" Target="../tags/tag208.xml"/><Relationship Id="rId1" Type="http://schemas.openxmlformats.org/officeDocument/2006/relationships/tags" Target="../tags/tag207.xml"/><Relationship Id="rId6" Type="http://schemas.openxmlformats.org/officeDocument/2006/relationships/image" Target="../media/image2.png"/><Relationship Id="rId5" Type="http://schemas.openxmlformats.org/officeDocument/2006/relationships/image" Target="../media/image7.png"/><Relationship Id="rId4"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tags" Target="../tags/tag212.xml"/><Relationship Id="rId2" Type="http://schemas.openxmlformats.org/officeDocument/2006/relationships/tags" Target="../tags/tag211.xml"/><Relationship Id="rId1" Type="http://schemas.openxmlformats.org/officeDocument/2006/relationships/tags" Target="../tags/tag210.xml"/><Relationship Id="rId6" Type="http://schemas.openxmlformats.org/officeDocument/2006/relationships/image" Target="../media/image2.png"/><Relationship Id="rId5" Type="http://schemas.openxmlformats.org/officeDocument/2006/relationships/image" Target="../media/image7.png"/><Relationship Id="rId4"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tags" Target="../tags/tag215.xml"/><Relationship Id="rId2" Type="http://schemas.openxmlformats.org/officeDocument/2006/relationships/tags" Target="../tags/tag214.xml"/><Relationship Id="rId1" Type="http://schemas.openxmlformats.org/officeDocument/2006/relationships/tags" Target="../tags/tag213.xml"/><Relationship Id="rId6" Type="http://schemas.openxmlformats.org/officeDocument/2006/relationships/image" Target="../media/image2.png"/><Relationship Id="rId5" Type="http://schemas.openxmlformats.org/officeDocument/2006/relationships/image" Target="../media/image7.png"/><Relationship Id="rId4"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tags" Target="../tags/tag218.xml"/><Relationship Id="rId2" Type="http://schemas.openxmlformats.org/officeDocument/2006/relationships/tags" Target="../tags/tag217.xml"/><Relationship Id="rId1" Type="http://schemas.openxmlformats.org/officeDocument/2006/relationships/tags" Target="../tags/tag216.xml"/><Relationship Id="rId6" Type="http://schemas.openxmlformats.org/officeDocument/2006/relationships/image" Target="../media/image2.png"/><Relationship Id="rId5" Type="http://schemas.openxmlformats.org/officeDocument/2006/relationships/image" Target="../media/image7.png"/><Relationship Id="rId4"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26.xml"/><Relationship Id="rId7" Type="http://schemas.openxmlformats.org/officeDocument/2006/relationships/notesSlide" Target="../notesSlides/notesSlide1.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slideLayout" Target="../slideLayouts/slideLayout1.xml"/><Relationship Id="rId5" Type="http://schemas.openxmlformats.org/officeDocument/2006/relationships/tags" Target="../tags/tag28.xml"/><Relationship Id="rId4" Type="http://schemas.openxmlformats.org/officeDocument/2006/relationships/tags" Target="../tags/tag27.xml"/><Relationship Id="rId9" Type="http://schemas.openxmlformats.org/officeDocument/2006/relationships/image" Target="../media/image2.png"/></Relationships>
</file>

<file path=ppt/slides/_rels/slide50.xml.rels><?xml version="1.0" encoding="UTF-8" standalone="yes"?>
<Relationships xmlns="http://schemas.openxmlformats.org/package/2006/relationships"><Relationship Id="rId3" Type="http://schemas.openxmlformats.org/officeDocument/2006/relationships/tags" Target="../tags/tag221.xml"/><Relationship Id="rId2" Type="http://schemas.openxmlformats.org/officeDocument/2006/relationships/tags" Target="../tags/tag220.xml"/><Relationship Id="rId1" Type="http://schemas.openxmlformats.org/officeDocument/2006/relationships/tags" Target="../tags/tag219.xml"/><Relationship Id="rId6" Type="http://schemas.openxmlformats.org/officeDocument/2006/relationships/image" Target="../media/image2.png"/><Relationship Id="rId5" Type="http://schemas.openxmlformats.org/officeDocument/2006/relationships/image" Target="../media/image7.png"/><Relationship Id="rId4"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tags" Target="../tags/tag224.xml"/><Relationship Id="rId2" Type="http://schemas.openxmlformats.org/officeDocument/2006/relationships/tags" Target="../tags/tag223.xml"/><Relationship Id="rId1" Type="http://schemas.openxmlformats.org/officeDocument/2006/relationships/tags" Target="../tags/tag222.xml"/><Relationship Id="rId6" Type="http://schemas.openxmlformats.org/officeDocument/2006/relationships/image" Target="../media/image2.png"/><Relationship Id="rId5" Type="http://schemas.openxmlformats.org/officeDocument/2006/relationships/image" Target="../media/image7.png"/><Relationship Id="rId4"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tags" Target="../tags/tag227.xml"/><Relationship Id="rId2" Type="http://schemas.openxmlformats.org/officeDocument/2006/relationships/tags" Target="../tags/tag226.xml"/><Relationship Id="rId1" Type="http://schemas.openxmlformats.org/officeDocument/2006/relationships/tags" Target="../tags/tag225.xml"/><Relationship Id="rId6" Type="http://schemas.openxmlformats.org/officeDocument/2006/relationships/image" Target="../media/image2.png"/><Relationship Id="rId5" Type="http://schemas.openxmlformats.org/officeDocument/2006/relationships/image" Target="../media/image7.png"/><Relationship Id="rId4"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tags" Target="../tags/tag230.xml"/><Relationship Id="rId2" Type="http://schemas.openxmlformats.org/officeDocument/2006/relationships/tags" Target="../tags/tag229.xml"/><Relationship Id="rId1" Type="http://schemas.openxmlformats.org/officeDocument/2006/relationships/tags" Target="../tags/tag228.xml"/><Relationship Id="rId6" Type="http://schemas.openxmlformats.org/officeDocument/2006/relationships/image" Target="../media/image2.png"/><Relationship Id="rId5" Type="http://schemas.openxmlformats.org/officeDocument/2006/relationships/image" Target="../media/image7.png"/><Relationship Id="rId4"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tags" Target="../tags/tag233.xml"/><Relationship Id="rId2" Type="http://schemas.openxmlformats.org/officeDocument/2006/relationships/tags" Target="../tags/tag232.xml"/><Relationship Id="rId1" Type="http://schemas.openxmlformats.org/officeDocument/2006/relationships/tags" Target="../tags/tag231.xml"/><Relationship Id="rId6" Type="http://schemas.openxmlformats.org/officeDocument/2006/relationships/image" Target="../media/image2.png"/><Relationship Id="rId5" Type="http://schemas.openxmlformats.org/officeDocument/2006/relationships/image" Target="../media/image7.png"/><Relationship Id="rId4"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tags" Target="../tags/tag236.xml"/><Relationship Id="rId2" Type="http://schemas.openxmlformats.org/officeDocument/2006/relationships/tags" Target="../tags/tag235.xml"/><Relationship Id="rId1" Type="http://schemas.openxmlformats.org/officeDocument/2006/relationships/tags" Target="../tags/tag234.xml"/><Relationship Id="rId6" Type="http://schemas.openxmlformats.org/officeDocument/2006/relationships/image" Target="../media/image2.png"/><Relationship Id="rId5" Type="http://schemas.openxmlformats.org/officeDocument/2006/relationships/image" Target="../media/image7.png"/><Relationship Id="rId4"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tags" Target="../tags/tag239.xml"/><Relationship Id="rId2" Type="http://schemas.openxmlformats.org/officeDocument/2006/relationships/tags" Target="../tags/tag238.xml"/><Relationship Id="rId1" Type="http://schemas.openxmlformats.org/officeDocument/2006/relationships/tags" Target="../tags/tag237.xml"/><Relationship Id="rId6" Type="http://schemas.openxmlformats.org/officeDocument/2006/relationships/image" Target="../media/image2.png"/><Relationship Id="rId5" Type="http://schemas.openxmlformats.org/officeDocument/2006/relationships/image" Target="../media/image14.png"/><Relationship Id="rId4"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tags" Target="../tags/tag242.xml"/><Relationship Id="rId2" Type="http://schemas.openxmlformats.org/officeDocument/2006/relationships/tags" Target="../tags/tag241.xml"/><Relationship Id="rId1" Type="http://schemas.openxmlformats.org/officeDocument/2006/relationships/tags" Target="../tags/tag240.xml"/><Relationship Id="rId6" Type="http://schemas.openxmlformats.org/officeDocument/2006/relationships/image" Target="../media/image2.png"/><Relationship Id="rId5" Type="http://schemas.openxmlformats.org/officeDocument/2006/relationships/image" Target="../media/image14.png"/><Relationship Id="rId4"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tags" Target="../tags/tag245.xml"/><Relationship Id="rId2" Type="http://schemas.openxmlformats.org/officeDocument/2006/relationships/tags" Target="../tags/tag244.xml"/><Relationship Id="rId1" Type="http://schemas.openxmlformats.org/officeDocument/2006/relationships/tags" Target="../tags/tag243.xml"/><Relationship Id="rId6" Type="http://schemas.openxmlformats.org/officeDocument/2006/relationships/image" Target="../media/image2.png"/><Relationship Id="rId5" Type="http://schemas.openxmlformats.org/officeDocument/2006/relationships/image" Target="../media/image14.png"/><Relationship Id="rId4"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tags" Target="../tags/tag248.xml"/><Relationship Id="rId2" Type="http://schemas.openxmlformats.org/officeDocument/2006/relationships/tags" Target="../tags/tag247.xml"/><Relationship Id="rId1" Type="http://schemas.openxmlformats.org/officeDocument/2006/relationships/tags" Target="../tags/tag246.xml"/><Relationship Id="rId6" Type="http://schemas.openxmlformats.org/officeDocument/2006/relationships/image" Target="../media/image2.png"/><Relationship Id="rId5" Type="http://schemas.openxmlformats.org/officeDocument/2006/relationships/image" Target="../media/image14.png"/><Relationship Id="rId4"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31.xml"/><Relationship Id="rId7" Type="http://schemas.openxmlformats.org/officeDocument/2006/relationships/image" Target="../media/image4.png"/><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slideLayout" Target="../slideLayouts/slideLayout1.xml"/><Relationship Id="rId5" Type="http://schemas.openxmlformats.org/officeDocument/2006/relationships/tags" Target="../tags/tag33.xml"/><Relationship Id="rId4" Type="http://schemas.openxmlformats.org/officeDocument/2006/relationships/tags" Target="../tags/tag32.xml"/></Relationships>
</file>

<file path=ppt/slides/_rels/slide60.xml.rels><?xml version="1.0" encoding="UTF-8" standalone="yes"?>
<Relationships xmlns="http://schemas.openxmlformats.org/package/2006/relationships"><Relationship Id="rId8" Type="http://schemas.openxmlformats.org/officeDocument/2006/relationships/tags" Target="../tags/tag256.xml"/><Relationship Id="rId3" Type="http://schemas.openxmlformats.org/officeDocument/2006/relationships/tags" Target="../tags/tag251.xml"/><Relationship Id="rId7" Type="http://schemas.openxmlformats.org/officeDocument/2006/relationships/tags" Target="../tags/tag255.xml"/><Relationship Id="rId2" Type="http://schemas.openxmlformats.org/officeDocument/2006/relationships/tags" Target="../tags/tag250.xml"/><Relationship Id="rId1" Type="http://schemas.openxmlformats.org/officeDocument/2006/relationships/tags" Target="../tags/tag249.xml"/><Relationship Id="rId6" Type="http://schemas.openxmlformats.org/officeDocument/2006/relationships/tags" Target="../tags/tag254.xml"/><Relationship Id="rId11" Type="http://schemas.openxmlformats.org/officeDocument/2006/relationships/image" Target="../media/image2.png"/><Relationship Id="rId5" Type="http://schemas.openxmlformats.org/officeDocument/2006/relationships/tags" Target="../tags/tag253.xml"/><Relationship Id="rId10" Type="http://schemas.openxmlformats.org/officeDocument/2006/relationships/image" Target="../media/image4.png"/><Relationship Id="rId4" Type="http://schemas.openxmlformats.org/officeDocument/2006/relationships/tags" Target="../tags/tag252.xml"/><Relationship Id="rId9"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tags" Target="../tags/tag259.xml"/><Relationship Id="rId2" Type="http://schemas.openxmlformats.org/officeDocument/2006/relationships/tags" Target="../tags/tag258.xml"/><Relationship Id="rId1" Type="http://schemas.openxmlformats.org/officeDocument/2006/relationships/tags" Target="../tags/tag257.xml"/><Relationship Id="rId6" Type="http://schemas.openxmlformats.org/officeDocument/2006/relationships/image" Target="../media/image2.png"/><Relationship Id="rId5" Type="http://schemas.openxmlformats.org/officeDocument/2006/relationships/image" Target="../media/image14.png"/><Relationship Id="rId4"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tags" Target="../tags/tag262.xml"/><Relationship Id="rId7" Type="http://schemas.openxmlformats.org/officeDocument/2006/relationships/slideLayout" Target="../slideLayouts/slideLayout1.xml"/><Relationship Id="rId2" Type="http://schemas.openxmlformats.org/officeDocument/2006/relationships/tags" Target="../tags/tag261.xml"/><Relationship Id="rId1" Type="http://schemas.openxmlformats.org/officeDocument/2006/relationships/tags" Target="../tags/tag260.xml"/><Relationship Id="rId6" Type="http://schemas.openxmlformats.org/officeDocument/2006/relationships/tags" Target="../tags/tag265.xml"/><Relationship Id="rId5" Type="http://schemas.openxmlformats.org/officeDocument/2006/relationships/tags" Target="../tags/tag264.xml"/><Relationship Id="rId4" Type="http://schemas.openxmlformats.org/officeDocument/2006/relationships/tags" Target="../tags/tag263.xml"/><Relationship Id="rId9" Type="http://schemas.openxmlformats.org/officeDocument/2006/relationships/image" Target="../media/image2.png"/></Relationships>
</file>

<file path=ppt/slides/_rels/slide63.xml.rels><?xml version="1.0" encoding="UTF-8" standalone="yes"?>
<Relationships xmlns="http://schemas.openxmlformats.org/package/2006/relationships"><Relationship Id="rId3" Type="http://schemas.openxmlformats.org/officeDocument/2006/relationships/tags" Target="../tags/tag268.xml"/><Relationship Id="rId7" Type="http://schemas.openxmlformats.org/officeDocument/2006/relationships/image" Target="../media/image2.png"/><Relationship Id="rId2" Type="http://schemas.openxmlformats.org/officeDocument/2006/relationships/tags" Target="../tags/tag267.xml"/><Relationship Id="rId1" Type="http://schemas.openxmlformats.org/officeDocument/2006/relationships/tags" Target="../tags/tag266.xml"/><Relationship Id="rId6" Type="http://schemas.openxmlformats.org/officeDocument/2006/relationships/image" Target="../media/image7.png"/><Relationship Id="rId5" Type="http://schemas.openxmlformats.org/officeDocument/2006/relationships/slideLayout" Target="../slideLayouts/slideLayout1.xml"/><Relationship Id="rId4" Type="http://schemas.openxmlformats.org/officeDocument/2006/relationships/tags" Target="../tags/tag269.xml"/></Relationships>
</file>

<file path=ppt/slides/_rels/slide64.xml.rels><?xml version="1.0" encoding="UTF-8" standalone="yes"?>
<Relationships xmlns="http://schemas.openxmlformats.org/package/2006/relationships"><Relationship Id="rId3" Type="http://schemas.openxmlformats.org/officeDocument/2006/relationships/tags" Target="../tags/tag272.xml"/><Relationship Id="rId7" Type="http://schemas.openxmlformats.org/officeDocument/2006/relationships/image" Target="../media/image2.png"/><Relationship Id="rId2" Type="http://schemas.openxmlformats.org/officeDocument/2006/relationships/tags" Target="../tags/tag271.xml"/><Relationship Id="rId1" Type="http://schemas.openxmlformats.org/officeDocument/2006/relationships/tags" Target="../tags/tag270.xml"/><Relationship Id="rId6" Type="http://schemas.openxmlformats.org/officeDocument/2006/relationships/image" Target="../media/image14.png"/><Relationship Id="rId5" Type="http://schemas.openxmlformats.org/officeDocument/2006/relationships/slideLayout" Target="../slideLayouts/slideLayout1.xml"/><Relationship Id="rId4" Type="http://schemas.openxmlformats.org/officeDocument/2006/relationships/tags" Target="../tags/tag273.xml"/></Relationships>
</file>

<file path=ppt/slides/_rels/slide65.xml.rels><?xml version="1.0" encoding="UTF-8" standalone="yes"?>
<Relationships xmlns="http://schemas.openxmlformats.org/package/2006/relationships"><Relationship Id="rId3" Type="http://schemas.openxmlformats.org/officeDocument/2006/relationships/tags" Target="../tags/tag276.xml"/><Relationship Id="rId7" Type="http://schemas.openxmlformats.org/officeDocument/2006/relationships/image" Target="../media/image2.png"/><Relationship Id="rId2" Type="http://schemas.openxmlformats.org/officeDocument/2006/relationships/tags" Target="../tags/tag275.xml"/><Relationship Id="rId1" Type="http://schemas.openxmlformats.org/officeDocument/2006/relationships/tags" Target="../tags/tag274.xml"/><Relationship Id="rId6" Type="http://schemas.openxmlformats.org/officeDocument/2006/relationships/image" Target="../media/image14.png"/><Relationship Id="rId5" Type="http://schemas.openxmlformats.org/officeDocument/2006/relationships/slideLayout" Target="../slideLayouts/slideLayout1.xml"/><Relationship Id="rId4" Type="http://schemas.openxmlformats.org/officeDocument/2006/relationships/tags" Target="../tags/tag277.xml"/></Relationships>
</file>

<file path=ppt/slides/_rels/slide66.xml.rels><?xml version="1.0" encoding="UTF-8" standalone="yes"?>
<Relationships xmlns="http://schemas.openxmlformats.org/package/2006/relationships"><Relationship Id="rId3" Type="http://schemas.openxmlformats.org/officeDocument/2006/relationships/tags" Target="../tags/tag280.xml"/><Relationship Id="rId7" Type="http://schemas.openxmlformats.org/officeDocument/2006/relationships/image" Target="../media/image2.png"/><Relationship Id="rId2" Type="http://schemas.openxmlformats.org/officeDocument/2006/relationships/tags" Target="../tags/tag279.xml"/><Relationship Id="rId1" Type="http://schemas.openxmlformats.org/officeDocument/2006/relationships/tags" Target="../tags/tag278.xml"/><Relationship Id="rId6" Type="http://schemas.openxmlformats.org/officeDocument/2006/relationships/image" Target="../media/image14.png"/><Relationship Id="rId5" Type="http://schemas.openxmlformats.org/officeDocument/2006/relationships/slideLayout" Target="../slideLayouts/slideLayout1.xml"/><Relationship Id="rId4" Type="http://schemas.openxmlformats.org/officeDocument/2006/relationships/tags" Target="../tags/tag281.xml"/></Relationships>
</file>

<file path=ppt/slides/_rels/slide67.xml.rels><?xml version="1.0" encoding="UTF-8" standalone="yes"?>
<Relationships xmlns="http://schemas.openxmlformats.org/package/2006/relationships"><Relationship Id="rId3" Type="http://schemas.openxmlformats.org/officeDocument/2006/relationships/tags" Target="../tags/tag284.xml"/><Relationship Id="rId7" Type="http://schemas.openxmlformats.org/officeDocument/2006/relationships/image" Target="../media/image2.png"/><Relationship Id="rId2" Type="http://schemas.openxmlformats.org/officeDocument/2006/relationships/tags" Target="../tags/tag283.xml"/><Relationship Id="rId1" Type="http://schemas.openxmlformats.org/officeDocument/2006/relationships/tags" Target="../tags/tag282.xml"/><Relationship Id="rId6" Type="http://schemas.openxmlformats.org/officeDocument/2006/relationships/image" Target="../media/image14.png"/><Relationship Id="rId5" Type="http://schemas.openxmlformats.org/officeDocument/2006/relationships/slideLayout" Target="../slideLayouts/slideLayout1.xml"/><Relationship Id="rId4" Type="http://schemas.openxmlformats.org/officeDocument/2006/relationships/tags" Target="../tags/tag285.xml"/></Relationships>
</file>

<file path=ppt/slides/_rels/slide68.xml.rels><?xml version="1.0" encoding="UTF-8" standalone="yes"?>
<Relationships xmlns="http://schemas.openxmlformats.org/package/2006/relationships"><Relationship Id="rId3" Type="http://schemas.openxmlformats.org/officeDocument/2006/relationships/tags" Target="../tags/tag288.xml"/><Relationship Id="rId2" Type="http://schemas.openxmlformats.org/officeDocument/2006/relationships/tags" Target="../tags/tag287.xml"/><Relationship Id="rId1" Type="http://schemas.openxmlformats.org/officeDocument/2006/relationships/tags" Target="../tags/tag286.xml"/><Relationship Id="rId6" Type="http://schemas.openxmlformats.org/officeDocument/2006/relationships/image" Target="../media/image2.png"/><Relationship Id="rId5" Type="http://schemas.openxmlformats.org/officeDocument/2006/relationships/image" Target="../media/image14.png"/><Relationship Id="rId4"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tags" Target="../tags/tag291.xml"/><Relationship Id="rId7" Type="http://schemas.openxmlformats.org/officeDocument/2006/relationships/image" Target="../media/image2.png"/><Relationship Id="rId2" Type="http://schemas.openxmlformats.org/officeDocument/2006/relationships/tags" Target="../tags/tag290.xml"/><Relationship Id="rId1" Type="http://schemas.openxmlformats.org/officeDocument/2006/relationships/tags" Target="../tags/tag289.xml"/><Relationship Id="rId6" Type="http://schemas.openxmlformats.org/officeDocument/2006/relationships/image" Target="../media/image14.png"/><Relationship Id="rId5" Type="http://schemas.openxmlformats.org/officeDocument/2006/relationships/notesSlide" Target="../notesSlides/notesSlide7.xml"/><Relationship Id="rId4"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tags" Target="../tags/tag36.xml"/><Relationship Id="rId7" Type="http://schemas.openxmlformats.org/officeDocument/2006/relationships/image" Target="../media/image2.png"/><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image" Target="../media/image7.png"/><Relationship Id="rId5" Type="http://schemas.openxmlformats.org/officeDocument/2006/relationships/slideLayout" Target="../slideLayouts/slideLayout1.xml"/><Relationship Id="rId4" Type="http://schemas.openxmlformats.org/officeDocument/2006/relationships/tags" Target="../tags/tag37.xml"/></Relationships>
</file>

<file path=ppt/slides/_rels/slide70.xml.rels><?xml version="1.0" encoding="UTF-8" standalone="yes"?>
<Relationships xmlns="http://schemas.openxmlformats.org/package/2006/relationships"><Relationship Id="rId3" Type="http://schemas.openxmlformats.org/officeDocument/2006/relationships/tags" Target="../tags/tag294.xml"/><Relationship Id="rId2" Type="http://schemas.openxmlformats.org/officeDocument/2006/relationships/tags" Target="../tags/tag293.xml"/><Relationship Id="rId1" Type="http://schemas.openxmlformats.org/officeDocument/2006/relationships/tags" Target="../tags/tag292.xml"/><Relationship Id="rId6" Type="http://schemas.openxmlformats.org/officeDocument/2006/relationships/image" Target="../media/image2.png"/><Relationship Id="rId5" Type="http://schemas.openxmlformats.org/officeDocument/2006/relationships/image" Target="../media/image14.png"/><Relationship Id="rId4"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tags" Target="../tags/tag297.xml"/><Relationship Id="rId7" Type="http://schemas.openxmlformats.org/officeDocument/2006/relationships/image" Target="../media/image2.png"/><Relationship Id="rId2" Type="http://schemas.openxmlformats.org/officeDocument/2006/relationships/tags" Target="../tags/tag296.xml"/><Relationship Id="rId1" Type="http://schemas.openxmlformats.org/officeDocument/2006/relationships/tags" Target="../tags/tag295.xml"/><Relationship Id="rId6" Type="http://schemas.openxmlformats.org/officeDocument/2006/relationships/image" Target="../media/image14.png"/><Relationship Id="rId5" Type="http://schemas.openxmlformats.org/officeDocument/2006/relationships/slideLayout" Target="../slideLayouts/slideLayout1.xml"/><Relationship Id="rId4" Type="http://schemas.openxmlformats.org/officeDocument/2006/relationships/tags" Target="../tags/tag298.xml"/></Relationships>
</file>

<file path=ppt/slides/_rels/slide72.xml.rels><?xml version="1.0" encoding="UTF-8" standalone="yes"?>
<Relationships xmlns="http://schemas.openxmlformats.org/package/2006/relationships"><Relationship Id="rId3" Type="http://schemas.openxmlformats.org/officeDocument/2006/relationships/tags" Target="../tags/tag301.xml"/><Relationship Id="rId7" Type="http://schemas.openxmlformats.org/officeDocument/2006/relationships/image" Target="../media/image2.png"/><Relationship Id="rId2" Type="http://schemas.openxmlformats.org/officeDocument/2006/relationships/tags" Target="../tags/tag300.xml"/><Relationship Id="rId1" Type="http://schemas.openxmlformats.org/officeDocument/2006/relationships/tags" Target="../tags/tag299.xml"/><Relationship Id="rId6" Type="http://schemas.openxmlformats.org/officeDocument/2006/relationships/image" Target="../media/image14.png"/><Relationship Id="rId5" Type="http://schemas.openxmlformats.org/officeDocument/2006/relationships/slideLayout" Target="../slideLayouts/slideLayout1.xml"/><Relationship Id="rId4" Type="http://schemas.openxmlformats.org/officeDocument/2006/relationships/tags" Target="../tags/tag302.xml"/></Relationships>
</file>

<file path=ppt/slides/_rels/slide7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305.xml"/><Relationship Id="rId7" Type="http://schemas.openxmlformats.org/officeDocument/2006/relationships/image" Target="../media/image14.png"/><Relationship Id="rId2" Type="http://schemas.openxmlformats.org/officeDocument/2006/relationships/tags" Target="../tags/tag304.xml"/><Relationship Id="rId1" Type="http://schemas.openxmlformats.org/officeDocument/2006/relationships/tags" Target="../tags/tag303.xml"/><Relationship Id="rId6" Type="http://schemas.openxmlformats.org/officeDocument/2006/relationships/notesSlide" Target="../notesSlides/notesSlide8.xml"/><Relationship Id="rId5" Type="http://schemas.openxmlformats.org/officeDocument/2006/relationships/slideLayout" Target="../slideLayouts/slideLayout1.xml"/><Relationship Id="rId4" Type="http://schemas.openxmlformats.org/officeDocument/2006/relationships/tags" Target="../tags/tag306.xml"/></Relationships>
</file>

<file path=ppt/slides/_rels/slide74.xml.rels><?xml version="1.0" encoding="UTF-8" standalone="yes"?>
<Relationships xmlns="http://schemas.openxmlformats.org/package/2006/relationships"><Relationship Id="rId3" Type="http://schemas.openxmlformats.org/officeDocument/2006/relationships/tags" Target="../tags/tag309.xml"/><Relationship Id="rId7" Type="http://schemas.openxmlformats.org/officeDocument/2006/relationships/image" Target="../media/image2.png"/><Relationship Id="rId2" Type="http://schemas.openxmlformats.org/officeDocument/2006/relationships/tags" Target="../tags/tag308.xml"/><Relationship Id="rId1" Type="http://schemas.openxmlformats.org/officeDocument/2006/relationships/tags" Target="../tags/tag307.xml"/><Relationship Id="rId6" Type="http://schemas.openxmlformats.org/officeDocument/2006/relationships/image" Target="../media/image14.png"/><Relationship Id="rId5" Type="http://schemas.openxmlformats.org/officeDocument/2006/relationships/slideLayout" Target="../slideLayouts/slideLayout1.xml"/><Relationship Id="rId4" Type="http://schemas.openxmlformats.org/officeDocument/2006/relationships/tags" Target="../tags/tag310.xml"/></Relationships>
</file>

<file path=ppt/slides/_rels/slide75.xml.rels><?xml version="1.0" encoding="UTF-8" standalone="yes"?>
<Relationships xmlns="http://schemas.openxmlformats.org/package/2006/relationships"><Relationship Id="rId3" Type="http://schemas.openxmlformats.org/officeDocument/2006/relationships/tags" Target="../tags/tag313.xml"/><Relationship Id="rId2" Type="http://schemas.openxmlformats.org/officeDocument/2006/relationships/tags" Target="../tags/tag312.xml"/><Relationship Id="rId1" Type="http://schemas.openxmlformats.org/officeDocument/2006/relationships/tags" Target="../tags/tag311.xml"/><Relationship Id="rId6" Type="http://schemas.openxmlformats.org/officeDocument/2006/relationships/image" Target="../media/image2.png"/><Relationship Id="rId5" Type="http://schemas.openxmlformats.org/officeDocument/2006/relationships/image" Target="../media/image14.png"/><Relationship Id="rId4"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tags" Target="../tags/tag316.xml"/><Relationship Id="rId7" Type="http://schemas.openxmlformats.org/officeDocument/2006/relationships/image" Target="../media/image2.png"/><Relationship Id="rId2" Type="http://schemas.openxmlformats.org/officeDocument/2006/relationships/tags" Target="../tags/tag315.xml"/><Relationship Id="rId1" Type="http://schemas.openxmlformats.org/officeDocument/2006/relationships/tags" Target="../tags/tag314.xml"/><Relationship Id="rId6" Type="http://schemas.openxmlformats.org/officeDocument/2006/relationships/image" Target="../media/image14.png"/><Relationship Id="rId5" Type="http://schemas.openxmlformats.org/officeDocument/2006/relationships/slideLayout" Target="../slideLayouts/slideLayout1.xml"/><Relationship Id="rId4" Type="http://schemas.openxmlformats.org/officeDocument/2006/relationships/tags" Target="../tags/tag317.xml"/></Relationships>
</file>

<file path=ppt/slides/_rels/slide77.xml.rels><?xml version="1.0" encoding="UTF-8" standalone="yes"?>
<Relationships xmlns="http://schemas.openxmlformats.org/package/2006/relationships"><Relationship Id="rId3" Type="http://schemas.openxmlformats.org/officeDocument/2006/relationships/tags" Target="../tags/tag320.xml"/><Relationship Id="rId2" Type="http://schemas.openxmlformats.org/officeDocument/2006/relationships/tags" Target="../tags/tag319.xml"/><Relationship Id="rId1" Type="http://schemas.openxmlformats.org/officeDocument/2006/relationships/tags" Target="../tags/tag318.xml"/><Relationship Id="rId6" Type="http://schemas.openxmlformats.org/officeDocument/2006/relationships/image" Target="../media/image2.png"/><Relationship Id="rId5" Type="http://schemas.openxmlformats.org/officeDocument/2006/relationships/image" Target="../media/image14.png"/><Relationship Id="rId4"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tags" Target="../tags/tag323.xml"/><Relationship Id="rId7" Type="http://schemas.openxmlformats.org/officeDocument/2006/relationships/image" Target="../media/image2.png"/><Relationship Id="rId2" Type="http://schemas.openxmlformats.org/officeDocument/2006/relationships/tags" Target="../tags/tag322.xml"/><Relationship Id="rId1" Type="http://schemas.openxmlformats.org/officeDocument/2006/relationships/tags" Target="../tags/tag321.xml"/><Relationship Id="rId6" Type="http://schemas.openxmlformats.org/officeDocument/2006/relationships/image" Target="../media/image14.png"/><Relationship Id="rId5" Type="http://schemas.openxmlformats.org/officeDocument/2006/relationships/slideLayout" Target="../slideLayouts/slideLayout1.xml"/><Relationship Id="rId4" Type="http://schemas.openxmlformats.org/officeDocument/2006/relationships/tags" Target="../tags/tag324.xml"/></Relationships>
</file>

<file path=ppt/slides/_rels/slide79.xml.rels><?xml version="1.0" encoding="UTF-8" standalone="yes"?>
<Relationships xmlns="http://schemas.openxmlformats.org/package/2006/relationships"><Relationship Id="rId3" Type="http://schemas.openxmlformats.org/officeDocument/2006/relationships/tags" Target="../tags/tag327.xml"/><Relationship Id="rId2" Type="http://schemas.openxmlformats.org/officeDocument/2006/relationships/tags" Target="../tags/tag326.xml"/><Relationship Id="rId1" Type="http://schemas.openxmlformats.org/officeDocument/2006/relationships/tags" Target="../tags/tag325.xml"/><Relationship Id="rId6" Type="http://schemas.openxmlformats.org/officeDocument/2006/relationships/image" Target="../media/image2.png"/><Relationship Id="rId5" Type="http://schemas.openxmlformats.org/officeDocument/2006/relationships/image" Target="../media/image14.png"/><Relationship Id="rId4"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40.xml"/><Relationship Id="rId7" Type="http://schemas.openxmlformats.org/officeDocument/2006/relationships/image" Target="../media/image8.png"/><Relationship Id="rId2" Type="http://schemas.openxmlformats.org/officeDocument/2006/relationships/tags" Target="../tags/tag39.xml"/><Relationship Id="rId1" Type="http://schemas.openxmlformats.org/officeDocument/2006/relationships/tags" Target="../tags/tag38.xml"/><Relationship Id="rId6" Type="http://schemas.openxmlformats.org/officeDocument/2006/relationships/slideLayout" Target="../slideLayouts/slideLayout1.xml"/><Relationship Id="rId5" Type="http://schemas.openxmlformats.org/officeDocument/2006/relationships/tags" Target="../tags/tag42.xml"/><Relationship Id="rId4" Type="http://schemas.openxmlformats.org/officeDocument/2006/relationships/tags" Target="../tags/tag41.xml"/><Relationship Id="rId9" Type="http://schemas.openxmlformats.org/officeDocument/2006/relationships/image" Target="../media/image9.png"/></Relationships>
</file>

<file path=ppt/slides/_rels/slide80.xml.rels><?xml version="1.0" encoding="UTF-8" standalone="yes"?>
<Relationships xmlns="http://schemas.openxmlformats.org/package/2006/relationships"><Relationship Id="rId3" Type="http://schemas.openxmlformats.org/officeDocument/2006/relationships/tags" Target="../tags/tag330.xml"/><Relationship Id="rId7" Type="http://schemas.openxmlformats.org/officeDocument/2006/relationships/image" Target="../media/image2.png"/><Relationship Id="rId2" Type="http://schemas.openxmlformats.org/officeDocument/2006/relationships/tags" Target="../tags/tag329.xml"/><Relationship Id="rId1" Type="http://schemas.openxmlformats.org/officeDocument/2006/relationships/tags" Target="../tags/tag328.xml"/><Relationship Id="rId6" Type="http://schemas.openxmlformats.org/officeDocument/2006/relationships/image" Target="../media/image14.png"/><Relationship Id="rId5" Type="http://schemas.openxmlformats.org/officeDocument/2006/relationships/slideLayout" Target="../slideLayouts/slideLayout1.xml"/><Relationship Id="rId4" Type="http://schemas.openxmlformats.org/officeDocument/2006/relationships/tags" Target="../tags/tag331.xml"/></Relationships>
</file>

<file path=ppt/slides/_rels/slide81.xml.rels><?xml version="1.0" encoding="UTF-8" standalone="yes"?>
<Relationships xmlns="http://schemas.openxmlformats.org/package/2006/relationships"><Relationship Id="rId3" Type="http://schemas.openxmlformats.org/officeDocument/2006/relationships/tags" Target="../tags/tag334.xml"/><Relationship Id="rId2" Type="http://schemas.openxmlformats.org/officeDocument/2006/relationships/tags" Target="../tags/tag333.xml"/><Relationship Id="rId1" Type="http://schemas.openxmlformats.org/officeDocument/2006/relationships/tags" Target="../tags/tag332.xml"/><Relationship Id="rId6" Type="http://schemas.openxmlformats.org/officeDocument/2006/relationships/image" Target="../media/image2.png"/><Relationship Id="rId5" Type="http://schemas.openxmlformats.org/officeDocument/2006/relationships/image" Target="../media/image14.png"/><Relationship Id="rId4"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3" Type="http://schemas.openxmlformats.org/officeDocument/2006/relationships/tags" Target="../tags/tag337.xml"/><Relationship Id="rId2" Type="http://schemas.openxmlformats.org/officeDocument/2006/relationships/tags" Target="../tags/tag336.xml"/><Relationship Id="rId1" Type="http://schemas.openxmlformats.org/officeDocument/2006/relationships/tags" Target="../tags/tag335.xml"/><Relationship Id="rId6" Type="http://schemas.openxmlformats.org/officeDocument/2006/relationships/image" Target="../media/image2.png"/><Relationship Id="rId5" Type="http://schemas.openxmlformats.org/officeDocument/2006/relationships/image" Target="../media/image14.png"/><Relationship Id="rId4"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tags" Target="../tags/tag340.xml"/><Relationship Id="rId2" Type="http://schemas.openxmlformats.org/officeDocument/2006/relationships/tags" Target="../tags/tag339.xml"/><Relationship Id="rId1" Type="http://schemas.openxmlformats.org/officeDocument/2006/relationships/tags" Target="../tags/tag338.xml"/><Relationship Id="rId6" Type="http://schemas.openxmlformats.org/officeDocument/2006/relationships/image" Target="../media/image2.png"/><Relationship Id="rId5" Type="http://schemas.openxmlformats.org/officeDocument/2006/relationships/image" Target="../media/image14.png"/><Relationship Id="rId4"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tags" Target="../tags/tag343.xml"/><Relationship Id="rId2" Type="http://schemas.openxmlformats.org/officeDocument/2006/relationships/tags" Target="../tags/tag342.xml"/><Relationship Id="rId1" Type="http://schemas.openxmlformats.org/officeDocument/2006/relationships/tags" Target="../tags/tag341.xml"/><Relationship Id="rId6" Type="http://schemas.openxmlformats.org/officeDocument/2006/relationships/image" Target="../media/image2.png"/><Relationship Id="rId5" Type="http://schemas.openxmlformats.org/officeDocument/2006/relationships/image" Target="../media/image14.png"/><Relationship Id="rId4"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3" Type="http://schemas.openxmlformats.org/officeDocument/2006/relationships/tags" Target="../tags/tag346.xml"/><Relationship Id="rId2" Type="http://schemas.openxmlformats.org/officeDocument/2006/relationships/tags" Target="../tags/tag345.xml"/><Relationship Id="rId1" Type="http://schemas.openxmlformats.org/officeDocument/2006/relationships/tags" Target="../tags/tag344.xml"/><Relationship Id="rId6" Type="http://schemas.openxmlformats.org/officeDocument/2006/relationships/image" Target="../media/image2.png"/><Relationship Id="rId5" Type="http://schemas.openxmlformats.org/officeDocument/2006/relationships/image" Target="../media/image14.png"/><Relationship Id="rId4"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3" Type="http://schemas.openxmlformats.org/officeDocument/2006/relationships/tags" Target="../tags/tag349.xml"/><Relationship Id="rId2" Type="http://schemas.openxmlformats.org/officeDocument/2006/relationships/tags" Target="../tags/tag348.xml"/><Relationship Id="rId1" Type="http://schemas.openxmlformats.org/officeDocument/2006/relationships/tags" Target="../tags/tag347.xml"/><Relationship Id="rId6" Type="http://schemas.openxmlformats.org/officeDocument/2006/relationships/image" Target="../media/image2.png"/><Relationship Id="rId5" Type="http://schemas.openxmlformats.org/officeDocument/2006/relationships/image" Target="../media/image14.png"/><Relationship Id="rId4"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tags" Target="../tags/tag352.xml"/><Relationship Id="rId7" Type="http://schemas.openxmlformats.org/officeDocument/2006/relationships/slideLayout" Target="../slideLayouts/slideLayout1.xml"/><Relationship Id="rId2" Type="http://schemas.openxmlformats.org/officeDocument/2006/relationships/tags" Target="../tags/tag351.xml"/><Relationship Id="rId1" Type="http://schemas.openxmlformats.org/officeDocument/2006/relationships/tags" Target="../tags/tag350.xml"/><Relationship Id="rId6" Type="http://schemas.openxmlformats.org/officeDocument/2006/relationships/tags" Target="../tags/tag355.xml"/><Relationship Id="rId5" Type="http://schemas.openxmlformats.org/officeDocument/2006/relationships/tags" Target="../tags/tag354.xml"/><Relationship Id="rId4" Type="http://schemas.openxmlformats.org/officeDocument/2006/relationships/tags" Target="../tags/tag353.xml"/><Relationship Id="rId9" Type="http://schemas.openxmlformats.org/officeDocument/2006/relationships/image" Target="../media/image2.png"/></Relationships>
</file>

<file path=ppt/slides/_rels/slide88.xml.rels><?xml version="1.0" encoding="UTF-8" standalone="yes"?>
<Relationships xmlns="http://schemas.openxmlformats.org/package/2006/relationships"><Relationship Id="rId3" Type="http://schemas.openxmlformats.org/officeDocument/2006/relationships/tags" Target="../tags/tag358.xml"/><Relationship Id="rId2" Type="http://schemas.openxmlformats.org/officeDocument/2006/relationships/tags" Target="../tags/tag357.xml"/><Relationship Id="rId1" Type="http://schemas.openxmlformats.org/officeDocument/2006/relationships/tags" Target="../tags/tag356.xml"/><Relationship Id="rId6" Type="http://schemas.openxmlformats.org/officeDocument/2006/relationships/image" Target="../media/image2.png"/><Relationship Id="rId5" Type="http://schemas.openxmlformats.org/officeDocument/2006/relationships/image" Target="../media/image14.png"/><Relationship Id="rId4"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3" Type="http://schemas.openxmlformats.org/officeDocument/2006/relationships/tags" Target="../tags/tag361.xml"/><Relationship Id="rId2" Type="http://schemas.openxmlformats.org/officeDocument/2006/relationships/tags" Target="../tags/tag360.xml"/><Relationship Id="rId1" Type="http://schemas.openxmlformats.org/officeDocument/2006/relationships/tags" Target="../tags/tag359.xml"/><Relationship Id="rId6" Type="http://schemas.openxmlformats.org/officeDocument/2006/relationships/image" Target="../media/image2.png"/><Relationship Id="rId5" Type="http://schemas.openxmlformats.org/officeDocument/2006/relationships/image" Target="../media/image14.png"/><Relationship Id="rId4"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tags" Target="../tags/tag45.xml"/><Relationship Id="rId7" Type="http://schemas.openxmlformats.org/officeDocument/2006/relationships/image" Target="../media/image2.png"/><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image" Target="../media/image8.png"/><Relationship Id="rId5" Type="http://schemas.openxmlformats.org/officeDocument/2006/relationships/slideLayout" Target="../slideLayouts/slideLayout1.xml"/><Relationship Id="rId4" Type="http://schemas.openxmlformats.org/officeDocument/2006/relationships/tags" Target="../tags/tag46.xml"/></Relationships>
</file>

<file path=ppt/slides/_rels/slide90.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tags" Target="../tags/tag364.xml"/><Relationship Id="rId7" Type="http://schemas.openxmlformats.org/officeDocument/2006/relationships/slideLayout" Target="../slideLayouts/slideLayout1.xml"/><Relationship Id="rId2" Type="http://schemas.openxmlformats.org/officeDocument/2006/relationships/tags" Target="../tags/tag363.xml"/><Relationship Id="rId1" Type="http://schemas.openxmlformats.org/officeDocument/2006/relationships/tags" Target="../tags/tag362.xml"/><Relationship Id="rId6" Type="http://schemas.openxmlformats.org/officeDocument/2006/relationships/tags" Target="../tags/tag367.xml"/><Relationship Id="rId5" Type="http://schemas.openxmlformats.org/officeDocument/2006/relationships/tags" Target="../tags/tag366.xml"/><Relationship Id="rId4" Type="http://schemas.openxmlformats.org/officeDocument/2006/relationships/tags" Target="../tags/tag365.xml"/><Relationship Id="rId9" Type="http://schemas.openxmlformats.org/officeDocument/2006/relationships/image" Target="../media/image2.png"/></Relationships>
</file>

<file path=ppt/slides/_rels/slide91.xml.rels><?xml version="1.0" encoding="UTF-8" standalone="yes"?>
<Relationships xmlns="http://schemas.openxmlformats.org/package/2006/relationships"><Relationship Id="rId3" Type="http://schemas.openxmlformats.org/officeDocument/2006/relationships/tags" Target="../tags/tag370.xml"/><Relationship Id="rId2" Type="http://schemas.openxmlformats.org/officeDocument/2006/relationships/tags" Target="../tags/tag369.xml"/><Relationship Id="rId1" Type="http://schemas.openxmlformats.org/officeDocument/2006/relationships/tags" Target="../tags/tag368.xml"/><Relationship Id="rId6" Type="http://schemas.openxmlformats.org/officeDocument/2006/relationships/image" Target="../media/image2.png"/><Relationship Id="rId5" Type="http://schemas.openxmlformats.org/officeDocument/2006/relationships/image" Target="../media/image14.png"/><Relationship Id="rId4"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3" Type="http://schemas.openxmlformats.org/officeDocument/2006/relationships/tags" Target="../tags/tag373.xml"/><Relationship Id="rId2" Type="http://schemas.openxmlformats.org/officeDocument/2006/relationships/tags" Target="../tags/tag372.xml"/><Relationship Id="rId1" Type="http://schemas.openxmlformats.org/officeDocument/2006/relationships/tags" Target="../tags/tag371.xml"/><Relationship Id="rId6" Type="http://schemas.openxmlformats.org/officeDocument/2006/relationships/image" Target="../media/image2.png"/><Relationship Id="rId5" Type="http://schemas.openxmlformats.org/officeDocument/2006/relationships/image" Target="../media/image14.png"/><Relationship Id="rId4"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3" Type="http://schemas.openxmlformats.org/officeDocument/2006/relationships/tags" Target="../tags/tag376.xml"/><Relationship Id="rId2" Type="http://schemas.openxmlformats.org/officeDocument/2006/relationships/tags" Target="../tags/tag375.xml"/><Relationship Id="rId1" Type="http://schemas.openxmlformats.org/officeDocument/2006/relationships/tags" Target="../tags/tag374.xml"/><Relationship Id="rId6" Type="http://schemas.openxmlformats.org/officeDocument/2006/relationships/image" Target="../media/image2.png"/><Relationship Id="rId5" Type="http://schemas.openxmlformats.org/officeDocument/2006/relationships/image" Target="../media/image14.png"/><Relationship Id="rId4"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3" Type="http://schemas.openxmlformats.org/officeDocument/2006/relationships/tags" Target="../tags/tag379.xml"/><Relationship Id="rId2" Type="http://schemas.openxmlformats.org/officeDocument/2006/relationships/tags" Target="../tags/tag378.xml"/><Relationship Id="rId1" Type="http://schemas.openxmlformats.org/officeDocument/2006/relationships/tags" Target="../tags/tag377.xml"/><Relationship Id="rId6" Type="http://schemas.openxmlformats.org/officeDocument/2006/relationships/image" Target="../media/image2.png"/><Relationship Id="rId5" Type="http://schemas.openxmlformats.org/officeDocument/2006/relationships/image" Target="../media/image14.png"/><Relationship Id="rId4"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圆角 15"/>
          <p:cNvSpPr/>
          <p:nvPr/>
        </p:nvSpPr>
        <p:spPr>
          <a:xfrm>
            <a:off x="0" y="0"/>
            <a:ext cx="12192000" cy="6858000"/>
          </a:xfrm>
          <a:prstGeom prst="roundRect">
            <a:avLst>
              <a:gd name="adj" fmla="val 0"/>
            </a:avLst>
          </a:prstGeom>
          <a:gradFill>
            <a:gsLst>
              <a:gs pos="0">
                <a:srgbClr val="2A448C">
                  <a:alpha val="0"/>
                </a:srgbClr>
              </a:gs>
              <a:gs pos="100000">
                <a:srgbClr val="2A448C">
                  <a:alpha val="10000"/>
                </a:srgbClr>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形状, 圆圈&#10;&#10;描述已自动生成"/>
          <p:cNvPicPr>
            <a:picLocks noChangeAspect="1"/>
          </p:cNvPicPr>
          <p:nvPr/>
        </p:nvPicPr>
        <p:blipFill rotWithShape="1">
          <a:blip r:embed="rId2" cstate="print">
            <a:extLst>
              <a:ext uri="{28A0092B-C50C-407E-A947-70E740481C1C}">
                <a14:useLocalDpi xmlns:a14="http://schemas.microsoft.com/office/drawing/2010/main" val="0"/>
              </a:ext>
            </a:extLst>
          </a:blip>
          <a:srcRect t="39524"/>
          <a:stretch>
            <a:fillRect/>
          </a:stretch>
        </p:blipFill>
        <p:spPr>
          <a:xfrm>
            <a:off x="0" y="5454650"/>
            <a:ext cx="12192000" cy="1403350"/>
          </a:xfrm>
          <a:prstGeom prst="rect">
            <a:avLst/>
          </a:prstGeom>
        </p:spPr>
      </p:pic>
      <p:pic>
        <p:nvPicPr>
          <p:cNvPr id="10" name="图片 9"/>
          <p:cNvPicPr>
            <a:picLocks noChangeAspect="1"/>
          </p:cNvPicPr>
          <p:nvPr/>
        </p:nvPicPr>
        <p:blipFill>
          <a:blip r:embed="rId3"/>
          <a:stretch>
            <a:fillRect/>
          </a:stretch>
        </p:blipFill>
        <p:spPr>
          <a:xfrm>
            <a:off x="-529" y="-426"/>
            <a:ext cx="12193057" cy="1196173"/>
          </a:xfrm>
          <a:prstGeom prst="rect">
            <a:avLst/>
          </a:prstGeom>
        </p:spPr>
      </p:pic>
      <p:sp>
        <p:nvSpPr>
          <p:cNvPr id="11" name="文本框 10"/>
          <p:cNvSpPr txBox="1"/>
          <p:nvPr/>
        </p:nvSpPr>
        <p:spPr>
          <a:xfrm>
            <a:off x="1202055" y="1119331"/>
            <a:ext cx="10047605" cy="2436495"/>
          </a:xfrm>
          <a:prstGeom prst="rect">
            <a:avLst/>
          </a:prstGeom>
          <a:noFill/>
          <a:effectLst/>
        </p:spPr>
        <p:txBody>
          <a:bodyPr wrap="square" rtlCol="0">
            <a:noAutofit/>
          </a:bodyPr>
          <a:lstStyle/>
          <a:p>
            <a:pPr algn="ctr"/>
            <a:r>
              <a:rPr lang="zh-CN" altLang="en-US" sz="6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rPr>
              <a:t>北京市企业薪酬调查</a:t>
            </a:r>
          </a:p>
          <a:p>
            <a:pPr algn="ctr"/>
            <a:r>
              <a:rPr lang="zh-CN" altLang="en-US" sz="6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sym typeface="+mn-ea"/>
              </a:rPr>
              <a:t>主要指标解释及填报要求</a:t>
            </a:r>
            <a:endParaRPr lang="zh-CN" altLang="en-US" sz="6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endParaRPr>
          </a:p>
        </p:txBody>
      </p:sp>
      <p:sp>
        <p:nvSpPr>
          <p:cNvPr id="12" name="文本框 11"/>
          <p:cNvSpPr txBox="1"/>
          <p:nvPr/>
        </p:nvSpPr>
        <p:spPr>
          <a:xfrm>
            <a:off x="4027977" y="3713261"/>
            <a:ext cx="4136046" cy="646331"/>
          </a:xfrm>
          <a:prstGeom prst="rect">
            <a:avLst/>
          </a:prstGeom>
          <a:noFill/>
          <a:effectLst/>
        </p:spPr>
        <p:txBody>
          <a:bodyPr wrap="square" rtlCol="0">
            <a:spAutoFit/>
          </a:bodyPr>
          <a:lstStyle/>
          <a:p>
            <a:pPr algn="ctr"/>
            <a:r>
              <a:rPr lang="en-US" altLang="zh-CN" sz="3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rPr>
              <a:t>2024</a:t>
            </a:r>
            <a:r>
              <a:rPr lang="zh-CN" altLang="en-US" sz="3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rPr>
              <a:t>（</a:t>
            </a:r>
            <a:r>
              <a:rPr lang="en-US" altLang="zh-CN" sz="3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rPr>
              <a:t>2023</a:t>
            </a:r>
            <a:r>
              <a:rPr lang="zh-CN" altLang="en-US" sz="3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rPr>
              <a:t>年度）</a:t>
            </a:r>
          </a:p>
        </p:txBody>
      </p:sp>
      <p:grpSp>
        <p:nvGrpSpPr>
          <p:cNvPr id="2" name="组合 1"/>
          <p:cNvGrpSpPr/>
          <p:nvPr/>
        </p:nvGrpSpPr>
        <p:grpSpPr>
          <a:xfrm>
            <a:off x="3566478" y="5608085"/>
            <a:ext cx="5059045" cy="902335"/>
            <a:chOff x="3566477" y="5608085"/>
            <a:chExt cx="5059045" cy="902335"/>
          </a:xfrm>
        </p:grpSpPr>
        <p:sp>
          <p:nvSpPr>
            <p:cNvPr id="14" name="矩形: 圆角 13"/>
            <p:cNvSpPr/>
            <p:nvPr/>
          </p:nvSpPr>
          <p:spPr>
            <a:xfrm>
              <a:off x="3566477" y="5608085"/>
              <a:ext cx="5059045" cy="785495"/>
            </a:xfrm>
            <a:prstGeom prst="roundRect">
              <a:avLst>
                <a:gd name="adj" fmla="val 50000"/>
              </a:avLst>
            </a:prstGeom>
            <a:gradFill>
              <a:gsLst>
                <a:gs pos="0">
                  <a:srgbClr val="2A448C"/>
                </a:gs>
                <a:gs pos="100000">
                  <a:srgbClr val="112368"/>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174172" y="5608085"/>
              <a:ext cx="3843020" cy="902335"/>
            </a:xfrm>
            <a:prstGeom prst="rect">
              <a:avLst/>
            </a:prstGeom>
            <a:noFill/>
          </p:spPr>
          <p:txBody>
            <a:bodyPr wrap="square" rtlCol="0">
              <a:noAutofit/>
            </a:bodyPr>
            <a:lstStyle/>
            <a:p>
              <a:pPr algn="ctr"/>
              <a:r>
                <a:rPr lang="zh-CN" altLang="en-US" sz="2200" b="1" kern="0" noProof="0" dirty="0">
                  <a:ln>
                    <a:noFill/>
                  </a:ln>
                  <a:solidFill>
                    <a:schemeClr val="bg1"/>
                  </a:solidFill>
                  <a:effectLst>
                    <a:outerShdw blurRad="38100" dist="38100" dir="2700000" algn="tl">
                      <a:srgbClr val="000000"/>
                    </a:outerShdw>
                  </a:effectLst>
                  <a:uLnTx/>
                  <a:uFillTx/>
                  <a:latin typeface="楷体_GB2312" panose="02010609030101010101" pitchFamily="49" charset="-122"/>
                  <a:ea typeface="楷体_GB2312" panose="02010609030101010101" pitchFamily="49" charset="-122"/>
                  <a:sym typeface="+mn-ea"/>
                </a:rPr>
                <a:t>北京市人力资源和社会保障局</a:t>
              </a:r>
            </a:p>
            <a:p>
              <a:pPr algn="ctr"/>
              <a:r>
                <a:rPr lang="en-US" altLang="zh-CN" sz="2200" b="1" kern="0" dirty="0">
                  <a:solidFill>
                    <a:schemeClr val="bg1"/>
                  </a:solidFill>
                  <a:effectLst>
                    <a:outerShdw blurRad="38100" dist="38100" dir="2700000" algn="tl">
                      <a:srgbClr val="000000"/>
                    </a:outerShdw>
                  </a:effectLst>
                  <a:latin typeface="楷体_GB2312" panose="02010609030101010101" pitchFamily="49" charset="-122"/>
                  <a:ea typeface="楷体_GB2312" panose="02010609030101010101" pitchFamily="49" charset="-122"/>
                  <a:sym typeface="+mn-lt"/>
                </a:rPr>
                <a:t>2024</a:t>
              </a:r>
              <a:r>
                <a:rPr lang="zh-CN" altLang="en-US" sz="2200" b="1" kern="0" dirty="0">
                  <a:solidFill>
                    <a:schemeClr val="bg1"/>
                  </a:solidFill>
                  <a:effectLst>
                    <a:outerShdw blurRad="38100" dist="38100" dir="2700000" algn="tl">
                      <a:srgbClr val="000000"/>
                    </a:outerShdw>
                  </a:effectLst>
                  <a:latin typeface="楷体_GB2312" panose="02010609030101010101" pitchFamily="49" charset="-122"/>
                  <a:ea typeface="楷体_GB2312" panose="02010609030101010101" pitchFamily="49" charset="-122"/>
                  <a:sym typeface="+mn-lt"/>
                </a:rPr>
                <a:t>年</a:t>
              </a:r>
              <a:r>
                <a:rPr lang="en-US" altLang="zh-CN" sz="2200" b="1" kern="0" dirty="0">
                  <a:solidFill>
                    <a:schemeClr val="bg1"/>
                  </a:solidFill>
                  <a:effectLst>
                    <a:outerShdw blurRad="38100" dist="38100" dir="2700000" algn="tl">
                      <a:srgbClr val="000000"/>
                    </a:outerShdw>
                  </a:effectLst>
                  <a:latin typeface="楷体_GB2312" panose="02010609030101010101" pitchFamily="49" charset="-122"/>
                  <a:ea typeface="楷体_GB2312" panose="02010609030101010101" pitchFamily="49" charset="-122"/>
                  <a:sym typeface="+mn-lt"/>
                </a:rPr>
                <a:t>1</a:t>
              </a:r>
              <a:r>
                <a:rPr lang="zh-CN" altLang="en-US" sz="2200" b="1" kern="0" dirty="0">
                  <a:solidFill>
                    <a:schemeClr val="bg1"/>
                  </a:solidFill>
                  <a:effectLst>
                    <a:outerShdw blurRad="38100" dist="38100" dir="2700000" algn="tl">
                      <a:srgbClr val="000000"/>
                    </a:outerShdw>
                  </a:effectLst>
                  <a:latin typeface="楷体_GB2312" panose="02010609030101010101" pitchFamily="49" charset="-122"/>
                  <a:ea typeface="楷体_GB2312" panose="02010609030101010101" pitchFamily="49" charset="-122"/>
                  <a:sym typeface="+mn-lt"/>
                </a:rPr>
                <a:t>月</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形状, 圆圈&#10;&#10;描述已自动生成"/>
          <p:cNvPicPr>
            <a:picLocks noChangeAspect="1"/>
          </p:cNvPicPr>
          <p:nvPr>
            <p:custDataLst>
              <p:tags r:id="rId1"/>
            </p:custDataLst>
          </p:nvPr>
        </p:nvPicPr>
        <p:blipFill rotWithShape="1">
          <a:blip r:embed="rId6" cstate="print">
            <a:extLst>
              <a:ext uri="{28A0092B-C50C-407E-A947-70E740481C1C}">
                <a14:useLocalDpi xmlns:a14="http://schemas.microsoft.com/office/drawing/2010/main" val="0"/>
              </a:ext>
            </a:extLst>
          </a:blip>
          <a:srcRect t="39524"/>
          <a:stretch>
            <a:fillRect/>
          </a:stretch>
        </p:blipFill>
        <p:spPr>
          <a:xfrm>
            <a:off x="0" y="6407150"/>
            <a:ext cx="12192000" cy="450850"/>
          </a:xfrm>
          <a:prstGeom prst="rect">
            <a:avLst/>
          </a:prstGeom>
        </p:spPr>
      </p:pic>
      <p:pic>
        <p:nvPicPr>
          <p:cNvPr id="10" name="图片 9"/>
          <p:cNvPicPr>
            <a:picLocks noChangeAspect="1"/>
          </p:cNvPicPr>
          <p:nvPr>
            <p:custDataLst>
              <p:tags r:id="rId2"/>
            </p:custDataLst>
          </p:nvPr>
        </p:nvPicPr>
        <p:blipFill>
          <a:blip r:embed="rId7"/>
          <a:stretch>
            <a:fillRect/>
          </a:stretch>
        </p:blipFill>
        <p:spPr>
          <a:xfrm>
            <a:off x="-529" y="-425"/>
            <a:ext cx="12193057" cy="533826"/>
          </a:xfrm>
          <a:prstGeom prst="rect">
            <a:avLst/>
          </a:prstGeom>
        </p:spPr>
      </p:pic>
      <p:sp>
        <p:nvSpPr>
          <p:cNvPr id="9" name="文本框 8"/>
          <p:cNvSpPr txBox="1"/>
          <p:nvPr>
            <p:custDataLst>
              <p:tags r:id="rId3"/>
            </p:custDataLst>
          </p:nvPr>
        </p:nvSpPr>
        <p:spPr>
          <a:xfrm>
            <a:off x="233045" y="146050"/>
            <a:ext cx="11656060" cy="829945"/>
          </a:xfrm>
          <a:prstGeom prst="rect">
            <a:avLst/>
          </a:prstGeom>
          <a:noFill/>
          <a:effectLst/>
        </p:spPr>
        <p:txBody>
          <a:bodyPr wrap="square" rtlCol="0">
            <a:spAutoFit/>
          </a:bodyPr>
          <a:lstStyle/>
          <a:p>
            <a:pPr algn="l"/>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各区联系方式</a:t>
            </a:r>
            <a:r>
              <a:rPr lang="en-US" altLang="zh-CN"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    </a:t>
            </a:r>
            <a:r>
              <a:rPr lang="zh-CN" altLang="en-US" sz="2000" b="1" noProof="0" dirty="0">
                <a:solidFill>
                  <a:srgbClr val="FF0000"/>
                </a:solidFill>
                <a:effectLst>
                  <a:outerShdw blurRad="38100" dist="38100" dir="2700000" algn="tl">
                    <a:srgbClr val="000000"/>
                  </a:outerShdw>
                </a:effectLst>
                <a:latin typeface="+mn-ea"/>
                <a:sym typeface="Arial" panose="020B0604020202020204" pitchFamily="34" charset="0"/>
              </a:rPr>
              <a:t>注：因二维码入群可能存在时效性，如二维码失效请电话联系。</a:t>
            </a:r>
            <a:endParaRPr kumimoji="0" lang="zh-CN" altLang="en-US" sz="2000" b="1" kern="1200" cap="none" spc="0" normalizeH="0" baseline="0" noProof="0" dirty="0">
              <a:solidFill>
                <a:srgbClr val="3657B4"/>
              </a:solidFill>
              <a:effectLst>
                <a:outerShdw blurRad="38100" dist="38100" dir="2700000" algn="tl">
                  <a:srgbClr val="000000">
                    <a:alpha val="43137"/>
                  </a:srgbClr>
                </a:outerShdw>
              </a:effectLst>
              <a:latin typeface="+mn-ea"/>
              <a:ea typeface="+mn-ea"/>
              <a:cs typeface="+mn-cs"/>
              <a:sym typeface="Arial" panose="020B0604020202020204" pitchFamily="34" charset="0"/>
            </a:endParaRPr>
          </a:p>
          <a:p>
            <a:pPr algn="l"/>
            <a:endParaRPr lang="zh-CN" altLang="en-US" sz="20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endParaRPr>
          </a:p>
        </p:txBody>
      </p:sp>
      <p:cxnSp>
        <p:nvCxnSpPr>
          <p:cNvPr id="13" name="直接连接符 12"/>
          <p:cNvCxnSpPr/>
          <p:nvPr>
            <p:custDataLst>
              <p:tags r:id="rId4"/>
            </p:custDataLst>
          </p:nvPr>
        </p:nvCxnSpPr>
        <p:spPr>
          <a:xfrm flipV="1">
            <a:off x="318331" y="689863"/>
            <a:ext cx="2134870" cy="5715"/>
          </a:xfrm>
          <a:prstGeom prst="line">
            <a:avLst/>
          </a:prstGeom>
          <a:ln w="12700">
            <a:solidFill>
              <a:srgbClr val="2A448C"/>
            </a:solidFill>
          </a:ln>
        </p:spPr>
        <p:style>
          <a:lnRef idx="1">
            <a:schemeClr val="accent1"/>
          </a:lnRef>
          <a:fillRef idx="0">
            <a:schemeClr val="accent1"/>
          </a:fillRef>
          <a:effectRef idx="0">
            <a:schemeClr val="accent1"/>
          </a:effectRef>
          <a:fontRef idx="minor">
            <a:schemeClr val="tx1"/>
          </a:fontRef>
        </p:style>
      </p:cxnSp>
      <p:graphicFrame>
        <p:nvGraphicFramePr>
          <p:cNvPr id="3" name="表格 2"/>
          <p:cNvGraphicFramePr>
            <a:graphicFrameLocks noGrp="1"/>
          </p:cNvGraphicFramePr>
          <p:nvPr/>
        </p:nvGraphicFramePr>
        <p:xfrm>
          <a:off x="570183" y="982364"/>
          <a:ext cx="11210918" cy="4679912"/>
        </p:xfrm>
        <a:graphic>
          <a:graphicData uri="http://schemas.openxmlformats.org/drawingml/2006/table">
            <a:tbl>
              <a:tblPr firstRow="1" bandRow="1">
                <a:tableStyleId>{5C22544A-7EE6-4342-B048-85BDC9FD1C3A}</a:tableStyleId>
              </a:tblPr>
              <a:tblGrid>
                <a:gridCol w="1818435">
                  <a:extLst>
                    <a:ext uri="{9D8B030D-6E8A-4147-A177-3AD203B41FA5}">
                      <a16:colId xmlns:a16="http://schemas.microsoft.com/office/drawing/2014/main" val="20000"/>
                    </a:ext>
                  </a:extLst>
                </a:gridCol>
                <a:gridCol w="2308300">
                  <a:extLst>
                    <a:ext uri="{9D8B030D-6E8A-4147-A177-3AD203B41FA5}">
                      <a16:colId xmlns:a16="http://schemas.microsoft.com/office/drawing/2014/main" val="20001"/>
                    </a:ext>
                  </a:extLst>
                </a:gridCol>
                <a:gridCol w="2308300">
                  <a:extLst>
                    <a:ext uri="{9D8B030D-6E8A-4147-A177-3AD203B41FA5}">
                      <a16:colId xmlns:a16="http://schemas.microsoft.com/office/drawing/2014/main" val="20002"/>
                    </a:ext>
                  </a:extLst>
                </a:gridCol>
                <a:gridCol w="2488565">
                  <a:extLst>
                    <a:ext uri="{9D8B030D-6E8A-4147-A177-3AD203B41FA5}">
                      <a16:colId xmlns:a16="http://schemas.microsoft.com/office/drawing/2014/main" val="20003"/>
                    </a:ext>
                  </a:extLst>
                </a:gridCol>
                <a:gridCol w="2287318">
                  <a:extLst>
                    <a:ext uri="{9D8B030D-6E8A-4147-A177-3AD203B41FA5}">
                      <a16:colId xmlns:a16="http://schemas.microsoft.com/office/drawing/2014/main" val="20004"/>
                    </a:ext>
                  </a:extLst>
                </a:gridCol>
              </a:tblGrid>
              <a:tr h="370840">
                <a:tc>
                  <a:txBody>
                    <a:bodyPr/>
                    <a:lstStyle/>
                    <a:p>
                      <a:endParaRPr lang="zh-CN" altLang="en-US" sz="1400" dirty="0"/>
                    </a:p>
                  </a:txBody>
                  <a:tcPr/>
                </a:tc>
                <a:tc>
                  <a:txBody>
                    <a:bodyPr/>
                    <a:lstStyle/>
                    <a:p>
                      <a:pPr algn="ctr"/>
                      <a:r>
                        <a:rPr lang="zh-CN" altLang="en-US" sz="1400" dirty="0"/>
                        <a:t>通州区</a:t>
                      </a:r>
                    </a:p>
                  </a:txBody>
                  <a:tcPr/>
                </a:tc>
                <a:tc>
                  <a:txBody>
                    <a:bodyPr/>
                    <a:lstStyle/>
                    <a:p>
                      <a:pPr algn="ctr"/>
                      <a:r>
                        <a:rPr lang="zh-CN" altLang="en-US" sz="1400" dirty="0"/>
                        <a:t>顺义区</a:t>
                      </a:r>
                    </a:p>
                  </a:txBody>
                  <a:tcPr/>
                </a:tc>
                <a:tc>
                  <a:txBody>
                    <a:bodyPr/>
                    <a:lstStyle/>
                    <a:p>
                      <a:pPr algn="ctr"/>
                      <a:r>
                        <a:rPr lang="zh-CN" altLang="en-US" sz="1400" dirty="0"/>
                        <a:t>昌平区</a:t>
                      </a:r>
                    </a:p>
                  </a:txBody>
                  <a:tcPr/>
                </a:tc>
                <a:tc>
                  <a:txBody>
                    <a:bodyPr/>
                    <a:lstStyle/>
                    <a:p>
                      <a:pPr algn="ctr"/>
                      <a:r>
                        <a:rPr lang="zh-CN" altLang="en-US" sz="1400" dirty="0"/>
                        <a:t>大兴区</a:t>
                      </a:r>
                    </a:p>
                  </a:txBody>
                  <a:tcPr/>
                </a:tc>
                <a:extLst>
                  <a:ext uri="{0D108BD9-81ED-4DB2-BD59-A6C34878D82A}">
                    <a16:rowId xmlns:a16="http://schemas.microsoft.com/office/drawing/2014/main" val="10000"/>
                  </a:ext>
                </a:extLst>
              </a:tr>
              <a:tr h="387312">
                <a:tc>
                  <a:txBody>
                    <a:bodyPr/>
                    <a:lstStyle/>
                    <a:p>
                      <a:pPr algn="ctr"/>
                      <a:r>
                        <a:rPr lang="zh-CN" altLang="en-US" sz="1400" dirty="0"/>
                        <a:t>答疑电话</a:t>
                      </a:r>
                    </a:p>
                  </a:txBody>
                  <a:tcPr anchor="ctr"/>
                </a:tc>
                <a:tc>
                  <a:txBody>
                    <a:bodyPr/>
                    <a:lstStyle/>
                    <a:p>
                      <a:pPr algn="ctr"/>
                      <a:r>
                        <a:rPr lang="en-US" altLang="zh-CN" sz="1400" dirty="0"/>
                        <a:t>81537015</a:t>
                      </a:r>
                      <a:endParaRPr lang="zh-CN" altLang="en-US" sz="1400" dirty="0"/>
                    </a:p>
                  </a:txBody>
                  <a:tcPr anchor="ctr"/>
                </a:tc>
                <a:tc>
                  <a:txBody>
                    <a:bodyPr/>
                    <a:lstStyle/>
                    <a:p>
                      <a:pPr marL="0" algn="ctr" defTabSz="914400" rtl="0" eaLnBrk="1" latinLnBrk="0" hangingPunct="1"/>
                      <a:r>
                        <a:rPr lang="en-US" altLang="zh-CN" sz="1400" kern="1200" dirty="0">
                          <a:solidFill>
                            <a:schemeClr val="dk1"/>
                          </a:solidFill>
                          <a:latin typeface="+mn-lt"/>
                          <a:ea typeface="+mn-ea"/>
                          <a:cs typeface="+mn-cs"/>
                        </a:rPr>
                        <a:t>69427833</a:t>
                      </a:r>
                      <a:endParaRPr lang="zh-CN" altLang="en-US" sz="1400" kern="1200" dirty="0">
                        <a:solidFill>
                          <a:schemeClr val="dk1"/>
                        </a:solidFill>
                        <a:latin typeface="+mn-lt"/>
                        <a:ea typeface="+mn-ea"/>
                        <a:cs typeface="+mn-cs"/>
                      </a:endParaRPr>
                    </a:p>
                  </a:txBody>
                  <a:tcPr anchor="ctr"/>
                </a:tc>
                <a:tc>
                  <a:txBody>
                    <a:bodyPr/>
                    <a:lstStyle/>
                    <a:p>
                      <a:pPr marL="0" algn="ctr" defTabSz="914400" rtl="0" eaLnBrk="1" latinLnBrk="0" hangingPunct="1"/>
                      <a:r>
                        <a:rPr lang="en-US" altLang="zh-CN" sz="1400" kern="1200" dirty="0">
                          <a:solidFill>
                            <a:schemeClr val="dk1"/>
                          </a:solidFill>
                          <a:latin typeface="+mn-lt"/>
                          <a:ea typeface="+mn-ea"/>
                          <a:cs typeface="+mn-cs"/>
                        </a:rPr>
                        <a:t>69742472</a:t>
                      </a:r>
                      <a:endParaRPr lang="zh-CN" altLang="en-US" sz="1400" kern="1200" dirty="0">
                        <a:solidFill>
                          <a:schemeClr val="dk1"/>
                        </a:solidFill>
                        <a:latin typeface="+mn-lt"/>
                        <a:ea typeface="+mn-ea"/>
                        <a:cs typeface="+mn-cs"/>
                      </a:endParaRPr>
                    </a:p>
                  </a:txBody>
                  <a:tcPr anchor="ctr"/>
                </a:tc>
                <a:tc>
                  <a:txBody>
                    <a:bodyPr/>
                    <a:lstStyle/>
                    <a:p>
                      <a:pPr marL="0" algn="ctr" defTabSz="914400" rtl="0" eaLnBrk="1" latinLnBrk="0" hangingPunct="1"/>
                      <a:r>
                        <a:rPr lang="en-US" altLang="zh-CN" sz="1400" kern="1200" dirty="0">
                          <a:solidFill>
                            <a:schemeClr val="dk1"/>
                          </a:solidFill>
                          <a:latin typeface="+mn-lt"/>
                          <a:ea typeface="+mn-ea"/>
                          <a:cs typeface="+mn-cs"/>
                        </a:rPr>
                        <a:t>81296840</a:t>
                      </a:r>
                      <a:endParaRPr lang="zh-CN" altLang="en-US" sz="1400" kern="1200" dirty="0">
                        <a:solidFill>
                          <a:schemeClr val="dk1"/>
                        </a:solidFill>
                        <a:latin typeface="+mn-lt"/>
                        <a:ea typeface="+mn-ea"/>
                        <a:cs typeface="+mn-cs"/>
                      </a:endParaRPr>
                    </a:p>
                  </a:txBody>
                  <a:tcPr anchor="ctr"/>
                </a:tc>
                <a:extLst>
                  <a:ext uri="{0D108BD9-81ED-4DB2-BD59-A6C34878D82A}">
                    <a16:rowId xmlns:a16="http://schemas.microsoft.com/office/drawing/2014/main" val="10001"/>
                  </a:ext>
                </a:extLst>
              </a:tr>
              <a:tr h="370840">
                <a:tc>
                  <a:txBody>
                    <a:bodyPr/>
                    <a:lstStyle/>
                    <a:p>
                      <a:pPr algn="ctr"/>
                      <a:endParaRPr lang="zh-CN" altLang="en-US" sz="1400" dirty="0"/>
                    </a:p>
                  </a:txBody>
                  <a:tcPr anchor="ctr"/>
                </a:tc>
                <a:tc>
                  <a:txBody>
                    <a:bodyPr/>
                    <a:lstStyle/>
                    <a:p>
                      <a:pPr algn="ctr"/>
                      <a:endParaRPr lang="zh-CN" altLang="en-US" sz="1400"/>
                    </a:p>
                  </a:txBody>
                  <a:tcPr anchor="ctr"/>
                </a:tc>
                <a:tc>
                  <a:txBody>
                    <a:bodyPr/>
                    <a:lstStyle/>
                    <a:p>
                      <a:pPr algn="ctr"/>
                      <a:endParaRPr lang="zh-CN" altLang="en-US" sz="1400" dirty="0"/>
                    </a:p>
                  </a:txBody>
                  <a:tcPr anchor="ctr"/>
                </a:tc>
                <a:tc>
                  <a:txBody>
                    <a:bodyPr/>
                    <a:lstStyle/>
                    <a:p>
                      <a:pPr algn="ctr"/>
                      <a:endParaRPr lang="zh-CN" altLang="en-US" sz="1400" dirty="0"/>
                    </a:p>
                  </a:txBody>
                  <a:tcPr anchor="ctr"/>
                </a:tc>
                <a:tc>
                  <a:txBody>
                    <a:bodyPr/>
                    <a:lstStyle/>
                    <a:p>
                      <a:pPr algn="ctr"/>
                      <a:endParaRPr lang="zh-CN" altLang="en-US" sz="1400" dirty="0"/>
                    </a:p>
                  </a:txBody>
                  <a:tcPr anchor="ctr"/>
                </a:tc>
                <a:extLst>
                  <a:ext uri="{0D108BD9-81ED-4DB2-BD59-A6C34878D82A}">
                    <a16:rowId xmlns:a16="http://schemas.microsoft.com/office/drawing/2014/main" val="10002"/>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400" dirty="0"/>
                        <a:t>报送邮箱</a:t>
                      </a:r>
                    </a:p>
                  </a:txBody>
                  <a:tcPr anchor="ctr"/>
                </a:tc>
                <a:tc>
                  <a:txBody>
                    <a:bodyPr/>
                    <a:lstStyle/>
                    <a:p>
                      <a:pPr algn="ctr"/>
                      <a:r>
                        <a:rPr lang="en-US" altLang="zh-CN" sz="1400" dirty="0"/>
                        <a:t>hesaiying@bjtzh.gov.cn</a:t>
                      </a:r>
                      <a:endParaRPr lang="zh-CN" altLang="en-US" sz="1400" dirty="0"/>
                    </a:p>
                  </a:txBody>
                  <a:tcPr anchor="ctr"/>
                </a:tc>
                <a:tc>
                  <a:txBody>
                    <a:bodyPr/>
                    <a:lstStyle/>
                    <a:p>
                      <a:pPr algn="ctr"/>
                      <a:r>
                        <a:rPr lang="en-US" altLang="zh-CN" sz="1400" dirty="0"/>
                        <a:t>shyxc111@163.com</a:t>
                      </a:r>
                      <a:endParaRPr lang="zh-CN" altLang="en-US" sz="1400" dirty="0"/>
                    </a:p>
                  </a:txBody>
                  <a:tcPr anchor="ctr"/>
                </a:tc>
                <a:tc>
                  <a:txBody>
                    <a:bodyPr/>
                    <a:lstStyle/>
                    <a:p>
                      <a:pPr algn="ctr"/>
                      <a:r>
                        <a:rPr lang="en-US" altLang="zh-CN" sz="1400" dirty="0"/>
                        <a:t>LAODGXK2@BJCHP.GOV.CN</a:t>
                      </a:r>
                      <a:endParaRPr lang="zh-CN" altLang="en-US" sz="1400" dirty="0"/>
                    </a:p>
                  </a:txBody>
                  <a:tcPr anchor="ctr"/>
                </a:tc>
                <a:tc>
                  <a:txBody>
                    <a:bodyPr/>
                    <a:lstStyle/>
                    <a:p>
                      <a:pPr algn="ctr"/>
                      <a:r>
                        <a:rPr lang="en-US" altLang="zh-CN" sz="1400" dirty="0"/>
                        <a:t>dxrbjldgxk@bjdx.gov.cn</a:t>
                      </a:r>
                      <a:endParaRPr lang="zh-CN" altLang="en-US" sz="1400" dirty="0"/>
                    </a:p>
                  </a:txBody>
                  <a:tcPr anchor="ctr"/>
                </a:tc>
                <a:extLst>
                  <a:ext uri="{0D108BD9-81ED-4DB2-BD59-A6C34878D82A}">
                    <a16:rowId xmlns:a16="http://schemas.microsoft.com/office/drawing/2014/main" val="10003"/>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400" dirty="0"/>
                        <a:t>答疑沟通群（</a:t>
                      </a:r>
                      <a:r>
                        <a:rPr lang="en-US" altLang="zh-CN" sz="1400" dirty="0"/>
                        <a:t>QQ</a:t>
                      </a:r>
                      <a:r>
                        <a:rPr lang="zh-CN" altLang="en-US" sz="1400" dirty="0"/>
                        <a:t>群）</a:t>
                      </a:r>
                    </a:p>
                  </a:txBody>
                  <a:tcPr anchor="ctr"/>
                </a:tc>
                <a:tc>
                  <a:txBody>
                    <a:bodyPr/>
                    <a:lstStyle/>
                    <a:p>
                      <a:pPr algn="ctr"/>
                      <a:r>
                        <a:rPr lang="en-US" altLang="zh-CN" sz="1400" dirty="0"/>
                        <a:t>875019895</a:t>
                      </a:r>
                      <a:endParaRPr lang="zh-CN" altLang="en-US" sz="1400" dirty="0"/>
                    </a:p>
                  </a:txBody>
                  <a:tcPr anchor="ctr"/>
                </a:tc>
                <a:tc>
                  <a:txBody>
                    <a:bodyPr/>
                    <a:lstStyle/>
                    <a:p>
                      <a:pPr algn="ctr"/>
                      <a:r>
                        <a:rPr lang="en-US" altLang="zh-CN" sz="1400" dirty="0"/>
                        <a:t>776980738</a:t>
                      </a:r>
                      <a:endParaRPr lang="zh-CN" altLang="en-US" sz="1400" dirty="0"/>
                    </a:p>
                  </a:txBody>
                  <a:tcPr anchor="ctr"/>
                </a:tc>
                <a:tc>
                  <a:txBody>
                    <a:bodyPr/>
                    <a:lstStyle/>
                    <a:p>
                      <a:pPr algn="ctr"/>
                      <a:r>
                        <a:rPr lang="en-US" altLang="zh-CN" sz="1400" dirty="0"/>
                        <a:t>452334008</a:t>
                      </a:r>
                      <a:endParaRPr lang="zh-CN" altLang="en-US" sz="1400" dirty="0"/>
                    </a:p>
                  </a:txBody>
                  <a:tcPr anchor="ctr"/>
                </a:tc>
                <a:tc>
                  <a:txBody>
                    <a:bodyPr/>
                    <a:lstStyle/>
                    <a:p>
                      <a:pPr algn="ctr"/>
                      <a:r>
                        <a:rPr lang="en-US" altLang="zh-CN" sz="1400" dirty="0"/>
                        <a:t>688497784</a:t>
                      </a:r>
                      <a:endParaRPr lang="zh-CN" altLang="en-US" sz="1400" dirty="0"/>
                    </a:p>
                  </a:txBody>
                  <a:tcPr anchor="ctr"/>
                </a:tc>
                <a:extLst>
                  <a:ext uri="{0D108BD9-81ED-4DB2-BD59-A6C34878D82A}">
                    <a16:rowId xmlns:a16="http://schemas.microsoft.com/office/drawing/2014/main" val="10004"/>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lang="zh-CN" altLang="en-US" sz="1400"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400" dirty="0"/>
                        <a:t>721555612</a:t>
                      </a:r>
                      <a:endParaRPr lang="zh-CN" altLang="en-US" sz="1400" dirty="0"/>
                    </a:p>
                  </a:txBody>
                  <a:tcPr anchor="ctr"/>
                </a:tc>
                <a:tc>
                  <a:txBody>
                    <a:bodyPr/>
                    <a:lstStyle/>
                    <a:p>
                      <a:pPr algn="ctr"/>
                      <a:endParaRPr lang="zh-CN" altLang="en-US" sz="1400" dirty="0"/>
                    </a:p>
                  </a:txBody>
                  <a:tcPr anchor="ctr"/>
                </a:tc>
                <a:tc>
                  <a:txBody>
                    <a:bodyPr/>
                    <a:lstStyle/>
                    <a:p>
                      <a:pPr algn="ctr"/>
                      <a:endParaRPr lang="zh-CN" altLang="en-US" sz="1400" dirty="0"/>
                    </a:p>
                  </a:txBody>
                  <a:tcPr anchor="ctr"/>
                </a:tc>
                <a:tc>
                  <a:txBody>
                    <a:bodyPr/>
                    <a:lstStyle/>
                    <a:p>
                      <a:pPr algn="ctr"/>
                      <a:r>
                        <a:rPr lang="en-US" altLang="zh-CN" sz="1400" dirty="0"/>
                        <a:t>152852353</a:t>
                      </a:r>
                      <a:endParaRPr lang="zh-CN" altLang="en-US" sz="1400" dirty="0"/>
                    </a:p>
                  </a:txBody>
                  <a:tcPr anchor="ctr"/>
                </a:tc>
                <a:extLst>
                  <a:ext uri="{0D108BD9-81ED-4DB2-BD59-A6C34878D82A}">
                    <a16:rowId xmlns:a16="http://schemas.microsoft.com/office/drawing/2014/main" val="10005"/>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400" dirty="0"/>
                        <a:t>答疑沟通群（微信群）</a:t>
                      </a:r>
                    </a:p>
                  </a:txBody>
                  <a:tcPr anchor="ctr"/>
                </a:tc>
                <a:tc>
                  <a:txBody>
                    <a:bodyPr/>
                    <a:lstStyle/>
                    <a:p>
                      <a:endParaRPr lang="zh-CN" altLang="en-US" sz="1400" dirty="0"/>
                    </a:p>
                  </a:txBody>
                  <a:tcPr/>
                </a:tc>
                <a:tc>
                  <a:txBody>
                    <a:bodyPr/>
                    <a:lstStyle/>
                    <a:p>
                      <a:endParaRPr lang="zh-CN" altLang="en-US" sz="1400" dirty="0"/>
                    </a:p>
                  </a:txBody>
                  <a:tcPr/>
                </a:tc>
                <a:tc>
                  <a:txBody>
                    <a:bodyPr/>
                    <a:lstStyle/>
                    <a:p>
                      <a:endParaRPr lang="zh-CN" altLang="en-US" sz="1400" dirty="0"/>
                    </a:p>
                  </a:txBody>
                  <a:tcPr/>
                </a:tc>
                <a:tc>
                  <a:txBody>
                    <a:bodyPr/>
                    <a:lstStyle/>
                    <a:p>
                      <a:endParaRPr lang="en-US" altLang="zh-CN" sz="1400" dirty="0"/>
                    </a:p>
                    <a:p>
                      <a:pPr algn="ctr"/>
                      <a:endParaRPr lang="en-US" altLang="zh-CN" sz="1400" dirty="0"/>
                    </a:p>
                    <a:p>
                      <a:pPr algn="ctr"/>
                      <a:endParaRPr lang="en-US" altLang="zh-CN" sz="1400" dirty="0"/>
                    </a:p>
                    <a:p>
                      <a:pPr algn="ctr"/>
                      <a:endParaRPr lang="en-US" altLang="zh-CN" sz="1400" dirty="0"/>
                    </a:p>
                    <a:p>
                      <a:pPr algn="ctr"/>
                      <a:endParaRPr lang="en-US" altLang="zh-CN" sz="1400" dirty="0"/>
                    </a:p>
                    <a:p>
                      <a:pPr algn="ctr"/>
                      <a:endParaRPr lang="en-US" altLang="zh-CN" sz="1400" dirty="0"/>
                    </a:p>
                    <a:p>
                      <a:pPr algn="ctr"/>
                      <a:endParaRPr lang="en-US" altLang="zh-CN" sz="1400" dirty="0"/>
                    </a:p>
                    <a:p>
                      <a:endParaRPr lang="en-US" altLang="zh-CN" sz="1400" dirty="0"/>
                    </a:p>
                    <a:p>
                      <a:endParaRPr lang="en-US" altLang="zh-CN" sz="1400" dirty="0"/>
                    </a:p>
                    <a:p>
                      <a:endParaRPr lang="en-US" altLang="zh-CN" sz="1400" dirty="0"/>
                    </a:p>
                    <a:p>
                      <a:endParaRPr lang="zh-CN" altLang="en-US" sz="1400" dirty="0"/>
                    </a:p>
                  </a:txBody>
                  <a:tcPr anchor="ctr"/>
                </a:tc>
                <a:extLst>
                  <a:ext uri="{0D108BD9-81ED-4DB2-BD59-A6C34878D82A}">
                    <a16:rowId xmlns:a16="http://schemas.microsoft.com/office/drawing/2014/main" val="10006"/>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形状, 圆圈&#10;&#10;描述已自动生成"/>
          <p:cNvPicPr>
            <a:picLocks noChangeAspect="1"/>
          </p:cNvPicPr>
          <p:nvPr>
            <p:custDataLst>
              <p:tags r:id="rId1"/>
            </p:custDataLst>
          </p:nvPr>
        </p:nvPicPr>
        <p:blipFill rotWithShape="1">
          <a:blip r:embed="rId7" cstate="print">
            <a:extLst>
              <a:ext uri="{28A0092B-C50C-407E-A947-70E740481C1C}">
                <a14:useLocalDpi xmlns:a14="http://schemas.microsoft.com/office/drawing/2010/main" val="0"/>
              </a:ext>
            </a:extLst>
          </a:blip>
          <a:srcRect t="39524"/>
          <a:stretch>
            <a:fillRect/>
          </a:stretch>
        </p:blipFill>
        <p:spPr>
          <a:xfrm>
            <a:off x="0" y="6407150"/>
            <a:ext cx="12192000" cy="450850"/>
          </a:xfrm>
          <a:prstGeom prst="rect">
            <a:avLst/>
          </a:prstGeom>
        </p:spPr>
      </p:pic>
      <p:pic>
        <p:nvPicPr>
          <p:cNvPr id="10" name="图片 9"/>
          <p:cNvPicPr>
            <a:picLocks noChangeAspect="1"/>
          </p:cNvPicPr>
          <p:nvPr>
            <p:custDataLst>
              <p:tags r:id="rId2"/>
            </p:custDataLst>
          </p:nvPr>
        </p:nvPicPr>
        <p:blipFill>
          <a:blip r:embed="rId8"/>
          <a:stretch>
            <a:fillRect/>
          </a:stretch>
        </p:blipFill>
        <p:spPr>
          <a:xfrm>
            <a:off x="-529" y="-425"/>
            <a:ext cx="12193057" cy="533826"/>
          </a:xfrm>
          <a:prstGeom prst="rect">
            <a:avLst/>
          </a:prstGeom>
        </p:spPr>
      </p:pic>
      <p:sp>
        <p:nvSpPr>
          <p:cNvPr id="9" name="文本框 8"/>
          <p:cNvSpPr txBox="1"/>
          <p:nvPr>
            <p:custDataLst>
              <p:tags r:id="rId3"/>
            </p:custDataLst>
          </p:nvPr>
        </p:nvSpPr>
        <p:spPr>
          <a:xfrm>
            <a:off x="233045" y="146050"/>
            <a:ext cx="11656060" cy="829945"/>
          </a:xfrm>
          <a:prstGeom prst="rect">
            <a:avLst/>
          </a:prstGeom>
          <a:noFill/>
          <a:effectLst/>
        </p:spPr>
        <p:txBody>
          <a:bodyPr wrap="square" rtlCol="0">
            <a:spAutoFit/>
          </a:bodyPr>
          <a:lstStyle/>
          <a:p>
            <a:pPr algn="l"/>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各区联系方式</a:t>
            </a:r>
            <a:r>
              <a:rPr lang="en-US" altLang="zh-CN"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    </a:t>
            </a:r>
            <a:r>
              <a:rPr lang="zh-CN" altLang="en-US" sz="2000" b="1" noProof="0" dirty="0">
                <a:solidFill>
                  <a:srgbClr val="FF0000"/>
                </a:solidFill>
                <a:effectLst>
                  <a:outerShdw blurRad="38100" dist="38100" dir="2700000" algn="tl">
                    <a:srgbClr val="000000"/>
                  </a:outerShdw>
                </a:effectLst>
                <a:latin typeface="+mn-ea"/>
                <a:sym typeface="Arial" panose="020B0604020202020204" pitchFamily="34" charset="0"/>
              </a:rPr>
              <a:t>注：因二维码入群可能存在时效性，如二维码失效请电话联系。</a:t>
            </a:r>
            <a:endParaRPr kumimoji="0" lang="zh-CN" altLang="en-US" sz="2000" b="1" kern="1200" cap="none" spc="0" normalizeH="0" baseline="0" noProof="0" dirty="0">
              <a:solidFill>
                <a:srgbClr val="3657B4"/>
              </a:solidFill>
              <a:effectLst>
                <a:outerShdw blurRad="38100" dist="38100" dir="2700000" algn="tl">
                  <a:srgbClr val="000000">
                    <a:alpha val="43137"/>
                  </a:srgbClr>
                </a:outerShdw>
              </a:effectLst>
              <a:latin typeface="+mn-ea"/>
              <a:ea typeface="+mn-ea"/>
              <a:cs typeface="+mn-cs"/>
              <a:sym typeface="Arial" panose="020B0604020202020204" pitchFamily="34" charset="0"/>
            </a:endParaRPr>
          </a:p>
          <a:p>
            <a:pPr algn="l"/>
            <a:endParaRPr lang="zh-CN" altLang="en-US" sz="20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endParaRPr>
          </a:p>
        </p:txBody>
      </p:sp>
      <p:cxnSp>
        <p:nvCxnSpPr>
          <p:cNvPr id="13" name="直接连接符 12"/>
          <p:cNvCxnSpPr/>
          <p:nvPr>
            <p:custDataLst>
              <p:tags r:id="rId4"/>
            </p:custDataLst>
          </p:nvPr>
        </p:nvCxnSpPr>
        <p:spPr>
          <a:xfrm flipV="1">
            <a:off x="318331" y="689863"/>
            <a:ext cx="2134870" cy="5715"/>
          </a:xfrm>
          <a:prstGeom prst="line">
            <a:avLst/>
          </a:prstGeom>
          <a:ln w="12700">
            <a:solidFill>
              <a:srgbClr val="2A448C"/>
            </a:solidFill>
          </a:ln>
        </p:spPr>
        <p:style>
          <a:lnRef idx="1">
            <a:schemeClr val="accent1"/>
          </a:lnRef>
          <a:fillRef idx="0">
            <a:schemeClr val="accent1"/>
          </a:fillRef>
          <a:effectRef idx="0">
            <a:schemeClr val="accent1"/>
          </a:effectRef>
          <a:fontRef idx="minor">
            <a:schemeClr val="tx1"/>
          </a:fontRef>
        </p:style>
      </p:cxnSp>
      <p:graphicFrame>
        <p:nvGraphicFramePr>
          <p:cNvPr id="3" name="表格 2"/>
          <p:cNvGraphicFramePr>
            <a:graphicFrameLocks noGrp="1"/>
          </p:cNvGraphicFramePr>
          <p:nvPr/>
        </p:nvGraphicFramePr>
        <p:xfrm>
          <a:off x="570183" y="982364"/>
          <a:ext cx="11210918" cy="4679912"/>
        </p:xfrm>
        <a:graphic>
          <a:graphicData uri="http://schemas.openxmlformats.org/drawingml/2006/table">
            <a:tbl>
              <a:tblPr firstRow="1" bandRow="1">
                <a:tableStyleId>{5C22544A-7EE6-4342-B048-85BDC9FD1C3A}</a:tableStyleId>
              </a:tblPr>
              <a:tblGrid>
                <a:gridCol w="1818435">
                  <a:extLst>
                    <a:ext uri="{9D8B030D-6E8A-4147-A177-3AD203B41FA5}">
                      <a16:colId xmlns:a16="http://schemas.microsoft.com/office/drawing/2014/main" val="20000"/>
                    </a:ext>
                  </a:extLst>
                </a:gridCol>
                <a:gridCol w="2308300">
                  <a:extLst>
                    <a:ext uri="{9D8B030D-6E8A-4147-A177-3AD203B41FA5}">
                      <a16:colId xmlns:a16="http://schemas.microsoft.com/office/drawing/2014/main" val="20001"/>
                    </a:ext>
                  </a:extLst>
                </a:gridCol>
                <a:gridCol w="2308300">
                  <a:extLst>
                    <a:ext uri="{9D8B030D-6E8A-4147-A177-3AD203B41FA5}">
                      <a16:colId xmlns:a16="http://schemas.microsoft.com/office/drawing/2014/main" val="20002"/>
                    </a:ext>
                  </a:extLst>
                </a:gridCol>
                <a:gridCol w="2488565">
                  <a:extLst>
                    <a:ext uri="{9D8B030D-6E8A-4147-A177-3AD203B41FA5}">
                      <a16:colId xmlns:a16="http://schemas.microsoft.com/office/drawing/2014/main" val="20003"/>
                    </a:ext>
                  </a:extLst>
                </a:gridCol>
                <a:gridCol w="2287318">
                  <a:extLst>
                    <a:ext uri="{9D8B030D-6E8A-4147-A177-3AD203B41FA5}">
                      <a16:colId xmlns:a16="http://schemas.microsoft.com/office/drawing/2014/main" val="20004"/>
                    </a:ext>
                  </a:extLst>
                </a:gridCol>
              </a:tblGrid>
              <a:tr h="370840">
                <a:tc>
                  <a:txBody>
                    <a:bodyPr/>
                    <a:lstStyle/>
                    <a:p>
                      <a:endParaRPr lang="zh-CN" altLang="en-US" sz="1400" dirty="0"/>
                    </a:p>
                  </a:txBody>
                  <a:tcPr/>
                </a:tc>
                <a:tc>
                  <a:txBody>
                    <a:bodyPr/>
                    <a:lstStyle/>
                    <a:p>
                      <a:pPr algn="ctr"/>
                      <a:r>
                        <a:rPr lang="zh-CN" altLang="en-US" sz="1400" dirty="0"/>
                        <a:t>平谷区</a:t>
                      </a:r>
                    </a:p>
                  </a:txBody>
                  <a:tcPr/>
                </a:tc>
                <a:tc>
                  <a:txBody>
                    <a:bodyPr/>
                    <a:lstStyle/>
                    <a:p>
                      <a:pPr algn="ctr"/>
                      <a:r>
                        <a:rPr lang="zh-CN" altLang="en-US" sz="1400" dirty="0"/>
                        <a:t>怀柔区</a:t>
                      </a:r>
                    </a:p>
                  </a:txBody>
                  <a:tcPr/>
                </a:tc>
                <a:tc>
                  <a:txBody>
                    <a:bodyPr/>
                    <a:lstStyle/>
                    <a:p>
                      <a:pPr algn="ctr"/>
                      <a:r>
                        <a:rPr lang="zh-CN" altLang="en-US" sz="1400" dirty="0"/>
                        <a:t>密云区</a:t>
                      </a:r>
                    </a:p>
                  </a:txBody>
                  <a:tcPr/>
                </a:tc>
                <a:tc>
                  <a:txBody>
                    <a:bodyPr/>
                    <a:lstStyle/>
                    <a:p>
                      <a:pPr algn="ctr"/>
                      <a:r>
                        <a:rPr lang="zh-CN" altLang="en-US" sz="1400" dirty="0"/>
                        <a:t>延庆区</a:t>
                      </a:r>
                    </a:p>
                  </a:txBody>
                  <a:tcPr/>
                </a:tc>
                <a:extLst>
                  <a:ext uri="{0D108BD9-81ED-4DB2-BD59-A6C34878D82A}">
                    <a16:rowId xmlns:a16="http://schemas.microsoft.com/office/drawing/2014/main" val="10000"/>
                  </a:ext>
                </a:extLst>
              </a:tr>
              <a:tr h="387312">
                <a:tc>
                  <a:txBody>
                    <a:bodyPr/>
                    <a:lstStyle/>
                    <a:p>
                      <a:pPr algn="ctr"/>
                      <a:r>
                        <a:rPr lang="zh-CN" altLang="en-US" sz="1400" dirty="0"/>
                        <a:t>答疑电话</a:t>
                      </a:r>
                    </a:p>
                  </a:txBody>
                  <a:tcPr anchor="ctr"/>
                </a:tc>
                <a:tc>
                  <a:txBody>
                    <a:bodyPr/>
                    <a:lstStyle/>
                    <a:p>
                      <a:pPr algn="ctr"/>
                      <a:r>
                        <a:rPr lang="en-US" altLang="zh-CN" sz="1400" dirty="0"/>
                        <a:t>69965305</a:t>
                      </a:r>
                      <a:endParaRPr lang="zh-CN" altLang="en-US" sz="1400" dirty="0"/>
                    </a:p>
                  </a:txBody>
                  <a:tcPr anchor="ctr"/>
                </a:tc>
                <a:tc>
                  <a:txBody>
                    <a:bodyPr/>
                    <a:lstStyle/>
                    <a:p>
                      <a:pPr marL="0" algn="ctr" defTabSz="914400" rtl="0" eaLnBrk="1" latinLnBrk="0" hangingPunct="1"/>
                      <a:r>
                        <a:rPr lang="en-US" altLang="zh-CN" sz="1400" kern="1200" dirty="0">
                          <a:solidFill>
                            <a:schemeClr val="dk1"/>
                          </a:solidFill>
                          <a:latin typeface="+mn-lt"/>
                          <a:ea typeface="+mn-ea"/>
                          <a:cs typeface="+mn-cs"/>
                        </a:rPr>
                        <a:t>89687151</a:t>
                      </a:r>
                      <a:endParaRPr lang="zh-CN" altLang="en-US" sz="1400" kern="1200" dirty="0">
                        <a:solidFill>
                          <a:schemeClr val="dk1"/>
                        </a:solidFill>
                        <a:latin typeface="+mn-lt"/>
                        <a:ea typeface="+mn-ea"/>
                        <a:cs typeface="+mn-cs"/>
                      </a:endParaRPr>
                    </a:p>
                  </a:txBody>
                  <a:tcPr anchor="ctr"/>
                </a:tc>
                <a:tc>
                  <a:txBody>
                    <a:bodyPr/>
                    <a:lstStyle/>
                    <a:p>
                      <a:pPr marL="0" algn="ctr" defTabSz="914400" rtl="0" eaLnBrk="1" latinLnBrk="0" hangingPunct="1"/>
                      <a:r>
                        <a:rPr lang="en-US" altLang="zh-CN" sz="1400" kern="1200" dirty="0">
                          <a:solidFill>
                            <a:schemeClr val="dk1"/>
                          </a:solidFill>
                          <a:latin typeface="+mn-lt"/>
                          <a:ea typeface="+mn-ea"/>
                          <a:cs typeface="+mn-cs"/>
                        </a:rPr>
                        <a:t>69069675</a:t>
                      </a:r>
                      <a:endParaRPr lang="zh-CN" altLang="en-US" sz="1400" kern="1200" dirty="0">
                        <a:solidFill>
                          <a:schemeClr val="dk1"/>
                        </a:solidFill>
                        <a:latin typeface="+mn-lt"/>
                        <a:ea typeface="+mn-ea"/>
                        <a:cs typeface="+mn-cs"/>
                      </a:endParaRPr>
                    </a:p>
                  </a:txBody>
                  <a:tcPr anchor="ctr"/>
                </a:tc>
                <a:tc>
                  <a:txBody>
                    <a:bodyPr/>
                    <a:lstStyle/>
                    <a:p>
                      <a:pPr marL="0" algn="ctr" defTabSz="914400" rtl="0" eaLnBrk="1" latinLnBrk="0" hangingPunct="1"/>
                      <a:r>
                        <a:rPr lang="en-US" altLang="zh-CN" sz="1400" kern="1200" dirty="0">
                          <a:solidFill>
                            <a:schemeClr val="dk1"/>
                          </a:solidFill>
                          <a:latin typeface="+mn-lt"/>
                          <a:ea typeface="+mn-ea"/>
                          <a:cs typeface="+mn-cs"/>
                        </a:rPr>
                        <a:t>60168323</a:t>
                      </a:r>
                      <a:endParaRPr lang="zh-CN" altLang="en-US" sz="1400" kern="1200" dirty="0">
                        <a:solidFill>
                          <a:schemeClr val="dk1"/>
                        </a:solidFill>
                        <a:latin typeface="+mn-lt"/>
                        <a:ea typeface="+mn-ea"/>
                        <a:cs typeface="+mn-cs"/>
                      </a:endParaRPr>
                    </a:p>
                  </a:txBody>
                  <a:tcPr anchor="ctr"/>
                </a:tc>
                <a:extLst>
                  <a:ext uri="{0D108BD9-81ED-4DB2-BD59-A6C34878D82A}">
                    <a16:rowId xmlns:a16="http://schemas.microsoft.com/office/drawing/2014/main" val="10001"/>
                  </a:ext>
                </a:extLst>
              </a:tr>
              <a:tr h="370840">
                <a:tc>
                  <a:txBody>
                    <a:bodyPr/>
                    <a:lstStyle/>
                    <a:p>
                      <a:pPr algn="ctr"/>
                      <a:endParaRPr lang="zh-CN" altLang="en-US" sz="1400" dirty="0"/>
                    </a:p>
                  </a:txBody>
                  <a:tcPr anchor="ctr"/>
                </a:tc>
                <a:tc>
                  <a:txBody>
                    <a:bodyPr/>
                    <a:lstStyle/>
                    <a:p>
                      <a:pPr algn="ctr"/>
                      <a:endParaRPr lang="zh-CN" altLang="en-US" sz="1400"/>
                    </a:p>
                  </a:txBody>
                  <a:tcPr anchor="ctr"/>
                </a:tc>
                <a:tc>
                  <a:txBody>
                    <a:bodyPr/>
                    <a:lstStyle/>
                    <a:p>
                      <a:pPr algn="ctr"/>
                      <a:endParaRPr lang="zh-CN" altLang="en-US" sz="1400" dirty="0"/>
                    </a:p>
                  </a:txBody>
                  <a:tcPr anchor="ctr"/>
                </a:tc>
                <a:tc>
                  <a:txBody>
                    <a:bodyPr/>
                    <a:lstStyle/>
                    <a:p>
                      <a:pPr algn="ctr"/>
                      <a:endParaRPr lang="zh-CN" altLang="en-US" sz="1400" dirty="0"/>
                    </a:p>
                  </a:txBody>
                  <a:tcPr anchor="ctr"/>
                </a:tc>
                <a:tc>
                  <a:txBody>
                    <a:bodyPr/>
                    <a:lstStyle/>
                    <a:p>
                      <a:pPr algn="ctr"/>
                      <a:endParaRPr lang="zh-CN" altLang="en-US" sz="1400" dirty="0"/>
                    </a:p>
                  </a:txBody>
                  <a:tcPr anchor="ctr"/>
                </a:tc>
                <a:extLst>
                  <a:ext uri="{0D108BD9-81ED-4DB2-BD59-A6C34878D82A}">
                    <a16:rowId xmlns:a16="http://schemas.microsoft.com/office/drawing/2014/main" val="10002"/>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400" dirty="0"/>
                        <a:t>报送邮箱</a:t>
                      </a:r>
                    </a:p>
                  </a:txBody>
                  <a:tcPr anchor="ctr"/>
                </a:tc>
                <a:tc>
                  <a:txBody>
                    <a:bodyPr/>
                    <a:lstStyle/>
                    <a:p>
                      <a:pPr algn="ctr"/>
                      <a:r>
                        <a:rPr lang="en-US" altLang="zh-CN" sz="1400" dirty="0"/>
                        <a:t>pgqxcdc@163.com</a:t>
                      </a:r>
                      <a:endParaRPr lang="zh-CN" altLang="en-US" sz="1400" dirty="0"/>
                    </a:p>
                  </a:txBody>
                  <a:tcPr anchor="ctr"/>
                </a:tc>
                <a:tc>
                  <a:txBody>
                    <a:bodyPr/>
                    <a:lstStyle/>
                    <a:p>
                      <a:pPr algn="ctr"/>
                      <a:r>
                        <a:rPr lang="en-US" altLang="zh-CN" sz="1400" dirty="0"/>
                        <a:t>rbjfzb@bjhr.gov.cn</a:t>
                      </a:r>
                      <a:endParaRPr lang="zh-CN" altLang="en-US" sz="1400" dirty="0"/>
                    </a:p>
                  </a:txBody>
                  <a:tcPr anchor="ctr"/>
                </a:tc>
                <a:tc>
                  <a:txBody>
                    <a:bodyPr/>
                    <a:lstStyle/>
                    <a:p>
                      <a:pPr algn="ctr"/>
                      <a:r>
                        <a:rPr lang="en-US" altLang="zh-CN" sz="1400" dirty="0"/>
                        <a:t>myxinchou@163.com</a:t>
                      </a:r>
                      <a:endParaRPr lang="zh-CN" altLang="en-US" sz="1400" dirty="0"/>
                    </a:p>
                  </a:txBody>
                  <a:tcPr anchor="ctr"/>
                </a:tc>
                <a:tc>
                  <a:txBody>
                    <a:bodyPr/>
                    <a:lstStyle/>
                    <a:p>
                      <a:pPr algn="ctr"/>
                      <a:r>
                        <a:rPr lang="en-US" altLang="zh-CN" sz="1400" dirty="0"/>
                        <a:t>yqxzsp@yeah.net</a:t>
                      </a:r>
                      <a:endParaRPr lang="zh-CN" altLang="en-US" sz="1400" dirty="0"/>
                    </a:p>
                  </a:txBody>
                  <a:tcPr anchor="ctr"/>
                </a:tc>
                <a:extLst>
                  <a:ext uri="{0D108BD9-81ED-4DB2-BD59-A6C34878D82A}">
                    <a16:rowId xmlns:a16="http://schemas.microsoft.com/office/drawing/2014/main" val="10003"/>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400" dirty="0"/>
                        <a:t>答疑沟通群（</a:t>
                      </a:r>
                      <a:r>
                        <a:rPr lang="en-US" altLang="zh-CN" sz="1400" dirty="0"/>
                        <a:t>QQ</a:t>
                      </a:r>
                      <a:r>
                        <a:rPr lang="zh-CN" altLang="en-US" sz="1400" dirty="0"/>
                        <a:t>群）</a:t>
                      </a:r>
                    </a:p>
                  </a:txBody>
                  <a:tcPr anchor="ctr"/>
                </a:tc>
                <a:tc>
                  <a:txBody>
                    <a:bodyPr/>
                    <a:lstStyle/>
                    <a:p>
                      <a:pPr algn="ctr"/>
                      <a:endParaRPr lang="zh-CN" altLang="en-US" sz="1400" dirty="0"/>
                    </a:p>
                  </a:txBody>
                  <a:tcPr anchor="ctr"/>
                </a:tc>
                <a:tc>
                  <a:txBody>
                    <a:bodyPr/>
                    <a:lstStyle/>
                    <a:p>
                      <a:pPr algn="ctr"/>
                      <a:r>
                        <a:rPr lang="en-US" altLang="zh-CN" sz="1400" dirty="0"/>
                        <a:t>331386191</a:t>
                      </a:r>
                      <a:endParaRPr lang="zh-CN" altLang="en-US" sz="1400" dirty="0"/>
                    </a:p>
                  </a:txBody>
                  <a:tcPr anchor="ctr"/>
                </a:tc>
                <a:tc>
                  <a:txBody>
                    <a:bodyPr/>
                    <a:lstStyle/>
                    <a:p>
                      <a:pPr algn="ctr"/>
                      <a:endParaRPr lang="zh-CN" altLang="en-US" sz="1400" dirty="0"/>
                    </a:p>
                  </a:txBody>
                  <a:tcPr anchor="ctr"/>
                </a:tc>
                <a:tc>
                  <a:txBody>
                    <a:bodyPr/>
                    <a:lstStyle/>
                    <a:p>
                      <a:pPr algn="ctr"/>
                      <a:r>
                        <a:rPr lang="en-US" altLang="zh-CN" sz="1400" dirty="0"/>
                        <a:t>730338752</a:t>
                      </a:r>
                      <a:endParaRPr lang="zh-CN" altLang="en-US" sz="1400" dirty="0"/>
                    </a:p>
                  </a:txBody>
                  <a:tcPr anchor="ctr"/>
                </a:tc>
                <a:extLst>
                  <a:ext uri="{0D108BD9-81ED-4DB2-BD59-A6C34878D82A}">
                    <a16:rowId xmlns:a16="http://schemas.microsoft.com/office/drawing/2014/main" val="10004"/>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lang="zh-CN" altLang="en-US" sz="1400"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lang="zh-CN" altLang="en-US" sz="1400" dirty="0"/>
                    </a:p>
                  </a:txBody>
                  <a:tcPr anchor="ctr"/>
                </a:tc>
                <a:tc>
                  <a:txBody>
                    <a:bodyPr/>
                    <a:lstStyle/>
                    <a:p>
                      <a:pPr algn="ctr"/>
                      <a:endParaRPr lang="zh-CN" altLang="en-US" sz="1400" dirty="0"/>
                    </a:p>
                  </a:txBody>
                  <a:tcPr anchor="ctr"/>
                </a:tc>
                <a:tc>
                  <a:txBody>
                    <a:bodyPr/>
                    <a:lstStyle/>
                    <a:p>
                      <a:pPr algn="ctr"/>
                      <a:endParaRPr lang="zh-CN" altLang="en-US" sz="1400" dirty="0"/>
                    </a:p>
                  </a:txBody>
                  <a:tcPr anchor="ctr"/>
                </a:tc>
                <a:tc>
                  <a:txBody>
                    <a:bodyPr/>
                    <a:lstStyle/>
                    <a:p>
                      <a:pPr algn="ctr"/>
                      <a:r>
                        <a:rPr lang="en-US" altLang="zh-CN" sz="1400" dirty="0"/>
                        <a:t>728010298</a:t>
                      </a:r>
                      <a:endParaRPr lang="zh-CN" altLang="en-US" sz="1400" dirty="0"/>
                    </a:p>
                  </a:txBody>
                  <a:tcPr anchor="ctr"/>
                </a:tc>
                <a:extLst>
                  <a:ext uri="{0D108BD9-81ED-4DB2-BD59-A6C34878D82A}">
                    <a16:rowId xmlns:a16="http://schemas.microsoft.com/office/drawing/2014/main" val="10005"/>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400" dirty="0"/>
                        <a:t>答疑沟通群（微信群）</a:t>
                      </a:r>
                    </a:p>
                  </a:txBody>
                  <a:tcPr anchor="ctr"/>
                </a:tc>
                <a:tc>
                  <a:txBody>
                    <a:bodyPr/>
                    <a:lstStyle/>
                    <a:p>
                      <a:endParaRPr lang="zh-CN" altLang="en-US" sz="1400" dirty="0"/>
                    </a:p>
                  </a:txBody>
                  <a:tcPr/>
                </a:tc>
                <a:tc>
                  <a:txBody>
                    <a:bodyPr/>
                    <a:lstStyle/>
                    <a:p>
                      <a:endParaRPr lang="zh-CN" altLang="en-US" sz="1400" dirty="0"/>
                    </a:p>
                  </a:txBody>
                  <a:tcPr/>
                </a:tc>
                <a:tc>
                  <a:txBody>
                    <a:bodyPr/>
                    <a:lstStyle/>
                    <a:p>
                      <a:pPr algn="ctr"/>
                      <a:endParaRPr lang="zh-CN" altLang="en-US" sz="1400" dirty="0"/>
                    </a:p>
                  </a:txBody>
                  <a:tcPr anchor="ctr"/>
                </a:tc>
                <a:tc>
                  <a:txBody>
                    <a:bodyPr/>
                    <a:lstStyle/>
                    <a:p>
                      <a:endParaRPr lang="en-US" altLang="zh-CN" sz="1400" dirty="0"/>
                    </a:p>
                    <a:p>
                      <a:pPr algn="ctr"/>
                      <a:endParaRPr lang="en-US" altLang="zh-CN" sz="1400" dirty="0"/>
                    </a:p>
                    <a:p>
                      <a:pPr algn="ctr"/>
                      <a:endParaRPr lang="en-US" altLang="zh-CN" sz="1400" dirty="0"/>
                    </a:p>
                    <a:p>
                      <a:pPr algn="ctr"/>
                      <a:endParaRPr lang="en-US" altLang="zh-CN" sz="1400" dirty="0"/>
                    </a:p>
                    <a:p>
                      <a:pPr algn="ctr"/>
                      <a:endParaRPr lang="en-US" altLang="zh-CN" sz="1400" dirty="0"/>
                    </a:p>
                    <a:p>
                      <a:pPr algn="ctr"/>
                      <a:endParaRPr lang="en-US" altLang="zh-CN" sz="1400" dirty="0"/>
                    </a:p>
                    <a:p>
                      <a:pPr algn="ctr"/>
                      <a:endParaRPr lang="en-US" altLang="zh-CN" sz="1400" dirty="0"/>
                    </a:p>
                    <a:p>
                      <a:endParaRPr lang="en-US" altLang="zh-CN" sz="1400" dirty="0"/>
                    </a:p>
                    <a:p>
                      <a:endParaRPr lang="en-US" altLang="zh-CN" sz="1400" dirty="0"/>
                    </a:p>
                    <a:p>
                      <a:endParaRPr lang="en-US" altLang="zh-CN" sz="1400" dirty="0"/>
                    </a:p>
                    <a:p>
                      <a:endParaRPr lang="zh-CN" altLang="en-US" sz="1400" dirty="0"/>
                    </a:p>
                  </a:txBody>
                  <a:tcPr anchor="ctr"/>
                </a:tc>
                <a:extLst>
                  <a:ext uri="{0D108BD9-81ED-4DB2-BD59-A6C34878D82A}">
                    <a16:rowId xmlns:a16="http://schemas.microsoft.com/office/drawing/2014/main" val="10006"/>
                  </a:ext>
                </a:extLst>
              </a:tr>
            </a:tbl>
          </a:graphicData>
        </a:graphic>
      </p:graphicFrame>
      <p:pic>
        <p:nvPicPr>
          <p:cNvPr id="2" name="图片 1"/>
          <p:cNvPicPr>
            <a:picLocks noChangeAspect="1"/>
          </p:cNvPicPr>
          <p:nvPr>
            <p:custDataLst>
              <p:tags r:id="rId5"/>
            </p:custDataLst>
          </p:nvPr>
        </p:nvPicPr>
        <p:blipFill>
          <a:blip r:embed="rId9"/>
          <a:stretch>
            <a:fillRect/>
          </a:stretch>
        </p:blipFill>
        <p:spPr>
          <a:xfrm>
            <a:off x="2727325" y="3273425"/>
            <a:ext cx="1544955" cy="2320925"/>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形状, 圆圈&#10;&#10;描述已自动生成"/>
          <p:cNvPicPr>
            <a:picLocks noChangeAspect="1"/>
          </p:cNvPicPr>
          <p:nvPr>
            <p:custDataLst>
              <p:tags r:id="rId1"/>
            </p:custDataLst>
          </p:nvPr>
        </p:nvPicPr>
        <p:blipFill rotWithShape="1">
          <a:blip r:embed="rId6" cstate="print">
            <a:extLst>
              <a:ext uri="{28A0092B-C50C-407E-A947-70E740481C1C}">
                <a14:useLocalDpi xmlns:a14="http://schemas.microsoft.com/office/drawing/2010/main" val="0"/>
              </a:ext>
            </a:extLst>
          </a:blip>
          <a:srcRect t="39524"/>
          <a:stretch>
            <a:fillRect/>
          </a:stretch>
        </p:blipFill>
        <p:spPr>
          <a:xfrm>
            <a:off x="0" y="6407150"/>
            <a:ext cx="12192000" cy="450850"/>
          </a:xfrm>
          <a:prstGeom prst="rect">
            <a:avLst/>
          </a:prstGeom>
        </p:spPr>
      </p:pic>
      <p:pic>
        <p:nvPicPr>
          <p:cNvPr id="10" name="图片 9"/>
          <p:cNvPicPr>
            <a:picLocks noChangeAspect="1"/>
          </p:cNvPicPr>
          <p:nvPr>
            <p:custDataLst>
              <p:tags r:id="rId2"/>
            </p:custDataLst>
          </p:nvPr>
        </p:nvPicPr>
        <p:blipFill>
          <a:blip r:embed="rId7"/>
          <a:stretch>
            <a:fillRect/>
          </a:stretch>
        </p:blipFill>
        <p:spPr>
          <a:xfrm>
            <a:off x="-529" y="-425"/>
            <a:ext cx="12193057" cy="533826"/>
          </a:xfrm>
          <a:prstGeom prst="rect">
            <a:avLst/>
          </a:prstGeom>
        </p:spPr>
      </p:pic>
      <p:sp>
        <p:nvSpPr>
          <p:cNvPr id="9" name="文本框 8"/>
          <p:cNvSpPr txBox="1"/>
          <p:nvPr>
            <p:custDataLst>
              <p:tags r:id="rId3"/>
            </p:custDataLst>
          </p:nvPr>
        </p:nvSpPr>
        <p:spPr>
          <a:xfrm>
            <a:off x="233045" y="146050"/>
            <a:ext cx="11656060" cy="829945"/>
          </a:xfrm>
          <a:prstGeom prst="rect">
            <a:avLst/>
          </a:prstGeom>
          <a:noFill/>
          <a:effectLst/>
        </p:spPr>
        <p:txBody>
          <a:bodyPr wrap="square" rtlCol="0">
            <a:spAutoFit/>
          </a:bodyPr>
          <a:lstStyle/>
          <a:p>
            <a:pPr algn="l"/>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各区联系方式</a:t>
            </a:r>
            <a:r>
              <a:rPr lang="en-US" altLang="zh-CN"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    </a:t>
            </a:r>
            <a:r>
              <a:rPr lang="zh-CN" altLang="en-US" sz="2000" b="1" noProof="0" dirty="0">
                <a:solidFill>
                  <a:srgbClr val="FF0000"/>
                </a:solidFill>
                <a:effectLst>
                  <a:outerShdw blurRad="38100" dist="38100" dir="2700000" algn="tl">
                    <a:srgbClr val="000000"/>
                  </a:outerShdw>
                </a:effectLst>
                <a:latin typeface="+mn-ea"/>
                <a:sym typeface="Arial" panose="020B0604020202020204" pitchFamily="34" charset="0"/>
              </a:rPr>
              <a:t>注：因二维码入群可能存在时效性，如二维码失效请电话联系。</a:t>
            </a:r>
            <a:endParaRPr kumimoji="0" lang="zh-CN" altLang="en-US" sz="2000" b="1" kern="1200" cap="none" spc="0" normalizeH="0" baseline="0" noProof="0" dirty="0">
              <a:solidFill>
                <a:srgbClr val="3657B4"/>
              </a:solidFill>
              <a:effectLst>
                <a:outerShdw blurRad="38100" dist="38100" dir="2700000" algn="tl">
                  <a:srgbClr val="000000">
                    <a:alpha val="43137"/>
                  </a:srgbClr>
                </a:outerShdw>
              </a:effectLst>
              <a:latin typeface="+mn-ea"/>
              <a:ea typeface="+mn-ea"/>
              <a:cs typeface="+mn-cs"/>
              <a:sym typeface="Arial" panose="020B0604020202020204" pitchFamily="34" charset="0"/>
            </a:endParaRPr>
          </a:p>
          <a:p>
            <a:pPr algn="l"/>
            <a:endParaRPr lang="zh-CN" altLang="en-US" sz="20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endParaRPr>
          </a:p>
        </p:txBody>
      </p:sp>
      <p:cxnSp>
        <p:nvCxnSpPr>
          <p:cNvPr id="13" name="直接连接符 12"/>
          <p:cNvCxnSpPr/>
          <p:nvPr>
            <p:custDataLst>
              <p:tags r:id="rId4"/>
            </p:custDataLst>
          </p:nvPr>
        </p:nvCxnSpPr>
        <p:spPr>
          <a:xfrm flipV="1">
            <a:off x="318331" y="689863"/>
            <a:ext cx="2134870" cy="5715"/>
          </a:xfrm>
          <a:prstGeom prst="line">
            <a:avLst/>
          </a:prstGeom>
          <a:ln w="12700">
            <a:solidFill>
              <a:srgbClr val="2A448C"/>
            </a:solidFill>
          </a:ln>
        </p:spPr>
        <p:style>
          <a:lnRef idx="1">
            <a:schemeClr val="accent1"/>
          </a:lnRef>
          <a:fillRef idx="0">
            <a:schemeClr val="accent1"/>
          </a:fillRef>
          <a:effectRef idx="0">
            <a:schemeClr val="accent1"/>
          </a:effectRef>
          <a:fontRef idx="minor">
            <a:schemeClr val="tx1"/>
          </a:fontRef>
        </p:style>
      </p:cxnSp>
      <p:graphicFrame>
        <p:nvGraphicFramePr>
          <p:cNvPr id="3" name="表格 2"/>
          <p:cNvGraphicFramePr>
            <a:graphicFrameLocks noGrp="1"/>
          </p:cNvGraphicFramePr>
          <p:nvPr/>
        </p:nvGraphicFramePr>
        <p:xfrm>
          <a:off x="570183" y="982364"/>
          <a:ext cx="11210918" cy="4679912"/>
        </p:xfrm>
        <a:graphic>
          <a:graphicData uri="http://schemas.openxmlformats.org/drawingml/2006/table">
            <a:tbl>
              <a:tblPr firstRow="1" bandRow="1">
                <a:tableStyleId>{5C22544A-7EE6-4342-B048-85BDC9FD1C3A}</a:tableStyleId>
              </a:tblPr>
              <a:tblGrid>
                <a:gridCol w="1818435">
                  <a:extLst>
                    <a:ext uri="{9D8B030D-6E8A-4147-A177-3AD203B41FA5}">
                      <a16:colId xmlns:a16="http://schemas.microsoft.com/office/drawing/2014/main" val="20000"/>
                    </a:ext>
                  </a:extLst>
                </a:gridCol>
                <a:gridCol w="2764407">
                  <a:extLst>
                    <a:ext uri="{9D8B030D-6E8A-4147-A177-3AD203B41FA5}">
                      <a16:colId xmlns:a16="http://schemas.microsoft.com/office/drawing/2014/main" val="20001"/>
                    </a:ext>
                  </a:extLst>
                </a:gridCol>
                <a:gridCol w="2438400">
                  <a:extLst>
                    <a:ext uri="{9D8B030D-6E8A-4147-A177-3AD203B41FA5}">
                      <a16:colId xmlns:a16="http://schemas.microsoft.com/office/drawing/2014/main" val="20002"/>
                    </a:ext>
                  </a:extLst>
                </a:gridCol>
                <a:gridCol w="2305050">
                  <a:extLst>
                    <a:ext uri="{9D8B030D-6E8A-4147-A177-3AD203B41FA5}">
                      <a16:colId xmlns:a16="http://schemas.microsoft.com/office/drawing/2014/main" val="20003"/>
                    </a:ext>
                  </a:extLst>
                </a:gridCol>
                <a:gridCol w="1884626">
                  <a:extLst>
                    <a:ext uri="{9D8B030D-6E8A-4147-A177-3AD203B41FA5}">
                      <a16:colId xmlns:a16="http://schemas.microsoft.com/office/drawing/2014/main" val="20004"/>
                    </a:ext>
                  </a:extLst>
                </a:gridCol>
              </a:tblGrid>
              <a:tr h="370840">
                <a:tc>
                  <a:txBody>
                    <a:bodyPr/>
                    <a:lstStyle/>
                    <a:p>
                      <a:endParaRPr lang="zh-CN" altLang="en-US" sz="1400" dirty="0"/>
                    </a:p>
                  </a:txBody>
                  <a:tcPr/>
                </a:tc>
                <a:tc>
                  <a:txBody>
                    <a:bodyPr/>
                    <a:lstStyle/>
                    <a:p>
                      <a:pPr algn="ctr"/>
                      <a:r>
                        <a:rPr lang="zh-CN" altLang="en-US" sz="1400" dirty="0"/>
                        <a:t>北京经济技术开发区</a:t>
                      </a:r>
                    </a:p>
                  </a:txBody>
                  <a:tcPr/>
                </a:tc>
                <a:tc>
                  <a:txBody>
                    <a:bodyPr/>
                    <a:lstStyle/>
                    <a:p>
                      <a:pPr algn="ctr"/>
                      <a:r>
                        <a:rPr lang="zh-CN" altLang="en-US" sz="1400" dirty="0"/>
                        <a:t>填报指标口径解释答疑</a:t>
                      </a:r>
                    </a:p>
                  </a:txBody>
                  <a:tcPr/>
                </a:tc>
                <a:tc>
                  <a:txBody>
                    <a:bodyPr/>
                    <a:lstStyle/>
                    <a:p>
                      <a:pPr algn="ctr"/>
                      <a:r>
                        <a:rPr lang="zh-CN" altLang="en-US" sz="1400" dirty="0"/>
                        <a:t>填报软件技术支持</a:t>
                      </a:r>
                    </a:p>
                  </a:txBody>
                  <a:tcPr/>
                </a:tc>
                <a:tc>
                  <a:txBody>
                    <a:bodyPr/>
                    <a:lstStyle/>
                    <a:p>
                      <a:pPr algn="ctr"/>
                      <a:r>
                        <a:rPr lang="zh-CN" altLang="en-US" sz="1400" dirty="0"/>
                        <a:t>市人社局</a:t>
                      </a:r>
                    </a:p>
                  </a:txBody>
                  <a:tcPr/>
                </a:tc>
                <a:extLst>
                  <a:ext uri="{0D108BD9-81ED-4DB2-BD59-A6C34878D82A}">
                    <a16:rowId xmlns:a16="http://schemas.microsoft.com/office/drawing/2014/main" val="10000"/>
                  </a:ext>
                </a:extLst>
              </a:tr>
              <a:tr h="387312">
                <a:tc>
                  <a:txBody>
                    <a:bodyPr/>
                    <a:lstStyle/>
                    <a:p>
                      <a:pPr algn="ctr"/>
                      <a:r>
                        <a:rPr lang="zh-CN" altLang="en-US" sz="1400" dirty="0"/>
                        <a:t>答疑电话</a:t>
                      </a:r>
                    </a:p>
                  </a:txBody>
                  <a:tcPr anchor="ctr"/>
                </a:tc>
                <a:tc>
                  <a:txBody>
                    <a:bodyPr/>
                    <a:lstStyle/>
                    <a:p>
                      <a:pPr algn="ctr"/>
                      <a:r>
                        <a:rPr lang="en-US" altLang="zh-CN" sz="1400" dirty="0"/>
                        <a:t>67872527</a:t>
                      </a:r>
                      <a:endParaRPr lang="zh-CN" altLang="en-US" sz="1400" dirty="0"/>
                    </a:p>
                  </a:txBody>
                  <a:tcPr anchor="ctr"/>
                </a:tc>
                <a:tc>
                  <a:txBody>
                    <a:bodyPr/>
                    <a:lstStyle/>
                    <a:p>
                      <a:pPr marL="0" algn="ctr" defTabSz="914400" rtl="0" eaLnBrk="1" latinLnBrk="0" hangingPunct="1"/>
                      <a:r>
                        <a:rPr lang="en-US" altLang="zh-CN" sz="1400" kern="1200" dirty="0">
                          <a:solidFill>
                            <a:schemeClr val="dk1"/>
                          </a:solidFill>
                          <a:latin typeface="+mn-lt"/>
                          <a:ea typeface="+mn-ea"/>
                          <a:cs typeface="+mn-cs"/>
                        </a:rPr>
                        <a:t>89180828</a:t>
                      </a:r>
                    </a:p>
                  </a:txBody>
                  <a:tcPr anchor="ctr"/>
                </a:tc>
                <a:tc>
                  <a:txBody>
                    <a:bodyPr/>
                    <a:lstStyle/>
                    <a:p>
                      <a:pPr marL="0" algn="ctr" defTabSz="914400" rtl="0" eaLnBrk="1" latinLnBrk="0" hangingPunct="1"/>
                      <a:r>
                        <a:rPr lang="en-US" altLang="zh-CN" sz="1400" kern="1200" dirty="0">
                          <a:solidFill>
                            <a:schemeClr val="dk1"/>
                          </a:solidFill>
                          <a:latin typeface="+mn-lt"/>
                          <a:ea typeface="+mn-ea"/>
                          <a:cs typeface="+mn-cs"/>
                        </a:rPr>
                        <a:t>17801325770</a:t>
                      </a:r>
                    </a:p>
                  </a:txBody>
                  <a:tcPr anchor="ctr"/>
                </a:tc>
                <a:tc>
                  <a:txBody>
                    <a:bodyPr/>
                    <a:lstStyle/>
                    <a:p>
                      <a:pPr marL="0" algn="ctr" defTabSz="914400" rtl="0" eaLnBrk="1" latinLnBrk="0" hangingPunct="1"/>
                      <a:r>
                        <a:rPr lang="en-US" altLang="zh-CN" sz="1400" kern="1200" dirty="0">
                          <a:solidFill>
                            <a:schemeClr val="dk1"/>
                          </a:solidFill>
                          <a:latin typeface="+mn-lt"/>
                          <a:ea typeface="+mn-ea"/>
                          <a:cs typeface="+mn-cs"/>
                        </a:rPr>
                        <a:t>55585598</a:t>
                      </a:r>
                      <a:endParaRPr lang="zh-CN" altLang="en-US" sz="1400" kern="1200" dirty="0">
                        <a:solidFill>
                          <a:schemeClr val="dk1"/>
                        </a:solidFill>
                        <a:latin typeface="+mn-lt"/>
                        <a:ea typeface="+mn-ea"/>
                        <a:cs typeface="+mn-cs"/>
                      </a:endParaRPr>
                    </a:p>
                  </a:txBody>
                  <a:tcPr anchor="ctr"/>
                </a:tc>
                <a:extLst>
                  <a:ext uri="{0D108BD9-81ED-4DB2-BD59-A6C34878D82A}">
                    <a16:rowId xmlns:a16="http://schemas.microsoft.com/office/drawing/2014/main" val="10001"/>
                  </a:ext>
                </a:extLst>
              </a:tr>
              <a:tr h="370840">
                <a:tc>
                  <a:txBody>
                    <a:bodyPr/>
                    <a:lstStyle/>
                    <a:p>
                      <a:pPr algn="ctr"/>
                      <a:endParaRPr lang="zh-CN" altLang="en-US" sz="1400" dirty="0"/>
                    </a:p>
                  </a:txBody>
                  <a:tcPr anchor="ctr"/>
                </a:tc>
                <a:tc>
                  <a:txBody>
                    <a:bodyPr/>
                    <a:lstStyle/>
                    <a:p>
                      <a:pPr algn="ctr"/>
                      <a:r>
                        <a:rPr lang="en-US" altLang="zh-CN" sz="1400" dirty="0"/>
                        <a:t>67880189</a:t>
                      </a:r>
                      <a:endParaRPr lang="zh-CN" altLang="en-US" sz="1400" dirty="0"/>
                    </a:p>
                  </a:txBody>
                  <a:tcPr anchor="ctr"/>
                </a:tc>
                <a:tc>
                  <a:txBody>
                    <a:bodyPr/>
                    <a:lstStyle/>
                    <a:p>
                      <a:pPr algn="ctr"/>
                      <a:endParaRPr lang="zh-CN" altLang="en-US" sz="1400" dirty="0"/>
                    </a:p>
                  </a:txBody>
                  <a:tcPr anchor="ctr"/>
                </a:tc>
                <a:tc>
                  <a:txBody>
                    <a:bodyPr/>
                    <a:lstStyle/>
                    <a:p>
                      <a:pPr algn="ctr"/>
                      <a:endParaRPr lang="zh-CN" altLang="en-US" sz="1400" dirty="0"/>
                    </a:p>
                  </a:txBody>
                  <a:tcPr anchor="ctr"/>
                </a:tc>
                <a:tc>
                  <a:txBody>
                    <a:bodyPr/>
                    <a:lstStyle/>
                    <a:p>
                      <a:pPr algn="ctr"/>
                      <a:endParaRPr lang="zh-CN" altLang="en-US" sz="1400" dirty="0"/>
                    </a:p>
                  </a:txBody>
                  <a:tcPr anchor="ctr"/>
                </a:tc>
                <a:extLst>
                  <a:ext uri="{0D108BD9-81ED-4DB2-BD59-A6C34878D82A}">
                    <a16:rowId xmlns:a16="http://schemas.microsoft.com/office/drawing/2014/main" val="10002"/>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400" dirty="0"/>
                        <a:t>报送邮箱</a:t>
                      </a:r>
                    </a:p>
                  </a:txBody>
                  <a:tcPr anchor="ctr"/>
                </a:tc>
                <a:tc>
                  <a:txBody>
                    <a:bodyPr/>
                    <a:lstStyle/>
                    <a:p>
                      <a:pPr algn="ctr"/>
                      <a:r>
                        <a:rPr lang="en-US" altLang="zh-CN" sz="1400" dirty="0"/>
                        <a:t>bdalaodongguanxi@163.com</a:t>
                      </a:r>
                      <a:endParaRPr lang="zh-CN" altLang="en-US" sz="1400" dirty="0"/>
                    </a:p>
                  </a:txBody>
                  <a:tcPr anchor="ctr"/>
                </a:tc>
                <a:tc>
                  <a:txBody>
                    <a:bodyPr/>
                    <a:lstStyle/>
                    <a:p>
                      <a:pPr algn="ctr"/>
                      <a:endParaRPr lang="zh-CN" altLang="en-US" sz="1400" dirty="0"/>
                    </a:p>
                  </a:txBody>
                  <a:tcPr anchor="ctr"/>
                </a:tc>
                <a:tc>
                  <a:txBody>
                    <a:bodyPr/>
                    <a:lstStyle/>
                    <a:p>
                      <a:pPr algn="ctr"/>
                      <a:endParaRPr lang="zh-CN" altLang="en-US" sz="1400" dirty="0"/>
                    </a:p>
                  </a:txBody>
                  <a:tcPr anchor="ctr"/>
                </a:tc>
                <a:tc>
                  <a:txBody>
                    <a:bodyPr/>
                    <a:lstStyle/>
                    <a:p>
                      <a:pPr algn="ctr"/>
                      <a:endParaRPr lang="zh-CN" altLang="en-US" sz="1400" dirty="0"/>
                    </a:p>
                  </a:txBody>
                  <a:tcPr anchor="ctr"/>
                </a:tc>
                <a:extLst>
                  <a:ext uri="{0D108BD9-81ED-4DB2-BD59-A6C34878D82A}">
                    <a16:rowId xmlns:a16="http://schemas.microsoft.com/office/drawing/2014/main" val="10003"/>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400" dirty="0"/>
                        <a:t>答疑沟通群（</a:t>
                      </a:r>
                      <a:r>
                        <a:rPr lang="en-US" altLang="zh-CN" sz="1400" dirty="0"/>
                        <a:t>QQ</a:t>
                      </a:r>
                      <a:r>
                        <a:rPr lang="zh-CN" altLang="en-US" sz="1400" dirty="0"/>
                        <a:t>群）</a:t>
                      </a:r>
                    </a:p>
                  </a:txBody>
                  <a:tcPr anchor="ctr"/>
                </a:tc>
                <a:tc>
                  <a:txBody>
                    <a:bodyPr/>
                    <a:lstStyle/>
                    <a:p>
                      <a:pPr algn="ctr"/>
                      <a:r>
                        <a:rPr lang="en-US" altLang="zh-CN" sz="1400" dirty="0"/>
                        <a:t>497698983</a:t>
                      </a:r>
                      <a:endParaRPr lang="zh-CN" altLang="en-US" sz="1400" dirty="0"/>
                    </a:p>
                  </a:txBody>
                  <a:tcPr anchor="ctr"/>
                </a:tc>
                <a:tc>
                  <a:txBody>
                    <a:bodyPr/>
                    <a:lstStyle/>
                    <a:p>
                      <a:pPr algn="ctr"/>
                      <a:endParaRPr lang="zh-CN" altLang="en-US" sz="1400" dirty="0"/>
                    </a:p>
                  </a:txBody>
                  <a:tcPr anchor="ctr"/>
                </a:tc>
                <a:tc>
                  <a:txBody>
                    <a:bodyPr/>
                    <a:lstStyle/>
                    <a:p>
                      <a:pPr algn="ctr"/>
                      <a:endParaRPr lang="zh-CN" altLang="en-US" sz="1400" dirty="0"/>
                    </a:p>
                  </a:txBody>
                  <a:tcPr anchor="ctr"/>
                </a:tc>
                <a:tc>
                  <a:txBody>
                    <a:bodyPr/>
                    <a:lstStyle/>
                    <a:p>
                      <a:pPr algn="ctr"/>
                      <a:endParaRPr lang="zh-CN" altLang="en-US" sz="1400" dirty="0"/>
                    </a:p>
                  </a:txBody>
                  <a:tcPr anchor="ctr"/>
                </a:tc>
                <a:extLst>
                  <a:ext uri="{0D108BD9-81ED-4DB2-BD59-A6C34878D82A}">
                    <a16:rowId xmlns:a16="http://schemas.microsoft.com/office/drawing/2014/main" val="10004"/>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lang="zh-CN" altLang="en-US" sz="1400"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lang="zh-CN" altLang="en-US" sz="1400" dirty="0"/>
                    </a:p>
                  </a:txBody>
                  <a:tcPr anchor="ctr"/>
                </a:tc>
                <a:tc>
                  <a:txBody>
                    <a:bodyPr/>
                    <a:lstStyle/>
                    <a:p>
                      <a:pPr algn="ctr"/>
                      <a:endParaRPr lang="zh-CN" altLang="en-US" sz="1400" dirty="0"/>
                    </a:p>
                  </a:txBody>
                  <a:tcPr anchor="ctr"/>
                </a:tc>
                <a:tc>
                  <a:txBody>
                    <a:bodyPr/>
                    <a:lstStyle/>
                    <a:p>
                      <a:pPr algn="ctr"/>
                      <a:endParaRPr lang="zh-CN" altLang="en-US" sz="1400" dirty="0"/>
                    </a:p>
                  </a:txBody>
                  <a:tcPr anchor="ctr"/>
                </a:tc>
                <a:tc>
                  <a:txBody>
                    <a:bodyPr/>
                    <a:lstStyle/>
                    <a:p>
                      <a:pPr algn="ctr"/>
                      <a:endParaRPr lang="zh-CN" altLang="en-US" sz="1400" dirty="0"/>
                    </a:p>
                  </a:txBody>
                  <a:tcPr anchor="ctr"/>
                </a:tc>
                <a:extLst>
                  <a:ext uri="{0D108BD9-81ED-4DB2-BD59-A6C34878D82A}">
                    <a16:rowId xmlns:a16="http://schemas.microsoft.com/office/drawing/2014/main" val="10005"/>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400" dirty="0"/>
                        <a:t>答疑沟通群（微信群）</a:t>
                      </a:r>
                    </a:p>
                  </a:txBody>
                  <a:tcPr anchor="ctr"/>
                </a:tc>
                <a:tc>
                  <a:txBody>
                    <a:bodyPr/>
                    <a:lstStyle/>
                    <a:p>
                      <a:endParaRPr lang="zh-CN" altLang="en-US" sz="1400" dirty="0"/>
                    </a:p>
                  </a:txBody>
                  <a:tcPr/>
                </a:tc>
                <a:tc>
                  <a:txBody>
                    <a:bodyPr/>
                    <a:lstStyle/>
                    <a:p>
                      <a:endParaRPr lang="zh-CN" altLang="en-US" sz="1400" dirty="0"/>
                    </a:p>
                  </a:txBody>
                  <a:tcPr/>
                </a:tc>
                <a:tc>
                  <a:txBody>
                    <a:bodyPr/>
                    <a:lstStyle/>
                    <a:p>
                      <a:pPr algn="ctr"/>
                      <a:endParaRPr lang="zh-CN" altLang="en-US" sz="1400" dirty="0"/>
                    </a:p>
                  </a:txBody>
                  <a:tcPr anchor="ctr"/>
                </a:tc>
                <a:tc>
                  <a:txBody>
                    <a:bodyPr/>
                    <a:lstStyle/>
                    <a:p>
                      <a:endParaRPr lang="en-US" altLang="zh-CN" sz="1400" dirty="0"/>
                    </a:p>
                    <a:p>
                      <a:pPr algn="ctr"/>
                      <a:endParaRPr lang="en-US" altLang="zh-CN" sz="1400" dirty="0"/>
                    </a:p>
                    <a:p>
                      <a:pPr algn="ctr"/>
                      <a:endParaRPr lang="en-US" altLang="zh-CN" sz="1400" dirty="0"/>
                    </a:p>
                    <a:p>
                      <a:pPr algn="ctr"/>
                      <a:endParaRPr lang="en-US" altLang="zh-CN" sz="1400" dirty="0"/>
                    </a:p>
                    <a:p>
                      <a:pPr algn="ctr"/>
                      <a:endParaRPr lang="en-US" altLang="zh-CN" sz="1400" dirty="0"/>
                    </a:p>
                    <a:p>
                      <a:pPr algn="ctr"/>
                      <a:endParaRPr lang="en-US" altLang="zh-CN" sz="1400" dirty="0"/>
                    </a:p>
                    <a:p>
                      <a:pPr algn="ctr"/>
                      <a:endParaRPr lang="en-US" altLang="zh-CN" sz="1400" dirty="0"/>
                    </a:p>
                    <a:p>
                      <a:endParaRPr lang="en-US" altLang="zh-CN" sz="1400" dirty="0"/>
                    </a:p>
                    <a:p>
                      <a:endParaRPr lang="en-US" altLang="zh-CN" sz="1400" dirty="0"/>
                    </a:p>
                    <a:p>
                      <a:endParaRPr lang="en-US" altLang="zh-CN" sz="1400" dirty="0"/>
                    </a:p>
                    <a:p>
                      <a:endParaRPr lang="zh-CN" altLang="en-US" sz="1400" dirty="0"/>
                    </a:p>
                  </a:txBody>
                  <a:tcPr anchor="ctr"/>
                </a:tc>
                <a:extLst>
                  <a:ext uri="{0D108BD9-81ED-4DB2-BD59-A6C34878D82A}">
                    <a16:rowId xmlns:a16="http://schemas.microsoft.com/office/drawing/2014/main" val="10006"/>
                  </a:ext>
                </a:extLst>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形状, 圆圈&#10;&#10;描述已自动生成"/>
          <p:cNvPicPr>
            <a:picLocks noChangeAspect="1"/>
          </p:cNvPicPr>
          <p:nvPr>
            <p:custDataLst>
              <p:tags r:id="rId1"/>
            </p:custDataLst>
          </p:nvPr>
        </p:nvPicPr>
        <p:blipFill rotWithShape="1">
          <a:blip r:embed="rId8" cstate="print">
            <a:extLst>
              <a:ext uri="{28A0092B-C50C-407E-A947-70E740481C1C}">
                <a14:useLocalDpi xmlns:a14="http://schemas.microsoft.com/office/drawing/2010/main" val="0"/>
              </a:ext>
            </a:extLst>
          </a:blip>
          <a:srcRect t="39524"/>
          <a:stretch>
            <a:fillRect/>
          </a:stretch>
        </p:blipFill>
        <p:spPr>
          <a:xfrm>
            <a:off x="0" y="6407150"/>
            <a:ext cx="12192000" cy="450850"/>
          </a:xfrm>
          <a:prstGeom prst="rect">
            <a:avLst/>
          </a:prstGeom>
        </p:spPr>
      </p:pic>
      <p:pic>
        <p:nvPicPr>
          <p:cNvPr id="10" name="图片 9"/>
          <p:cNvPicPr>
            <a:picLocks noChangeAspect="1"/>
          </p:cNvPicPr>
          <p:nvPr>
            <p:custDataLst>
              <p:tags r:id="rId2"/>
            </p:custDataLst>
          </p:nvPr>
        </p:nvPicPr>
        <p:blipFill>
          <a:blip r:embed="rId9"/>
          <a:stretch>
            <a:fillRect/>
          </a:stretch>
        </p:blipFill>
        <p:spPr>
          <a:xfrm>
            <a:off x="-529" y="-425"/>
            <a:ext cx="12193057" cy="533826"/>
          </a:xfrm>
          <a:prstGeom prst="rect">
            <a:avLst/>
          </a:prstGeom>
        </p:spPr>
      </p:pic>
      <p:sp>
        <p:nvSpPr>
          <p:cNvPr id="9" name="文本框 8"/>
          <p:cNvSpPr txBox="1"/>
          <p:nvPr>
            <p:custDataLst>
              <p:tags r:id="rId3"/>
            </p:custDataLst>
          </p:nvPr>
        </p:nvSpPr>
        <p:spPr>
          <a:xfrm>
            <a:off x="233046" y="257783"/>
            <a:ext cx="3036628" cy="523220"/>
          </a:xfrm>
          <a:prstGeom prst="rect">
            <a:avLst/>
          </a:prstGeom>
          <a:noFill/>
          <a:effectLst/>
        </p:spPr>
        <p:txBody>
          <a:bodyPr wrap="square" rtlCol="0">
            <a:spAutoFit/>
          </a:bodyPr>
          <a:lstStyle/>
          <a:p>
            <a:pPr algn="l"/>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人社部最新要求</a:t>
            </a:r>
          </a:p>
        </p:txBody>
      </p:sp>
      <p:cxnSp>
        <p:nvCxnSpPr>
          <p:cNvPr id="13" name="直接连接符 12"/>
          <p:cNvCxnSpPr/>
          <p:nvPr>
            <p:custDataLst>
              <p:tags r:id="rId4"/>
            </p:custDataLst>
          </p:nvPr>
        </p:nvCxnSpPr>
        <p:spPr>
          <a:xfrm>
            <a:off x="318331" y="827040"/>
            <a:ext cx="6019800" cy="4445"/>
          </a:xfrm>
          <a:prstGeom prst="line">
            <a:avLst/>
          </a:prstGeom>
          <a:ln w="38100">
            <a:solidFill>
              <a:srgbClr val="2A448C"/>
            </a:solidFill>
          </a:ln>
        </p:spPr>
        <p:style>
          <a:lnRef idx="1">
            <a:schemeClr val="accent1"/>
          </a:lnRef>
          <a:fillRef idx="0">
            <a:schemeClr val="accent1"/>
          </a:fillRef>
          <a:effectRef idx="0">
            <a:schemeClr val="accent1"/>
          </a:effectRef>
          <a:fontRef idx="minor">
            <a:schemeClr val="tx1"/>
          </a:fontRef>
        </p:style>
      </p:cxnSp>
      <p:sp>
        <p:nvSpPr>
          <p:cNvPr id="2" name="Text Box 15"/>
          <p:cNvSpPr txBox="1"/>
          <p:nvPr>
            <p:custDataLst>
              <p:tags r:id="rId5"/>
            </p:custDataLst>
          </p:nvPr>
        </p:nvSpPr>
        <p:spPr>
          <a:xfrm>
            <a:off x="318332" y="1466599"/>
            <a:ext cx="4419923" cy="4403284"/>
          </a:xfrm>
          <a:prstGeom prst="rect">
            <a:avLst/>
          </a:prstGeom>
          <a:noFill/>
          <a:ln w="9525">
            <a:noFill/>
          </a:ln>
        </p:spPr>
        <p:txBody>
          <a:bodyPr wrap="square" anchor="t" anchorCtr="0">
            <a:noAutofit/>
          </a:bodyPr>
          <a:lstStyle/>
          <a:p>
            <a:pPr marL="342900" marR="0" lvl="0" indent="1905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uLnTx/>
                <a:uFillTx/>
                <a:latin typeface="+mn-ea"/>
                <a:cs typeface="+mn-ea"/>
                <a:sym typeface="+mn-ea"/>
              </a:rPr>
              <a:t>市场主体统计分类（企业登记注册类型）划分规定</a:t>
            </a:r>
            <a:endParaRPr kumimoji="0" lang="en-US" altLang="zh-CN" sz="2400" b="1" i="0" u="none" strike="noStrike" kern="0" cap="none" spc="0" normalizeH="0" baseline="0" noProof="0" dirty="0">
              <a:ln>
                <a:noFill/>
              </a:ln>
              <a:solidFill>
                <a:srgbClr val="FFA117"/>
              </a:solidFill>
              <a:uLnTx/>
              <a:uFillTx/>
              <a:latin typeface="+mn-ea"/>
              <a:cs typeface="+mn-ea"/>
            </a:endParaRPr>
          </a:p>
          <a:p>
            <a:pPr marL="342900" marR="0" lvl="0" indent="-342900" algn="l" defTabSz="914400" rtl="0" eaLnBrk="1" fontAlgn="base" latinLnBrk="0" hangingPunct="1">
              <a:lnSpc>
                <a:spcPct val="150000"/>
              </a:lnSpc>
              <a:spcBef>
                <a:spcPct val="20000"/>
              </a:spcBef>
              <a:spcAft>
                <a:spcPct val="0"/>
              </a:spcAft>
              <a:buClr>
                <a:schemeClr val="tx2"/>
              </a:buClr>
              <a:buSzPct val="70000"/>
              <a:buFont typeface="Wingdings" panose="05000000000000000000" pitchFamily="2" charset="2"/>
              <a:buNone/>
              <a:defRPr/>
            </a:pPr>
            <a:r>
              <a:rPr lang="en-US" altLang="zh-CN" sz="2400" b="1" kern="0" noProof="0" dirty="0">
                <a:ln>
                  <a:noFill/>
                </a:ln>
                <a:solidFill>
                  <a:srgbClr val="FFFF00"/>
                </a:solidFill>
                <a:uLnTx/>
                <a:uFillTx/>
                <a:latin typeface="+mn-ea"/>
                <a:cs typeface="+mn-ea"/>
                <a:sym typeface="+mn-ea"/>
              </a:rPr>
              <a:t> 		</a:t>
            </a:r>
            <a:r>
              <a:rPr lang="zh-CN" altLang="en-US" sz="2000" b="1" kern="0" dirty="0">
                <a:solidFill>
                  <a:srgbClr val="3657B4"/>
                </a:solidFill>
                <a:latin typeface="+mn-ea"/>
                <a:cs typeface="+mn-ea"/>
                <a:sym typeface="+mn-ea"/>
              </a:rPr>
              <a:t>根据工作要求，按照国家统计局、国家市场监督管理总局印发   国统字</a:t>
            </a:r>
            <a:r>
              <a:rPr lang="en-US" altLang="zh-CN" sz="2000" b="1" kern="0" dirty="0">
                <a:solidFill>
                  <a:srgbClr val="3657B4"/>
                </a:solidFill>
                <a:latin typeface="+mn-ea"/>
                <a:cs typeface="+mn-ea"/>
              </a:rPr>
              <a:t>〔</a:t>
            </a:r>
            <a:r>
              <a:rPr lang="en-US" altLang="zh-CN" sz="2000" b="1" kern="0" dirty="0">
                <a:solidFill>
                  <a:srgbClr val="3657B4"/>
                </a:solidFill>
                <a:latin typeface="+mn-ea"/>
                <a:cs typeface="+mn-ea"/>
                <a:sym typeface="+mn-ea"/>
              </a:rPr>
              <a:t>2023</a:t>
            </a:r>
            <a:r>
              <a:rPr lang="en-US" altLang="zh-CN" sz="2000" b="1" kern="0" dirty="0">
                <a:solidFill>
                  <a:srgbClr val="3657B4"/>
                </a:solidFill>
                <a:latin typeface="+mn-ea"/>
                <a:cs typeface="+mn-ea"/>
              </a:rPr>
              <a:t>〕</a:t>
            </a:r>
            <a:r>
              <a:rPr lang="en-US" altLang="zh-CN" sz="2000" b="1" kern="0" dirty="0">
                <a:solidFill>
                  <a:srgbClr val="3657B4"/>
                </a:solidFill>
                <a:latin typeface="+mn-ea"/>
                <a:cs typeface="+mn-ea"/>
                <a:sym typeface="+mn-ea"/>
              </a:rPr>
              <a:t> 14</a:t>
            </a:r>
            <a:r>
              <a:rPr lang="zh-CN" altLang="en-US" sz="2000" b="1" kern="0" dirty="0">
                <a:solidFill>
                  <a:srgbClr val="3657B4"/>
                </a:solidFill>
                <a:latin typeface="+mn-ea"/>
                <a:cs typeface="+mn-ea"/>
                <a:sym typeface="+mn-ea"/>
              </a:rPr>
              <a:t>号</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关于市场主体统计分类的划分规定</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。对</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企业基本情况</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表“企业登记注册类型”进行调整、细化。</a:t>
            </a:r>
            <a:endParaRPr lang="en-US" altLang="zh-CN" sz="2000" b="1" kern="0" dirty="0">
              <a:solidFill>
                <a:srgbClr val="3657B4"/>
              </a:solidFill>
              <a:latin typeface="+mn-ea"/>
              <a:cs typeface="+mn-ea"/>
              <a:sym typeface="+mn-ea"/>
            </a:endParaRPr>
          </a:p>
          <a:p>
            <a:pPr marL="342900" marR="0" lvl="0" indent="-342900" algn="l" defTabSz="914400" rtl="0" eaLnBrk="1" fontAlgn="base" latinLnBrk="0" hangingPunct="1">
              <a:lnSpc>
                <a:spcPct val="150000"/>
              </a:lnSpc>
              <a:spcBef>
                <a:spcPct val="20000"/>
              </a:spcBef>
              <a:spcAft>
                <a:spcPct val="0"/>
              </a:spcAft>
              <a:buClr>
                <a:schemeClr val="tx2"/>
              </a:buClr>
              <a:buSzPct val="70000"/>
              <a:buFont typeface="Wingdings" panose="05000000000000000000" pitchFamily="2" charset="2"/>
              <a:buNone/>
              <a:defRPr/>
            </a:pPr>
            <a:endParaRPr kumimoji="0" lang="zh-CN" altLang="en-US" sz="2000" b="1" i="0" u="none" strike="noStrike" kern="0" cap="none" spc="0" normalizeH="0" baseline="0" noProof="0" dirty="0">
              <a:ln>
                <a:noFill/>
              </a:ln>
              <a:solidFill>
                <a:srgbClr val="3657B4"/>
              </a:solidFill>
              <a:uLnTx/>
              <a:uFillTx/>
              <a:latin typeface="+mn-ea"/>
              <a:cs typeface="+mn-ea"/>
            </a:endParaRPr>
          </a:p>
          <a:p>
            <a:pPr marL="342900" marR="0" lvl="0" indent="-342900" algn="l" defTabSz="914400" rtl="0" eaLnBrk="1" fontAlgn="base" latinLnBrk="0" hangingPunct="1">
              <a:lnSpc>
                <a:spcPct val="150000"/>
              </a:lnSpc>
              <a:spcBef>
                <a:spcPct val="20000"/>
              </a:spcBef>
              <a:spcAft>
                <a:spcPct val="0"/>
              </a:spcAft>
              <a:buClr>
                <a:schemeClr val="tx2"/>
              </a:buClr>
              <a:buSzPct val="70000"/>
              <a:buFont typeface="Wingdings" panose="05000000000000000000" pitchFamily="2" charset="2"/>
              <a:buNone/>
              <a:defRPr/>
            </a:pPr>
            <a:r>
              <a:rPr lang="zh-CN" altLang="en-US" sz="2000" b="1" kern="0" noProof="0" dirty="0">
                <a:ln>
                  <a:noFill/>
                </a:ln>
                <a:solidFill>
                  <a:srgbClr val="3657B4"/>
                </a:solidFill>
                <a:uLnTx/>
                <a:uFillTx/>
                <a:latin typeface="+mn-ea"/>
                <a:cs typeface="+mn-ea"/>
                <a:sym typeface="+mn-ea"/>
              </a:rPr>
              <a:t>      </a:t>
            </a:r>
            <a:r>
              <a:rPr lang="en-US" altLang="zh-CN" sz="2000" b="1" kern="0" noProof="0" dirty="0">
                <a:ln>
                  <a:noFill/>
                </a:ln>
                <a:solidFill>
                  <a:srgbClr val="3657B4"/>
                </a:solidFill>
                <a:uLnTx/>
                <a:uFillTx/>
                <a:latin typeface="+mn-ea"/>
                <a:cs typeface="+mn-ea"/>
                <a:sym typeface="+mn-ea"/>
              </a:rPr>
              <a:t>	</a:t>
            </a:r>
          </a:p>
        </p:txBody>
      </p:sp>
      <p:graphicFrame>
        <p:nvGraphicFramePr>
          <p:cNvPr id="5" name="表格 4">
            <a:extLst>
              <a:ext uri="{FF2B5EF4-FFF2-40B4-BE49-F238E27FC236}">
                <a16:creationId xmlns:a16="http://schemas.microsoft.com/office/drawing/2014/main" id="{7437B389-432E-BCAC-7B8B-E0EB2CCA8405}"/>
              </a:ext>
            </a:extLst>
          </p:cNvPr>
          <p:cNvGraphicFramePr>
            <a:graphicFrameLocks noGrp="1"/>
          </p:cNvGraphicFramePr>
          <p:nvPr>
            <p:extLst>
              <p:ext uri="{D42A27DB-BD31-4B8C-83A1-F6EECF244321}">
                <p14:modId xmlns:p14="http://schemas.microsoft.com/office/powerpoint/2010/main" val="577369351"/>
              </p:ext>
            </p:extLst>
          </p:nvPr>
        </p:nvGraphicFramePr>
        <p:xfrm>
          <a:off x="5400675" y="1056779"/>
          <a:ext cx="6162673" cy="5074596"/>
        </p:xfrm>
        <a:graphic>
          <a:graphicData uri="http://schemas.openxmlformats.org/drawingml/2006/table">
            <a:tbl>
              <a:tblPr>
                <a:tableStyleId>{5C22544A-7EE6-4342-B048-85BDC9FD1C3A}</a:tableStyleId>
              </a:tblPr>
              <a:tblGrid>
                <a:gridCol w="612120">
                  <a:extLst>
                    <a:ext uri="{9D8B030D-6E8A-4147-A177-3AD203B41FA5}">
                      <a16:colId xmlns:a16="http://schemas.microsoft.com/office/drawing/2014/main" val="697049698"/>
                    </a:ext>
                  </a:extLst>
                </a:gridCol>
                <a:gridCol w="2469217">
                  <a:extLst>
                    <a:ext uri="{9D8B030D-6E8A-4147-A177-3AD203B41FA5}">
                      <a16:colId xmlns:a16="http://schemas.microsoft.com/office/drawing/2014/main" val="536290356"/>
                    </a:ext>
                  </a:extLst>
                </a:gridCol>
                <a:gridCol w="621202">
                  <a:extLst>
                    <a:ext uri="{9D8B030D-6E8A-4147-A177-3AD203B41FA5}">
                      <a16:colId xmlns:a16="http://schemas.microsoft.com/office/drawing/2014/main" val="3633789661"/>
                    </a:ext>
                  </a:extLst>
                </a:gridCol>
                <a:gridCol w="2460134">
                  <a:extLst>
                    <a:ext uri="{9D8B030D-6E8A-4147-A177-3AD203B41FA5}">
                      <a16:colId xmlns:a16="http://schemas.microsoft.com/office/drawing/2014/main" val="1566919883"/>
                    </a:ext>
                  </a:extLst>
                </a:gridCol>
              </a:tblGrid>
              <a:tr h="342900">
                <a:tc>
                  <a:txBody>
                    <a:bodyPr/>
                    <a:lstStyle/>
                    <a:p>
                      <a:pPr algn="ctr">
                        <a:lnSpc>
                          <a:spcPts val="2000"/>
                        </a:lnSpc>
                      </a:pPr>
                      <a:r>
                        <a:rPr lang="zh-CN" altLang="en-US" sz="1200" b="1" kern="1200" dirty="0">
                          <a:solidFill>
                            <a:schemeClr val="bg1"/>
                          </a:solidFill>
                          <a:latin typeface="+mn-lt"/>
                          <a:ea typeface="+mn-ea"/>
                          <a:cs typeface="+mn-cs"/>
                        </a:rPr>
                        <a:t>代码</a:t>
                      </a:r>
                    </a:p>
                  </a:txBody>
                  <a:tcPr marL="64282" marR="64282" marT="0" marB="0" anchor="ctr">
                    <a:solidFill>
                      <a:srgbClr val="627FD0"/>
                    </a:solidFill>
                  </a:tcPr>
                </a:tc>
                <a:tc>
                  <a:txBody>
                    <a:bodyPr/>
                    <a:lstStyle/>
                    <a:p>
                      <a:pPr algn="ctr">
                        <a:lnSpc>
                          <a:spcPts val="2000"/>
                        </a:lnSpc>
                      </a:pPr>
                      <a:r>
                        <a:rPr lang="zh-CN" altLang="en-US" sz="1200" b="1" kern="1200" dirty="0">
                          <a:solidFill>
                            <a:schemeClr val="bg1"/>
                          </a:solidFill>
                          <a:latin typeface="+mn-lt"/>
                          <a:ea typeface="+mn-ea"/>
                          <a:cs typeface="+mn-cs"/>
                        </a:rPr>
                        <a:t>市场主体统计类别</a:t>
                      </a:r>
                    </a:p>
                  </a:txBody>
                  <a:tcPr marL="64282" marR="64282" marT="0" marB="0" anchor="ctr">
                    <a:solidFill>
                      <a:srgbClr val="627FD0"/>
                    </a:solidFill>
                  </a:tcPr>
                </a:tc>
                <a:tc>
                  <a:txBody>
                    <a:bodyPr/>
                    <a:lstStyle/>
                    <a:p>
                      <a:pPr algn="ctr">
                        <a:lnSpc>
                          <a:spcPts val="2000"/>
                        </a:lnSpc>
                      </a:pPr>
                      <a:r>
                        <a:rPr lang="zh-CN" altLang="en-US" sz="1200" b="1" kern="1200" dirty="0">
                          <a:solidFill>
                            <a:schemeClr val="bg1"/>
                          </a:solidFill>
                          <a:latin typeface="+mn-lt"/>
                          <a:ea typeface="+mn-ea"/>
                          <a:cs typeface="+mn-cs"/>
                        </a:rPr>
                        <a:t>代码</a:t>
                      </a:r>
                    </a:p>
                  </a:txBody>
                  <a:tcPr marL="64282" marR="64282" marT="0" marB="0" anchor="ctr">
                    <a:solidFill>
                      <a:srgbClr val="627FD0"/>
                    </a:solidFill>
                  </a:tcPr>
                </a:tc>
                <a:tc>
                  <a:txBody>
                    <a:bodyPr/>
                    <a:lstStyle/>
                    <a:p>
                      <a:pPr algn="ctr">
                        <a:lnSpc>
                          <a:spcPts val="2000"/>
                        </a:lnSpc>
                      </a:pPr>
                      <a:r>
                        <a:rPr lang="zh-CN" altLang="en-US" sz="1200" b="1" kern="1200" dirty="0">
                          <a:solidFill>
                            <a:schemeClr val="bg1"/>
                          </a:solidFill>
                          <a:latin typeface="+mn-lt"/>
                          <a:ea typeface="+mn-ea"/>
                          <a:cs typeface="+mn-cs"/>
                        </a:rPr>
                        <a:t>市场主体统计类别</a:t>
                      </a:r>
                    </a:p>
                  </a:txBody>
                  <a:tcPr marL="64282" marR="64282" marT="0" marB="0" anchor="ctr">
                    <a:solidFill>
                      <a:srgbClr val="627FD0"/>
                    </a:solidFill>
                  </a:tcPr>
                </a:tc>
                <a:extLst>
                  <a:ext uri="{0D108BD9-81ED-4DB2-BD59-A6C34878D82A}">
                    <a16:rowId xmlns:a16="http://schemas.microsoft.com/office/drawing/2014/main" val="3604581893"/>
                  </a:ext>
                </a:extLst>
              </a:tr>
              <a:tr h="295731">
                <a:tc>
                  <a:txBody>
                    <a:bodyPr/>
                    <a:lstStyle/>
                    <a:p>
                      <a:pPr algn="ctr"/>
                      <a:r>
                        <a:rPr lang="en-US" sz="1200" b="1" kern="1200" dirty="0">
                          <a:solidFill>
                            <a:schemeClr val="tx1"/>
                          </a:solidFill>
                          <a:latin typeface="+mn-lt"/>
                          <a:ea typeface="+mn-ea"/>
                          <a:cs typeface="+mn-cs"/>
                        </a:rPr>
                        <a:t>100</a:t>
                      </a:r>
                      <a:endParaRPr lang="zh-CN" altLang="en-US" sz="1200" b="1" kern="1200" dirty="0">
                        <a:solidFill>
                          <a:schemeClr val="tx1"/>
                        </a:solidFill>
                        <a:latin typeface="+mn-lt"/>
                        <a:ea typeface="+mn-ea"/>
                        <a:cs typeface="+mn-cs"/>
                      </a:endParaRPr>
                    </a:p>
                  </a:txBody>
                  <a:tcPr marL="64282" marR="64282" marT="0" marB="0"/>
                </a:tc>
                <a:tc>
                  <a:txBody>
                    <a:bodyPr/>
                    <a:lstStyle/>
                    <a:p>
                      <a:pPr algn="just"/>
                      <a:r>
                        <a:rPr lang="zh-CN" altLang="en-US" sz="1200" b="1" kern="1200">
                          <a:solidFill>
                            <a:schemeClr val="tx1"/>
                          </a:solidFill>
                          <a:latin typeface="+mn-lt"/>
                          <a:ea typeface="+mn-ea"/>
                          <a:cs typeface="+mn-cs"/>
                        </a:rPr>
                        <a:t>内资企业</a:t>
                      </a:r>
                    </a:p>
                  </a:txBody>
                  <a:tcPr marL="64282" marR="64282" marT="0" marB="0"/>
                </a:tc>
                <a:tc>
                  <a:txBody>
                    <a:bodyPr/>
                    <a:lstStyle/>
                    <a:p>
                      <a:pPr algn="ctr"/>
                      <a:r>
                        <a:rPr lang="en-US" sz="1200" b="1" kern="1200">
                          <a:solidFill>
                            <a:schemeClr val="tx1"/>
                          </a:solidFill>
                          <a:latin typeface="+mn-lt"/>
                          <a:ea typeface="+mn-ea"/>
                          <a:cs typeface="+mn-cs"/>
                        </a:rPr>
                        <a:t>200</a:t>
                      </a:r>
                      <a:endParaRPr lang="zh-CN" altLang="en-US" sz="1200" b="1" kern="1200">
                        <a:solidFill>
                          <a:schemeClr val="tx1"/>
                        </a:solidFill>
                        <a:latin typeface="+mn-lt"/>
                        <a:ea typeface="+mn-ea"/>
                        <a:cs typeface="+mn-cs"/>
                      </a:endParaRPr>
                    </a:p>
                  </a:txBody>
                  <a:tcPr marL="64282" marR="64282" marT="0" marB="0"/>
                </a:tc>
                <a:tc>
                  <a:txBody>
                    <a:bodyPr/>
                    <a:lstStyle/>
                    <a:p>
                      <a:pPr algn="just"/>
                      <a:r>
                        <a:rPr lang="zh-CN" altLang="en-US" sz="1200" b="1" kern="1200">
                          <a:solidFill>
                            <a:schemeClr val="tx1"/>
                          </a:solidFill>
                          <a:latin typeface="+mn-lt"/>
                          <a:ea typeface="+mn-ea"/>
                          <a:cs typeface="+mn-cs"/>
                        </a:rPr>
                        <a:t>港澳台投资企业</a:t>
                      </a:r>
                    </a:p>
                  </a:txBody>
                  <a:tcPr marL="64282" marR="64282" marT="0" marB="0"/>
                </a:tc>
                <a:extLst>
                  <a:ext uri="{0D108BD9-81ED-4DB2-BD59-A6C34878D82A}">
                    <a16:rowId xmlns:a16="http://schemas.microsoft.com/office/drawing/2014/main" val="1377955717"/>
                  </a:ext>
                </a:extLst>
              </a:tr>
              <a:tr h="295731">
                <a:tc>
                  <a:txBody>
                    <a:bodyPr/>
                    <a:lstStyle/>
                    <a:p>
                      <a:pPr algn="ctr"/>
                      <a:r>
                        <a:rPr lang="en-US" sz="1200" b="1" kern="1200" dirty="0">
                          <a:solidFill>
                            <a:schemeClr val="tx1"/>
                          </a:solidFill>
                          <a:latin typeface="+mn-lt"/>
                          <a:ea typeface="+mn-ea"/>
                          <a:cs typeface="+mn-cs"/>
                        </a:rPr>
                        <a:t>110</a:t>
                      </a:r>
                      <a:endParaRPr lang="zh-CN" altLang="en-US" sz="1200" b="1" kern="1200" dirty="0">
                        <a:solidFill>
                          <a:schemeClr val="tx1"/>
                        </a:solidFill>
                        <a:latin typeface="+mn-lt"/>
                        <a:ea typeface="+mn-ea"/>
                        <a:cs typeface="+mn-cs"/>
                      </a:endParaRPr>
                    </a:p>
                  </a:txBody>
                  <a:tcPr marL="64282" marR="64282" marT="0" marB="0"/>
                </a:tc>
                <a:tc>
                  <a:txBody>
                    <a:bodyPr/>
                    <a:lstStyle/>
                    <a:p>
                      <a:pPr algn="just"/>
                      <a:r>
                        <a:rPr lang="en-US" sz="1200" b="1" kern="1200" dirty="0">
                          <a:solidFill>
                            <a:schemeClr val="tx1"/>
                          </a:solidFill>
                          <a:latin typeface="+mn-lt"/>
                          <a:ea typeface="+mn-ea"/>
                          <a:cs typeface="+mn-cs"/>
                        </a:rPr>
                        <a:t>  </a:t>
                      </a:r>
                      <a:r>
                        <a:rPr lang="zh-CN" altLang="en-US" sz="1200" b="1" kern="1200" dirty="0">
                          <a:solidFill>
                            <a:schemeClr val="tx1"/>
                          </a:solidFill>
                          <a:latin typeface="+mn-lt"/>
                          <a:ea typeface="+mn-ea"/>
                          <a:cs typeface="+mn-cs"/>
                        </a:rPr>
                        <a:t>有限责任公司</a:t>
                      </a:r>
                    </a:p>
                  </a:txBody>
                  <a:tcPr marL="64282" marR="64282" marT="0" marB="0"/>
                </a:tc>
                <a:tc>
                  <a:txBody>
                    <a:bodyPr/>
                    <a:lstStyle/>
                    <a:p>
                      <a:pPr algn="ctr"/>
                      <a:r>
                        <a:rPr lang="en-US" sz="1200" b="1" kern="1200">
                          <a:solidFill>
                            <a:schemeClr val="tx1"/>
                          </a:solidFill>
                          <a:latin typeface="+mn-lt"/>
                          <a:ea typeface="+mn-ea"/>
                          <a:cs typeface="+mn-cs"/>
                        </a:rPr>
                        <a:t>210</a:t>
                      </a:r>
                      <a:endParaRPr lang="zh-CN" altLang="en-US" sz="1200" b="1" kern="1200">
                        <a:solidFill>
                          <a:schemeClr val="tx1"/>
                        </a:solidFill>
                        <a:latin typeface="+mn-lt"/>
                        <a:ea typeface="+mn-ea"/>
                        <a:cs typeface="+mn-cs"/>
                      </a:endParaRPr>
                    </a:p>
                  </a:txBody>
                  <a:tcPr marL="64282" marR="64282" marT="0" marB="0"/>
                </a:tc>
                <a:tc>
                  <a:txBody>
                    <a:bodyPr/>
                    <a:lstStyle/>
                    <a:p>
                      <a:pPr algn="just"/>
                      <a:r>
                        <a:rPr lang="en-US" sz="1200" b="1" kern="1200" dirty="0">
                          <a:solidFill>
                            <a:schemeClr val="tx1"/>
                          </a:solidFill>
                          <a:latin typeface="+mn-lt"/>
                          <a:ea typeface="+mn-ea"/>
                          <a:cs typeface="+mn-cs"/>
                        </a:rPr>
                        <a:t>   </a:t>
                      </a:r>
                      <a:r>
                        <a:rPr lang="zh-CN" altLang="en-US" sz="1200" b="1" kern="1200" dirty="0">
                          <a:solidFill>
                            <a:schemeClr val="tx1"/>
                          </a:solidFill>
                          <a:latin typeface="+mn-lt"/>
                          <a:ea typeface="+mn-ea"/>
                          <a:cs typeface="+mn-cs"/>
                        </a:rPr>
                        <a:t>港澳台投资有限责任公司</a:t>
                      </a:r>
                    </a:p>
                  </a:txBody>
                  <a:tcPr marL="64282" marR="64282" marT="0" marB="0"/>
                </a:tc>
                <a:extLst>
                  <a:ext uri="{0D108BD9-81ED-4DB2-BD59-A6C34878D82A}">
                    <a16:rowId xmlns:a16="http://schemas.microsoft.com/office/drawing/2014/main" val="629190340"/>
                  </a:ext>
                </a:extLst>
              </a:tr>
              <a:tr h="295731">
                <a:tc>
                  <a:txBody>
                    <a:bodyPr/>
                    <a:lstStyle/>
                    <a:p>
                      <a:pPr algn="ctr"/>
                      <a:r>
                        <a:rPr lang="en-US" sz="1200" b="1" kern="1200">
                          <a:solidFill>
                            <a:schemeClr val="tx1"/>
                          </a:solidFill>
                          <a:latin typeface="+mn-lt"/>
                          <a:ea typeface="+mn-ea"/>
                          <a:cs typeface="+mn-cs"/>
                        </a:rPr>
                        <a:t>111</a:t>
                      </a:r>
                      <a:endParaRPr lang="zh-CN" altLang="en-US" sz="1200" b="1" kern="1200">
                        <a:solidFill>
                          <a:schemeClr val="tx1"/>
                        </a:solidFill>
                        <a:latin typeface="+mn-lt"/>
                        <a:ea typeface="+mn-ea"/>
                        <a:cs typeface="+mn-cs"/>
                      </a:endParaRPr>
                    </a:p>
                  </a:txBody>
                  <a:tcPr marL="64282" marR="64282" marT="0" marB="0"/>
                </a:tc>
                <a:tc>
                  <a:txBody>
                    <a:bodyPr/>
                    <a:lstStyle/>
                    <a:p>
                      <a:pPr algn="just"/>
                      <a:r>
                        <a:rPr lang="en-US" sz="1200" b="1" kern="1200" dirty="0">
                          <a:solidFill>
                            <a:schemeClr val="tx1"/>
                          </a:solidFill>
                          <a:latin typeface="+mn-lt"/>
                          <a:ea typeface="+mn-ea"/>
                          <a:cs typeface="+mn-cs"/>
                        </a:rPr>
                        <a:t>     </a:t>
                      </a:r>
                      <a:r>
                        <a:rPr lang="zh-CN" altLang="en-US" sz="1200" b="1" kern="1200" dirty="0">
                          <a:solidFill>
                            <a:schemeClr val="tx1"/>
                          </a:solidFill>
                          <a:latin typeface="+mn-lt"/>
                          <a:ea typeface="+mn-ea"/>
                          <a:cs typeface="+mn-cs"/>
                        </a:rPr>
                        <a:t>国有独资公司</a:t>
                      </a:r>
                    </a:p>
                  </a:txBody>
                  <a:tcPr marL="64282" marR="64282" marT="0" marB="0"/>
                </a:tc>
                <a:tc>
                  <a:txBody>
                    <a:bodyPr/>
                    <a:lstStyle/>
                    <a:p>
                      <a:pPr algn="ctr"/>
                      <a:r>
                        <a:rPr lang="en-US" sz="1200" b="1" kern="1200">
                          <a:solidFill>
                            <a:schemeClr val="tx1"/>
                          </a:solidFill>
                          <a:latin typeface="+mn-lt"/>
                          <a:ea typeface="+mn-ea"/>
                          <a:cs typeface="+mn-cs"/>
                        </a:rPr>
                        <a:t>220</a:t>
                      </a:r>
                      <a:endParaRPr lang="zh-CN" altLang="en-US" sz="1200" b="1" kern="1200">
                        <a:solidFill>
                          <a:schemeClr val="tx1"/>
                        </a:solidFill>
                        <a:latin typeface="+mn-lt"/>
                        <a:ea typeface="+mn-ea"/>
                        <a:cs typeface="+mn-cs"/>
                      </a:endParaRPr>
                    </a:p>
                  </a:txBody>
                  <a:tcPr marL="64282" marR="64282" marT="0" marB="0"/>
                </a:tc>
                <a:tc>
                  <a:txBody>
                    <a:bodyPr/>
                    <a:lstStyle/>
                    <a:p>
                      <a:pPr algn="just"/>
                      <a:r>
                        <a:rPr lang="en-US" sz="1200" b="1" kern="1200" dirty="0">
                          <a:solidFill>
                            <a:schemeClr val="tx1"/>
                          </a:solidFill>
                          <a:latin typeface="+mn-lt"/>
                          <a:ea typeface="+mn-ea"/>
                          <a:cs typeface="+mn-cs"/>
                        </a:rPr>
                        <a:t>   </a:t>
                      </a:r>
                      <a:r>
                        <a:rPr lang="zh-CN" altLang="en-US" sz="1200" b="1" kern="1200" dirty="0">
                          <a:solidFill>
                            <a:schemeClr val="tx1"/>
                          </a:solidFill>
                          <a:latin typeface="+mn-lt"/>
                          <a:ea typeface="+mn-ea"/>
                          <a:cs typeface="+mn-cs"/>
                        </a:rPr>
                        <a:t>港澳台投资股份有限公司</a:t>
                      </a:r>
                    </a:p>
                  </a:txBody>
                  <a:tcPr marL="64282" marR="64282" marT="0" marB="0"/>
                </a:tc>
                <a:extLst>
                  <a:ext uri="{0D108BD9-81ED-4DB2-BD59-A6C34878D82A}">
                    <a16:rowId xmlns:a16="http://schemas.microsoft.com/office/drawing/2014/main" val="1220206077"/>
                  </a:ext>
                </a:extLst>
              </a:tr>
              <a:tr h="295731">
                <a:tc>
                  <a:txBody>
                    <a:bodyPr/>
                    <a:lstStyle/>
                    <a:p>
                      <a:pPr algn="ctr"/>
                      <a:r>
                        <a:rPr lang="en-US" sz="1200" b="1" kern="1200" dirty="0">
                          <a:solidFill>
                            <a:schemeClr val="tx1"/>
                          </a:solidFill>
                          <a:latin typeface="+mn-lt"/>
                          <a:ea typeface="+mn-ea"/>
                          <a:cs typeface="+mn-cs"/>
                        </a:rPr>
                        <a:t>112</a:t>
                      </a:r>
                      <a:endParaRPr lang="zh-CN" altLang="en-US" sz="1200" b="1" kern="1200" dirty="0">
                        <a:solidFill>
                          <a:schemeClr val="tx1"/>
                        </a:solidFill>
                        <a:latin typeface="+mn-lt"/>
                        <a:ea typeface="+mn-ea"/>
                        <a:cs typeface="+mn-cs"/>
                      </a:endParaRPr>
                    </a:p>
                  </a:txBody>
                  <a:tcPr marL="64282" marR="64282" marT="0" marB="0"/>
                </a:tc>
                <a:tc>
                  <a:txBody>
                    <a:bodyPr/>
                    <a:lstStyle/>
                    <a:p>
                      <a:pPr algn="just"/>
                      <a:r>
                        <a:rPr lang="en-US" sz="1200" b="1" kern="1200" dirty="0">
                          <a:solidFill>
                            <a:schemeClr val="tx1"/>
                          </a:solidFill>
                          <a:latin typeface="+mn-lt"/>
                          <a:ea typeface="+mn-ea"/>
                          <a:cs typeface="+mn-cs"/>
                        </a:rPr>
                        <a:t>     </a:t>
                      </a:r>
                      <a:r>
                        <a:rPr lang="zh-CN" altLang="en-US" sz="1200" b="1" kern="1200" dirty="0">
                          <a:solidFill>
                            <a:schemeClr val="tx1"/>
                          </a:solidFill>
                          <a:latin typeface="+mn-lt"/>
                          <a:ea typeface="+mn-ea"/>
                          <a:cs typeface="+mn-cs"/>
                        </a:rPr>
                        <a:t>私营有限责任公司</a:t>
                      </a:r>
                    </a:p>
                  </a:txBody>
                  <a:tcPr marL="64282" marR="64282" marT="0" marB="0"/>
                </a:tc>
                <a:tc>
                  <a:txBody>
                    <a:bodyPr/>
                    <a:lstStyle/>
                    <a:p>
                      <a:pPr algn="ctr"/>
                      <a:r>
                        <a:rPr lang="en-US" sz="1200" b="1" kern="1200">
                          <a:solidFill>
                            <a:schemeClr val="tx1"/>
                          </a:solidFill>
                          <a:latin typeface="+mn-lt"/>
                          <a:ea typeface="+mn-ea"/>
                          <a:cs typeface="+mn-cs"/>
                        </a:rPr>
                        <a:t>230</a:t>
                      </a:r>
                      <a:endParaRPr lang="zh-CN" altLang="en-US" sz="1200" b="1" kern="1200">
                        <a:solidFill>
                          <a:schemeClr val="tx1"/>
                        </a:solidFill>
                        <a:latin typeface="+mn-lt"/>
                        <a:ea typeface="+mn-ea"/>
                        <a:cs typeface="+mn-cs"/>
                      </a:endParaRPr>
                    </a:p>
                  </a:txBody>
                  <a:tcPr marL="64282" marR="64282" marT="0" marB="0"/>
                </a:tc>
                <a:tc>
                  <a:txBody>
                    <a:bodyPr/>
                    <a:lstStyle/>
                    <a:p>
                      <a:pPr algn="just"/>
                      <a:r>
                        <a:rPr lang="en-US" sz="1200" b="1" kern="1200" dirty="0">
                          <a:solidFill>
                            <a:schemeClr val="tx1"/>
                          </a:solidFill>
                          <a:latin typeface="+mn-lt"/>
                          <a:ea typeface="+mn-ea"/>
                          <a:cs typeface="+mn-cs"/>
                        </a:rPr>
                        <a:t>   </a:t>
                      </a:r>
                      <a:r>
                        <a:rPr lang="zh-CN" altLang="en-US" sz="1200" b="1" kern="1200" dirty="0">
                          <a:solidFill>
                            <a:schemeClr val="tx1"/>
                          </a:solidFill>
                          <a:latin typeface="+mn-lt"/>
                          <a:ea typeface="+mn-ea"/>
                          <a:cs typeface="+mn-cs"/>
                        </a:rPr>
                        <a:t>港澳台投资合伙企业</a:t>
                      </a:r>
                    </a:p>
                  </a:txBody>
                  <a:tcPr marL="64282" marR="64282" marT="0" marB="0"/>
                </a:tc>
                <a:extLst>
                  <a:ext uri="{0D108BD9-81ED-4DB2-BD59-A6C34878D82A}">
                    <a16:rowId xmlns:a16="http://schemas.microsoft.com/office/drawing/2014/main" val="502161163"/>
                  </a:ext>
                </a:extLst>
              </a:tr>
              <a:tr h="295731">
                <a:tc>
                  <a:txBody>
                    <a:bodyPr/>
                    <a:lstStyle/>
                    <a:p>
                      <a:pPr algn="ctr"/>
                      <a:r>
                        <a:rPr lang="en-US" sz="1200" b="1" kern="1200">
                          <a:solidFill>
                            <a:schemeClr val="tx1"/>
                          </a:solidFill>
                          <a:latin typeface="+mn-lt"/>
                          <a:ea typeface="+mn-ea"/>
                          <a:cs typeface="+mn-cs"/>
                        </a:rPr>
                        <a:t>119</a:t>
                      </a:r>
                      <a:endParaRPr lang="zh-CN" altLang="en-US" sz="1200" b="1" kern="1200">
                        <a:solidFill>
                          <a:schemeClr val="tx1"/>
                        </a:solidFill>
                        <a:latin typeface="+mn-lt"/>
                        <a:ea typeface="+mn-ea"/>
                        <a:cs typeface="+mn-cs"/>
                      </a:endParaRPr>
                    </a:p>
                  </a:txBody>
                  <a:tcPr marL="64282" marR="64282" marT="0" marB="0"/>
                </a:tc>
                <a:tc>
                  <a:txBody>
                    <a:bodyPr/>
                    <a:lstStyle/>
                    <a:p>
                      <a:pPr algn="just"/>
                      <a:r>
                        <a:rPr lang="en-US" sz="1200" b="1" kern="1200" dirty="0">
                          <a:solidFill>
                            <a:schemeClr val="tx1"/>
                          </a:solidFill>
                          <a:latin typeface="+mn-lt"/>
                          <a:ea typeface="+mn-ea"/>
                          <a:cs typeface="+mn-cs"/>
                        </a:rPr>
                        <a:t>     </a:t>
                      </a:r>
                      <a:r>
                        <a:rPr lang="zh-CN" altLang="en-US" sz="1200" b="1" kern="1200" dirty="0">
                          <a:solidFill>
                            <a:schemeClr val="tx1"/>
                          </a:solidFill>
                          <a:latin typeface="+mn-lt"/>
                          <a:ea typeface="+mn-ea"/>
                          <a:cs typeface="+mn-cs"/>
                        </a:rPr>
                        <a:t>其他有限责任公司</a:t>
                      </a:r>
                    </a:p>
                  </a:txBody>
                  <a:tcPr marL="64282" marR="64282" marT="0" marB="0"/>
                </a:tc>
                <a:tc>
                  <a:txBody>
                    <a:bodyPr/>
                    <a:lstStyle/>
                    <a:p>
                      <a:pPr algn="ctr"/>
                      <a:r>
                        <a:rPr lang="en-US" sz="1200" b="1" kern="1200">
                          <a:solidFill>
                            <a:schemeClr val="tx1"/>
                          </a:solidFill>
                          <a:latin typeface="+mn-lt"/>
                          <a:ea typeface="+mn-ea"/>
                          <a:cs typeface="+mn-cs"/>
                        </a:rPr>
                        <a:t>290</a:t>
                      </a:r>
                      <a:endParaRPr lang="zh-CN" altLang="en-US" sz="1200" b="1" kern="1200">
                        <a:solidFill>
                          <a:schemeClr val="tx1"/>
                        </a:solidFill>
                        <a:latin typeface="+mn-lt"/>
                        <a:ea typeface="+mn-ea"/>
                        <a:cs typeface="+mn-cs"/>
                      </a:endParaRPr>
                    </a:p>
                  </a:txBody>
                  <a:tcPr marL="64282" marR="64282" marT="0" marB="0"/>
                </a:tc>
                <a:tc>
                  <a:txBody>
                    <a:bodyPr/>
                    <a:lstStyle/>
                    <a:p>
                      <a:pPr algn="just"/>
                      <a:r>
                        <a:rPr lang="en-US" sz="1200" b="1" kern="1200" dirty="0">
                          <a:solidFill>
                            <a:schemeClr val="tx1"/>
                          </a:solidFill>
                          <a:latin typeface="+mn-lt"/>
                          <a:ea typeface="+mn-ea"/>
                          <a:cs typeface="+mn-cs"/>
                        </a:rPr>
                        <a:t>   </a:t>
                      </a:r>
                      <a:r>
                        <a:rPr lang="zh-CN" altLang="en-US" sz="1200" b="1" kern="1200" dirty="0">
                          <a:solidFill>
                            <a:schemeClr val="tx1"/>
                          </a:solidFill>
                          <a:latin typeface="+mn-lt"/>
                          <a:ea typeface="+mn-ea"/>
                          <a:cs typeface="+mn-cs"/>
                        </a:rPr>
                        <a:t>其他港澳台投资企业</a:t>
                      </a:r>
                    </a:p>
                  </a:txBody>
                  <a:tcPr marL="64282" marR="64282" marT="0" marB="0"/>
                </a:tc>
                <a:extLst>
                  <a:ext uri="{0D108BD9-81ED-4DB2-BD59-A6C34878D82A}">
                    <a16:rowId xmlns:a16="http://schemas.microsoft.com/office/drawing/2014/main" val="2632529349"/>
                  </a:ext>
                </a:extLst>
              </a:tr>
              <a:tr h="295731">
                <a:tc>
                  <a:txBody>
                    <a:bodyPr/>
                    <a:lstStyle/>
                    <a:p>
                      <a:pPr algn="ctr"/>
                      <a:r>
                        <a:rPr lang="en-US" sz="1200" b="1" kern="1200">
                          <a:solidFill>
                            <a:schemeClr val="tx1"/>
                          </a:solidFill>
                          <a:latin typeface="+mn-lt"/>
                          <a:ea typeface="+mn-ea"/>
                          <a:cs typeface="+mn-cs"/>
                        </a:rPr>
                        <a:t>120</a:t>
                      </a:r>
                      <a:endParaRPr lang="zh-CN" altLang="en-US" sz="1200" b="1" kern="1200">
                        <a:solidFill>
                          <a:schemeClr val="tx1"/>
                        </a:solidFill>
                        <a:latin typeface="+mn-lt"/>
                        <a:ea typeface="+mn-ea"/>
                        <a:cs typeface="+mn-cs"/>
                      </a:endParaRPr>
                    </a:p>
                  </a:txBody>
                  <a:tcPr marL="64282" marR="64282" marT="0" marB="0"/>
                </a:tc>
                <a:tc>
                  <a:txBody>
                    <a:bodyPr/>
                    <a:lstStyle/>
                    <a:p>
                      <a:pPr algn="just"/>
                      <a:r>
                        <a:rPr lang="en-US" sz="1200" b="1" kern="1200" dirty="0">
                          <a:solidFill>
                            <a:schemeClr val="tx1"/>
                          </a:solidFill>
                          <a:latin typeface="+mn-lt"/>
                          <a:ea typeface="+mn-ea"/>
                          <a:cs typeface="+mn-cs"/>
                        </a:rPr>
                        <a:t>  </a:t>
                      </a:r>
                      <a:r>
                        <a:rPr lang="zh-CN" altLang="en-US" sz="1200" b="1" kern="1200" dirty="0">
                          <a:solidFill>
                            <a:schemeClr val="tx1"/>
                          </a:solidFill>
                          <a:latin typeface="+mn-lt"/>
                          <a:ea typeface="+mn-ea"/>
                          <a:cs typeface="+mn-cs"/>
                        </a:rPr>
                        <a:t>股份有限公司</a:t>
                      </a:r>
                    </a:p>
                  </a:txBody>
                  <a:tcPr marL="64282" marR="64282" marT="0" marB="0"/>
                </a:tc>
                <a:tc>
                  <a:txBody>
                    <a:bodyPr/>
                    <a:lstStyle/>
                    <a:p>
                      <a:pPr algn="ctr"/>
                      <a:r>
                        <a:rPr lang="en-US" sz="1200" b="1" kern="1200">
                          <a:solidFill>
                            <a:schemeClr val="tx1"/>
                          </a:solidFill>
                          <a:latin typeface="+mn-lt"/>
                          <a:ea typeface="+mn-ea"/>
                          <a:cs typeface="+mn-cs"/>
                        </a:rPr>
                        <a:t>300</a:t>
                      </a:r>
                      <a:endParaRPr lang="zh-CN" altLang="en-US" sz="1200" b="1" kern="1200">
                        <a:solidFill>
                          <a:schemeClr val="tx1"/>
                        </a:solidFill>
                        <a:latin typeface="+mn-lt"/>
                        <a:ea typeface="+mn-ea"/>
                        <a:cs typeface="+mn-cs"/>
                      </a:endParaRPr>
                    </a:p>
                  </a:txBody>
                  <a:tcPr marL="64282" marR="64282" marT="0" marB="0"/>
                </a:tc>
                <a:tc>
                  <a:txBody>
                    <a:bodyPr/>
                    <a:lstStyle/>
                    <a:p>
                      <a:pPr algn="just"/>
                      <a:r>
                        <a:rPr lang="zh-CN" altLang="en-US" sz="1200" b="1" kern="1200">
                          <a:solidFill>
                            <a:schemeClr val="tx1"/>
                          </a:solidFill>
                          <a:latin typeface="+mn-lt"/>
                          <a:ea typeface="+mn-ea"/>
                          <a:cs typeface="+mn-cs"/>
                        </a:rPr>
                        <a:t>外商投资企业</a:t>
                      </a:r>
                    </a:p>
                  </a:txBody>
                  <a:tcPr marL="64282" marR="64282" marT="0" marB="0"/>
                </a:tc>
                <a:extLst>
                  <a:ext uri="{0D108BD9-81ED-4DB2-BD59-A6C34878D82A}">
                    <a16:rowId xmlns:a16="http://schemas.microsoft.com/office/drawing/2014/main" val="2374600155"/>
                  </a:ext>
                </a:extLst>
              </a:tr>
              <a:tr h="295731">
                <a:tc>
                  <a:txBody>
                    <a:bodyPr/>
                    <a:lstStyle/>
                    <a:p>
                      <a:pPr algn="ctr"/>
                      <a:r>
                        <a:rPr lang="en-US" sz="1200" b="1" kern="1200">
                          <a:solidFill>
                            <a:schemeClr val="tx1"/>
                          </a:solidFill>
                          <a:latin typeface="+mn-lt"/>
                          <a:ea typeface="+mn-ea"/>
                          <a:cs typeface="+mn-cs"/>
                        </a:rPr>
                        <a:t>121</a:t>
                      </a:r>
                      <a:endParaRPr lang="zh-CN" altLang="en-US" sz="1200" b="1" kern="1200">
                        <a:solidFill>
                          <a:schemeClr val="tx1"/>
                        </a:solidFill>
                        <a:latin typeface="+mn-lt"/>
                        <a:ea typeface="+mn-ea"/>
                        <a:cs typeface="+mn-cs"/>
                      </a:endParaRPr>
                    </a:p>
                  </a:txBody>
                  <a:tcPr marL="64282" marR="64282" marT="0" marB="0"/>
                </a:tc>
                <a:tc>
                  <a:txBody>
                    <a:bodyPr/>
                    <a:lstStyle/>
                    <a:p>
                      <a:pPr algn="just"/>
                      <a:r>
                        <a:rPr lang="en-US" sz="1200" b="1" kern="1200" dirty="0">
                          <a:solidFill>
                            <a:schemeClr val="tx1"/>
                          </a:solidFill>
                          <a:latin typeface="+mn-lt"/>
                          <a:ea typeface="+mn-ea"/>
                          <a:cs typeface="+mn-cs"/>
                        </a:rPr>
                        <a:t>     </a:t>
                      </a:r>
                      <a:r>
                        <a:rPr lang="zh-CN" altLang="en-US" sz="1200" b="1" kern="1200" dirty="0">
                          <a:solidFill>
                            <a:schemeClr val="tx1"/>
                          </a:solidFill>
                          <a:latin typeface="+mn-lt"/>
                          <a:ea typeface="+mn-ea"/>
                          <a:cs typeface="+mn-cs"/>
                        </a:rPr>
                        <a:t>私营股份有限公司</a:t>
                      </a:r>
                    </a:p>
                  </a:txBody>
                  <a:tcPr marL="64282" marR="64282" marT="0" marB="0"/>
                </a:tc>
                <a:tc>
                  <a:txBody>
                    <a:bodyPr/>
                    <a:lstStyle/>
                    <a:p>
                      <a:pPr algn="ctr"/>
                      <a:r>
                        <a:rPr lang="en-US" sz="1200" b="1" kern="1200">
                          <a:solidFill>
                            <a:schemeClr val="tx1"/>
                          </a:solidFill>
                          <a:latin typeface="+mn-lt"/>
                          <a:ea typeface="+mn-ea"/>
                          <a:cs typeface="+mn-cs"/>
                        </a:rPr>
                        <a:t>310</a:t>
                      </a:r>
                      <a:endParaRPr lang="zh-CN" altLang="en-US" sz="1200" b="1" kern="1200">
                        <a:solidFill>
                          <a:schemeClr val="tx1"/>
                        </a:solidFill>
                        <a:latin typeface="+mn-lt"/>
                        <a:ea typeface="+mn-ea"/>
                        <a:cs typeface="+mn-cs"/>
                      </a:endParaRPr>
                    </a:p>
                  </a:txBody>
                  <a:tcPr marL="64282" marR="64282" marT="0" marB="0"/>
                </a:tc>
                <a:tc>
                  <a:txBody>
                    <a:bodyPr/>
                    <a:lstStyle/>
                    <a:p>
                      <a:pPr algn="just"/>
                      <a:r>
                        <a:rPr lang="en-US" sz="1200" b="1" kern="1200" dirty="0">
                          <a:solidFill>
                            <a:schemeClr val="tx1"/>
                          </a:solidFill>
                          <a:latin typeface="+mn-lt"/>
                          <a:ea typeface="+mn-ea"/>
                          <a:cs typeface="+mn-cs"/>
                        </a:rPr>
                        <a:t>   </a:t>
                      </a:r>
                      <a:r>
                        <a:rPr lang="zh-CN" altLang="en-US" sz="1200" b="1" kern="1200" dirty="0">
                          <a:solidFill>
                            <a:schemeClr val="tx1"/>
                          </a:solidFill>
                          <a:latin typeface="+mn-lt"/>
                          <a:ea typeface="+mn-ea"/>
                          <a:cs typeface="+mn-cs"/>
                        </a:rPr>
                        <a:t>外商投资有限责任公司</a:t>
                      </a:r>
                    </a:p>
                  </a:txBody>
                  <a:tcPr marL="64282" marR="64282" marT="0" marB="0"/>
                </a:tc>
                <a:extLst>
                  <a:ext uri="{0D108BD9-81ED-4DB2-BD59-A6C34878D82A}">
                    <a16:rowId xmlns:a16="http://schemas.microsoft.com/office/drawing/2014/main" val="1798268218"/>
                  </a:ext>
                </a:extLst>
              </a:tr>
              <a:tr h="295731">
                <a:tc>
                  <a:txBody>
                    <a:bodyPr/>
                    <a:lstStyle/>
                    <a:p>
                      <a:pPr algn="ctr"/>
                      <a:r>
                        <a:rPr lang="en-US" sz="1200" b="1" kern="1200">
                          <a:solidFill>
                            <a:schemeClr val="tx1"/>
                          </a:solidFill>
                          <a:latin typeface="+mn-lt"/>
                          <a:ea typeface="+mn-ea"/>
                          <a:cs typeface="+mn-cs"/>
                        </a:rPr>
                        <a:t>129</a:t>
                      </a:r>
                      <a:endParaRPr lang="zh-CN" altLang="en-US" sz="1200" b="1" kern="1200">
                        <a:solidFill>
                          <a:schemeClr val="tx1"/>
                        </a:solidFill>
                        <a:latin typeface="+mn-lt"/>
                        <a:ea typeface="+mn-ea"/>
                        <a:cs typeface="+mn-cs"/>
                      </a:endParaRPr>
                    </a:p>
                  </a:txBody>
                  <a:tcPr marL="64282" marR="64282" marT="0" marB="0"/>
                </a:tc>
                <a:tc>
                  <a:txBody>
                    <a:bodyPr/>
                    <a:lstStyle/>
                    <a:p>
                      <a:pPr algn="just"/>
                      <a:r>
                        <a:rPr lang="en-US" sz="1200" b="1" kern="1200" dirty="0">
                          <a:solidFill>
                            <a:schemeClr val="tx1"/>
                          </a:solidFill>
                          <a:latin typeface="+mn-lt"/>
                          <a:ea typeface="+mn-ea"/>
                          <a:cs typeface="+mn-cs"/>
                        </a:rPr>
                        <a:t>     </a:t>
                      </a:r>
                      <a:r>
                        <a:rPr lang="zh-CN" altLang="en-US" sz="1200" b="1" kern="1200" dirty="0">
                          <a:solidFill>
                            <a:schemeClr val="tx1"/>
                          </a:solidFill>
                          <a:latin typeface="+mn-lt"/>
                          <a:ea typeface="+mn-ea"/>
                          <a:cs typeface="+mn-cs"/>
                        </a:rPr>
                        <a:t>其他股份有限公司</a:t>
                      </a:r>
                    </a:p>
                  </a:txBody>
                  <a:tcPr marL="64282" marR="64282" marT="0" marB="0"/>
                </a:tc>
                <a:tc>
                  <a:txBody>
                    <a:bodyPr/>
                    <a:lstStyle/>
                    <a:p>
                      <a:pPr algn="ctr"/>
                      <a:r>
                        <a:rPr lang="en-US" sz="1200" b="1" kern="1200" dirty="0">
                          <a:solidFill>
                            <a:schemeClr val="tx1"/>
                          </a:solidFill>
                          <a:latin typeface="+mn-lt"/>
                          <a:ea typeface="+mn-ea"/>
                          <a:cs typeface="+mn-cs"/>
                        </a:rPr>
                        <a:t>320</a:t>
                      </a:r>
                      <a:endParaRPr lang="zh-CN" altLang="en-US" sz="1200" b="1" kern="1200" dirty="0">
                        <a:solidFill>
                          <a:schemeClr val="tx1"/>
                        </a:solidFill>
                        <a:latin typeface="+mn-lt"/>
                        <a:ea typeface="+mn-ea"/>
                        <a:cs typeface="+mn-cs"/>
                      </a:endParaRPr>
                    </a:p>
                  </a:txBody>
                  <a:tcPr marL="64282" marR="64282" marT="0" marB="0"/>
                </a:tc>
                <a:tc>
                  <a:txBody>
                    <a:bodyPr/>
                    <a:lstStyle/>
                    <a:p>
                      <a:pPr algn="just"/>
                      <a:r>
                        <a:rPr lang="en-US" sz="1200" b="1" kern="1200" dirty="0">
                          <a:solidFill>
                            <a:schemeClr val="tx1"/>
                          </a:solidFill>
                          <a:latin typeface="+mn-lt"/>
                          <a:ea typeface="+mn-ea"/>
                          <a:cs typeface="+mn-cs"/>
                        </a:rPr>
                        <a:t>   </a:t>
                      </a:r>
                      <a:r>
                        <a:rPr lang="zh-CN" altLang="en-US" sz="1200" b="1" kern="1200" dirty="0">
                          <a:solidFill>
                            <a:schemeClr val="tx1"/>
                          </a:solidFill>
                          <a:latin typeface="+mn-lt"/>
                          <a:ea typeface="+mn-ea"/>
                          <a:cs typeface="+mn-cs"/>
                        </a:rPr>
                        <a:t>外商投资股份有限公司</a:t>
                      </a:r>
                    </a:p>
                  </a:txBody>
                  <a:tcPr marL="64282" marR="64282" marT="0" marB="0"/>
                </a:tc>
                <a:extLst>
                  <a:ext uri="{0D108BD9-81ED-4DB2-BD59-A6C34878D82A}">
                    <a16:rowId xmlns:a16="http://schemas.microsoft.com/office/drawing/2014/main" val="388192896"/>
                  </a:ext>
                </a:extLst>
              </a:tr>
              <a:tr h="295731">
                <a:tc>
                  <a:txBody>
                    <a:bodyPr/>
                    <a:lstStyle/>
                    <a:p>
                      <a:pPr algn="ctr"/>
                      <a:r>
                        <a:rPr lang="en-US" sz="1200" b="1" kern="1200">
                          <a:solidFill>
                            <a:schemeClr val="tx1"/>
                          </a:solidFill>
                          <a:latin typeface="+mn-lt"/>
                          <a:ea typeface="+mn-ea"/>
                          <a:cs typeface="+mn-cs"/>
                        </a:rPr>
                        <a:t>130</a:t>
                      </a:r>
                      <a:endParaRPr lang="zh-CN" altLang="en-US" sz="1200" b="1" kern="1200">
                        <a:solidFill>
                          <a:schemeClr val="tx1"/>
                        </a:solidFill>
                        <a:latin typeface="+mn-lt"/>
                        <a:ea typeface="+mn-ea"/>
                        <a:cs typeface="+mn-cs"/>
                      </a:endParaRPr>
                    </a:p>
                  </a:txBody>
                  <a:tcPr marL="64282" marR="64282" marT="0" marB="0"/>
                </a:tc>
                <a:tc>
                  <a:txBody>
                    <a:bodyPr/>
                    <a:lstStyle/>
                    <a:p>
                      <a:pPr algn="just"/>
                      <a:r>
                        <a:rPr lang="en-US" sz="1200" b="1" kern="1200" dirty="0">
                          <a:solidFill>
                            <a:schemeClr val="tx1"/>
                          </a:solidFill>
                          <a:latin typeface="+mn-lt"/>
                          <a:ea typeface="+mn-ea"/>
                          <a:cs typeface="+mn-cs"/>
                        </a:rPr>
                        <a:t>  </a:t>
                      </a:r>
                      <a:r>
                        <a:rPr lang="zh-CN" altLang="en-US" sz="1200" b="1" kern="1200" dirty="0">
                          <a:solidFill>
                            <a:schemeClr val="tx1"/>
                          </a:solidFill>
                          <a:latin typeface="+mn-lt"/>
                          <a:ea typeface="+mn-ea"/>
                          <a:cs typeface="+mn-cs"/>
                        </a:rPr>
                        <a:t>非公司企业法人</a:t>
                      </a:r>
                    </a:p>
                  </a:txBody>
                  <a:tcPr marL="64282" marR="64282" marT="0" marB="0"/>
                </a:tc>
                <a:tc>
                  <a:txBody>
                    <a:bodyPr/>
                    <a:lstStyle/>
                    <a:p>
                      <a:pPr algn="ctr"/>
                      <a:r>
                        <a:rPr lang="en-US" sz="1200" b="1" kern="1200">
                          <a:solidFill>
                            <a:schemeClr val="tx1"/>
                          </a:solidFill>
                          <a:latin typeface="+mn-lt"/>
                          <a:ea typeface="+mn-ea"/>
                          <a:cs typeface="+mn-cs"/>
                        </a:rPr>
                        <a:t>330</a:t>
                      </a:r>
                      <a:endParaRPr lang="zh-CN" altLang="en-US" sz="1200" b="1" kern="1200">
                        <a:solidFill>
                          <a:schemeClr val="tx1"/>
                        </a:solidFill>
                        <a:latin typeface="+mn-lt"/>
                        <a:ea typeface="+mn-ea"/>
                        <a:cs typeface="+mn-cs"/>
                      </a:endParaRPr>
                    </a:p>
                  </a:txBody>
                  <a:tcPr marL="64282" marR="64282" marT="0" marB="0"/>
                </a:tc>
                <a:tc>
                  <a:txBody>
                    <a:bodyPr/>
                    <a:lstStyle/>
                    <a:p>
                      <a:pPr algn="just"/>
                      <a:r>
                        <a:rPr lang="en-US" sz="1200" b="1" kern="1200" dirty="0">
                          <a:solidFill>
                            <a:schemeClr val="tx1"/>
                          </a:solidFill>
                          <a:latin typeface="+mn-lt"/>
                          <a:ea typeface="+mn-ea"/>
                          <a:cs typeface="+mn-cs"/>
                        </a:rPr>
                        <a:t>   </a:t>
                      </a:r>
                      <a:r>
                        <a:rPr lang="zh-CN" altLang="en-US" sz="1200" b="1" kern="1200" dirty="0">
                          <a:solidFill>
                            <a:schemeClr val="tx1"/>
                          </a:solidFill>
                          <a:latin typeface="+mn-lt"/>
                          <a:ea typeface="+mn-ea"/>
                          <a:cs typeface="+mn-cs"/>
                        </a:rPr>
                        <a:t>外商投资合伙企业</a:t>
                      </a:r>
                    </a:p>
                  </a:txBody>
                  <a:tcPr marL="64282" marR="64282" marT="0" marB="0"/>
                </a:tc>
                <a:extLst>
                  <a:ext uri="{0D108BD9-81ED-4DB2-BD59-A6C34878D82A}">
                    <a16:rowId xmlns:a16="http://schemas.microsoft.com/office/drawing/2014/main" val="1081002473"/>
                  </a:ext>
                </a:extLst>
              </a:tr>
              <a:tr h="295731">
                <a:tc>
                  <a:txBody>
                    <a:bodyPr/>
                    <a:lstStyle/>
                    <a:p>
                      <a:pPr algn="ctr"/>
                      <a:r>
                        <a:rPr lang="en-US" sz="1200" b="1" kern="1200">
                          <a:solidFill>
                            <a:schemeClr val="tx1"/>
                          </a:solidFill>
                          <a:latin typeface="+mn-lt"/>
                          <a:ea typeface="+mn-ea"/>
                          <a:cs typeface="+mn-cs"/>
                        </a:rPr>
                        <a:t>131</a:t>
                      </a:r>
                      <a:endParaRPr lang="zh-CN" altLang="en-US" sz="1200" b="1" kern="1200">
                        <a:solidFill>
                          <a:schemeClr val="tx1"/>
                        </a:solidFill>
                        <a:latin typeface="+mn-lt"/>
                        <a:ea typeface="+mn-ea"/>
                        <a:cs typeface="+mn-cs"/>
                      </a:endParaRPr>
                    </a:p>
                  </a:txBody>
                  <a:tcPr marL="64282" marR="64282" marT="0" marB="0"/>
                </a:tc>
                <a:tc>
                  <a:txBody>
                    <a:bodyPr/>
                    <a:lstStyle/>
                    <a:p>
                      <a:pPr algn="just"/>
                      <a:r>
                        <a:rPr lang="en-US" sz="1200" b="1" kern="1200" dirty="0">
                          <a:solidFill>
                            <a:schemeClr val="tx1"/>
                          </a:solidFill>
                          <a:latin typeface="+mn-lt"/>
                          <a:ea typeface="+mn-ea"/>
                          <a:cs typeface="+mn-cs"/>
                        </a:rPr>
                        <a:t>     </a:t>
                      </a:r>
                      <a:r>
                        <a:rPr lang="zh-CN" altLang="en-US" sz="1200" b="1" kern="1200" dirty="0">
                          <a:solidFill>
                            <a:schemeClr val="tx1"/>
                          </a:solidFill>
                          <a:latin typeface="+mn-lt"/>
                          <a:ea typeface="+mn-ea"/>
                          <a:cs typeface="+mn-cs"/>
                        </a:rPr>
                        <a:t>全民所有制企业（国有企业）</a:t>
                      </a:r>
                    </a:p>
                  </a:txBody>
                  <a:tcPr marL="64282" marR="64282" marT="0" marB="0"/>
                </a:tc>
                <a:tc>
                  <a:txBody>
                    <a:bodyPr/>
                    <a:lstStyle/>
                    <a:p>
                      <a:pPr algn="ctr"/>
                      <a:r>
                        <a:rPr lang="en-US" sz="1200" b="1" kern="1200" dirty="0">
                          <a:solidFill>
                            <a:schemeClr val="tx1"/>
                          </a:solidFill>
                          <a:latin typeface="+mn-lt"/>
                          <a:ea typeface="+mn-ea"/>
                          <a:cs typeface="+mn-cs"/>
                        </a:rPr>
                        <a:t>390</a:t>
                      </a:r>
                      <a:endParaRPr lang="zh-CN" altLang="en-US" sz="1200" b="1" kern="1200" dirty="0">
                        <a:solidFill>
                          <a:schemeClr val="tx1"/>
                        </a:solidFill>
                        <a:latin typeface="+mn-lt"/>
                        <a:ea typeface="+mn-ea"/>
                        <a:cs typeface="+mn-cs"/>
                      </a:endParaRPr>
                    </a:p>
                  </a:txBody>
                  <a:tcPr marL="64282" marR="64282" marT="0" marB="0"/>
                </a:tc>
                <a:tc>
                  <a:txBody>
                    <a:bodyPr/>
                    <a:lstStyle/>
                    <a:p>
                      <a:pPr algn="just"/>
                      <a:r>
                        <a:rPr lang="en-US" sz="1200" b="1" kern="1200" dirty="0">
                          <a:solidFill>
                            <a:schemeClr val="tx1"/>
                          </a:solidFill>
                          <a:latin typeface="+mn-lt"/>
                          <a:ea typeface="+mn-ea"/>
                          <a:cs typeface="+mn-cs"/>
                        </a:rPr>
                        <a:t>   </a:t>
                      </a:r>
                      <a:r>
                        <a:rPr lang="zh-CN" altLang="en-US" sz="1200" b="1" kern="1200" dirty="0">
                          <a:solidFill>
                            <a:schemeClr val="tx1"/>
                          </a:solidFill>
                          <a:latin typeface="+mn-lt"/>
                          <a:ea typeface="+mn-ea"/>
                          <a:cs typeface="+mn-cs"/>
                        </a:rPr>
                        <a:t>其他外商投资企业</a:t>
                      </a:r>
                    </a:p>
                  </a:txBody>
                  <a:tcPr marL="64282" marR="64282" marT="0" marB="0"/>
                </a:tc>
                <a:extLst>
                  <a:ext uri="{0D108BD9-81ED-4DB2-BD59-A6C34878D82A}">
                    <a16:rowId xmlns:a16="http://schemas.microsoft.com/office/drawing/2014/main" val="34203209"/>
                  </a:ext>
                </a:extLst>
              </a:tr>
              <a:tr h="295731">
                <a:tc>
                  <a:txBody>
                    <a:bodyPr/>
                    <a:lstStyle/>
                    <a:p>
                      <a:pPr algn="ctr"/>
                      <a:r>
                        <a:rPr lang="en-US" sz="1200" b="1" kern="1200">
                          <a:solidFill>
                            <a:schemeClr val="tx1"/>
                          </a:solidFill>
                          <a:latin typeface="+mn-lt"/>
                          <a:ea typeface="+mn-ea"/>
                          <a:cs typeface="+mn-cs"/>
                        </a:rPr>
                        <a:t>132</a:t>
                      </a:r>
                      <a:endParaRPr lang="zh-CN" altLang="en-US" sz="1200" b="1" kern="1200">
                        <a:solidFill>
                          <a:schemeClr val="tx1"/>
                        </a:solidFill>
                        <a:latin typeface="+mn-lt"/>
                        <a:ea typeface="+mn-ea"/>
                        <a:cs typeface="+mn-cs"/>
                      </a:endParaRPr>
                    </a:p>
                  </a:txBody>
                  <a:tcPr marL="64282" marR="64282" marT="0" marB="0"/>
                </a:tc>
                <a:tc>
                  <a:txBody>
                    <a:bodyPr/>
                    <a:lstStyle/>
                    <a:p>
                      <a:pPr algn="just"/>
                      <a:r>
                        <a:rPr lang="en-US" sz="1200" b="1" kern="1200" dirty="0">
                          <a:solidFill>
                            <a:schemeClr val="tx1"/>
                          </a:solidFill>
                          <a:latin typeface="+mn-lt"/>
                          <a:ea typeface="+mn-ea"/>
                          <a:cs typeface="+mn-cs"/>
                        </a:rPr>
                        <a:t>     </a:t>
                      </a:r>
                      <a:r>
                        <a:rPr lang="zh-CN" altLang="en-US" sz="1200" b="1" kern="1200" dirty="0">
                          <a:solidFill>
                            <a:schemeClr val="tx1"/>
                          </a:solidFill>
                          <a:latin typeface="+mn-lt"/>
                          <a:ea typeface="+mn-ea"/>
                          <a:cs typeface="+mn-cs"/>
                        </a:rPr>
                        <a:t>集体所有制企业（集体企业）</a:t>
                      </a:r>
                    </a:p>
                  </a:txBody>
                  <a:tcPr marL="64282" marR="64282" marT="0" marB="0"/>
                </a:tc>
                <a:tc>
                  <a:txBody>
                    <a:bodyPr/>
                    <a:lstStyle/>
                    <a:p>
                      <a:pPr algn="ctr"/>
                      <a:r>
                        <a:rPr lang="en-US" sz="1200" b="1" kern="1200" dirty="0">
                          <a:solidFill>
                            <a:schemeClr val="tx1"/>
                          </a:solidFill>
                          <a:latin typeface="+mn-lt"/>
                          <a:ea typeface="+mn-ea"/>
                          <a:cs typeface="+mn-cs"/>
                        </a:rPr>
                        <a:t>400</a:t>
                      </a:r>
                      <a:endParaRPr lang="zh-CN" altLang="en-US" sz="1200" b="1" kern="1200" dirty="0">
                        <a:solidFill>
                          <a:schemeClr val="tx1"/>
                        </a:solidFill>
                        <a:latin typeface="+mn-lt"/>
                        <a:ea typeface="+mn-ea"/>
                        <a:cs typeface="+mn-cs"/>
                      </a:endParaRPr>
                    </a:p>
                  </a:txBody>
                  <a:tcPr marL="64282" marR="64282" marT="0" marB="0"/>
                </a:tc>
                <a:tc>
                  <a:txBody>
                    <a:bodyPr/>
                    <a:lstStyle/>
                    <a:p>
                      <a:pPr algn="just"/>
                      <a:r>
                        <a:rPr lang="zh-CN" altLang="en-US" sz="1200" b="1" kern="1200" dirty="0">
                          <a:solidFill>
                            <a:schemeClr val="tx1"/>
                          </a:solidFill>
                          <a:latin typeface="+mn-lt"/>
                          <a:ea typeface="+mn-ea"/>
                          <a:cs typeface="+mn-cs"/>
                        </a:rPr>
                        <a:t>农民专业合作社（联合社）</a:t>
                      </a:r>
                    </a:p>
                  </a:txBody>
                  <a:tcPr marL="64282" marR="64282" marT="0" marB="0"/>
                </a:tc>
                <a:extLst>
                  <a:ext uri="{0D108BD9-81ED-4DB2-BD59-A6C34878D82A}">
                    <a16:rowId xmlns:a16="http://schemas.microsoft.com/office/drawing/2014/main" val="3884351401"/>
                  </a:ext>
                </a:extLst>
              </a:tr>
              <a:tr h="295731">
                <a:tc>
                  <a:txBody>
                    <a:bodyPr/>
                    <a:lstStyle/>
                    <a:p>
                      <a:pPr algn="ctr"/>
                      <a:r>
                        <a:rPr lang="en-US" sz="1200" b="1" kern="1200">
                          <a:solidFill>
                            <a:schemeClr val="tx1"/>
                          </a:solidFill>
                          <a:latin typeface="+mn-lt"/>
                          <a:ea typeface="+mn-ea"/>
                          <a:cs typeface="+mn-cs"/>
                        </a:rPr>
                        <a:t>133</a:t>
                      </a:r>
                      <a:endParaRPr lang="zh-CN" altLang="en-US" sz="1200" b="1" kern="1200">
                        <a:solidFill>
                          <a:schemeClr val="tx1"/>
                        </a:solidFill>
                        <a:latin typeface="+mn-lt"/>
                        <a:ea typeface="+mn-ea"/>
                        <a:cs typeface="+mn-cs"/>
                      </a:endParaRPr>
                    </a:p>
                  </a:txBody>
                  <a:tcPr marL="64282" marR="64282" marT="0" marB="0"/>
                </a:tc>
                <a:tc>
                  <a:txBody>
                    <a:bodyPr/>
                    <a:lstStyle/>
                    <a:p>
                      <a:pPr algn="just"/>
                      <a:r>
                        <a:rPr lang="en-US" sz="1200" b="1" kern="1200" dirty="0">
                          <a:solidFill>
                            <a:schemeClr val="tx1"/>
                          </a:solidFill>
                          <a:latin typeface="+mn-lt"/>
                          <a:ea typeface="+mn-ea"/>
                          <a:cs typeface="+mn-cs"/>
                        </a:rPr>
                        <a:t>     </a:t>
                      </a:r>
                      <a:r>
                        <a:rPr lang="zh-CN" altLang="en-US" sz="1200" b="1" kern="1200" dirty="0">
                          <a:solidFill>
                            <a:schemeClr val="tx1"/>
                          </a:solidFill>
                          <a:latin typeface="+mn-lt"/>
                          <a:ea typeface="+mn-ea"/>
                          <a:cs typeface="+mn-cs"/>
                        </a:rPr>
                        <a:t>股份合作企业</a:t>
                      </a:r>
                    </a:p>
                  </a:txBody>
                  <a:tcPr marL="64282" marR="64282" marT="0" marB="0"/>
                </a:tc>
                <a:tc>
                  <a:txBody>
                    <a:bodyPr/>
                    <a:lstStyle/>
                    <a:p>
                      <a:pPr algn="ctr"/>
                      <a:r>
                        <a:rPr lang="en-US" sz="1200" b="1" kern="1200">
                          <a:solidFill>
                            <a:schemeClr val="tx1"/>
                          </a:solidFill>
                          <a:latin typeface="+mn-lt"/>
                          <a:ea typeface="+mn-ea"/>
                          <a:cs typeface="+mn-cs"/>
                        </a:rPr>
                        <a:t>500</a:t>
                      </a:r>
                      <a:endParaRPr lang="zh-CN" altLang="en-US" sz="1200" b="1" kern="1200">
                        <a:solidFill>
                          <a:schemeClr val="tx1"/>
                        </a:solidFill>
                        <a:latin typeface="+mn-lt"/>
                        <a:ea typeface="+mn-ea"/>
                        <a:cs typeface="+mn-cs"/>
                      </a:endParaRPr>
                    </a:p>
                  </a:txBody>
                  <a:tcPr marL="64282" marR="64282" marT="0" marB="0"/>
                </a:tc>
                <a:tc>
                  <a:txBody>
                    <a:bodyPr/>
                    <a:lstStyle/>
                    <a:p>
                      <a:pPr algn="just"/>
                      <a:r>
                        <a:rPr lang="zh-CN" altLang="en-US" sz="1200" b="1" kern="1200" dirty="0">
                          <a:solidFill>
                            <a:schemeClr val="tx1"/>
                          </a:solidFill>
                          <a:latin typeface="+mn-lt"/>
                          <a:ea typeface="+mn-ea"/>
                          <a:cs typeface="+mn-cs"/>
                        </a:rPr>
                        <a:t>个体工商户</a:t>
                      </a:r>
                    </a:p>
                  </a:txBody>
                  <a:tcPr marL="64282" marR="64282" marT="0" marB="0"/>
                </a:tc>
                <a:extLst>
                  <a:ext uri="{0D108BD9-81ED-4DB2-BD59-A6C34878D82A}">
                    <a16:rowId xmlns:a16="http://schemas.microsoft.com/office/drawing/2014/main" val="2876116093"/>
                  </a:ext>
                </a:extLst>
              </a:tr>
              <a:tr h="295731">
                <a:tc>
                  <a:txBody>
                    <a:bodyPr/>
                    <a:lstStyle/>
                    <a:p>
                      <a:pPr algn="ctr"/>
                      <a:r>
                        <a:rPr lang="en-US" sz="1200" b="1" kern="1200">
                          <a:solidFill>
                            <a:schemeClr val="tx1"/>
                          </a:solidFill>
                          <a:latin typeface="+mn-lt"/>
                          <a:ea typeface="+mn-ea"/>
                          <a:cs typeface="+mn-cs"/>
                        </a:rPr>
                        <a:t>134</a:t>
                      </a:r>
                      <a:endParaRPr lang="zh-CN" altLang="en-US" sz="1200" b="1" kern="1200">
                        <a:solidFill>
                          <a:schemeClr val="tx1"/>
                        </a:solidFill>
                        <a:latin typeface="+mn-lt"/>
                        <a:ea typeface="+mn-ea"/>
                        <a:cs typeface="+mn-cs"/>
                      </a:endParaRPr>
                    </a:p>
                  </a:txBody>
                  <a:tcPr marL="64282" marR="64282" marT="0" marB="0"/>
                </a:tc>
                <a:tc>
                  <a:txBody>
                    <a:bodyPr/>
                    <a:lstStyle/>
                    <a:p>
                      <a:pPr algn="just"/>
                      <a:r>
                        <a:rPr lang="en-US" sz="1200" b="1" kern="1200" dirty="0">
                          <a:solidFill>
                            <a:schemeClr val="tx1"/>
                          </a:solidFill>
                          <a:latin typeface="+mn-lt"/>
                          <a:ea typeface="+mn-ea"/>
                          <a:cs typeface="+mn-cs"/>
                        </a:rPr>
                        <a:t>     </a:t>
                      </a:r>
                      <a:r>
                        <a:rPr lang="zh-CN" altLang="en-US" sz="1200" b="1" kern="1200" dirty="0">
                          <a:solidFill>
                            <a:schemeClr val="tx1"/>
                          </a:solidFill>
                          <a:latin typeface="+mn-lt"/>
                          <a:ea typeface="+mn-ea"/>
                          <a:cs typeface="+mn-cs"/>
                        </a:rPr>
                        <a:t>联营企业</a:t>
                      </a:r>
                    </a:p>
                  </a:txBody>
                  <a:tcPr marL="64282" marR="64282" marT="0" marB="0"/>
                </a:tc>
                <a:tc>
                  <a:txBody>
                    <a:bodyPr/>
                    <a:lstStyle/>
                    <a:p>
                      <a:pPr algn="ctr"/>
                      <a:r>
                        <a:rPr lang="en-US" sz="1200" b="1" kern="1200">
                          <a:solidFill>
                            <a:schemeClr val="tx1"/>
                          </a:solidFill>
                          <a:latin typeface="+mn-lt"/>
                          <a:ea typeface="+mn-ea"/>
                          <a:cs typeface="+mn-cs"/>
                        </a:rPr>
                        <a:t>900</a:t>
                      </a:r>
                      <a:endParaRPr lang="zh-CN" altLang="en-US" sz="1200" b="1" kern="1200">
                        <a:solidFill>
                          <a:schemeClr val="tx1"/>
                        </a:solidFill>
                        <a:latin typeface="+mn-lt"/>
                        <a:ea typeface="+mn-ea"/>
                        <a:cs typeface="+mn-cs"/>
                      </a:endParaRPr>
                    </a:p>
                  </a:txBody>
                  <a:tcPr marL="64282" marR="64282" marT="0" marB="0"/>
                </a:tc>
                <a:tc>
                  <a:txBody>
                    <a:bodyPr/>
                    <a:lstStyle/>
                    <a:p>
                      <a:pPr algn="just"/>
                      <a:r>
                        <a:rPr lang="zh-CN" altLang="en-US" sz="1200" b="1" kern="1200" dirty="0">
                          <a:solidFill>
                            <a:schemeClr val="tx1"/>
                          </a:solidFill>
                          <a:latin typeface="+mn-lt"/>
                          <a:ea typeface="+mn-ea"/>
                          <a:cs typeface="+mn-cs"/>
                        </a:rPr>
                        <a:t>其他市场主体</a:t>
                      </a:r>
                    </a:p>
                  </a:txBody>
                  <a:tcPr marL="64282" marR="64282" marT="0" marB="0"/>
                </a:tc>
                <a:extLst>
                  <a:ext uri="{0D108BD9-81ED-4DB2-BD59-A6C34878D82A}">
                    <a16:rowId xmlns:a16="http://schemas.microsoft.com/office/drawing/2014/main" val="1228707076"/>
                  </a:ext>
                </a:extLst>
              </a:tr>
              <a:tr h="295731">
                <a:tc>
                  <a:txBody>
                    <a:bodyPr/>
                    <a:lstStyle/>
                    <a:p>
                      <a:pPr algn="ctr"/>
                      <a:r>
                        <a:rPr lang="en-US" sz="1200" b="1" kern="1200">
                          <a:solidFill>
                            <a:schemeClr val="tx1"/>
                          </a:solidFill>
                          <a:latin typeface="+mn-lt"/>
                          <a:ea typeface="+mn-ea"/>
                          <a:cs typeface="+mn-cs"/>
                        </a:rPr>
                        <a:t>140</a:t>
                      </a:r>
                      <a:endParaRPr lang="zh-CN" altLang="en-US" sz="1200" b="1" kern="1200">
                        <a:solidFill>
                          <a:schemeClr val="tx1"/>
                        </a:solidFill>
                        <a:latin typeface="+mn-lt"/>
                        <a:ea typeface="+mn-ea"/>
                        <a:cs typeface="+mn-cs"/>
                      </a:endParaRPr>
                    </a:p>
                  </a:txBody>
                  <a:tcPr marL="64282" marR="64282" marT="0" marB="0"/>
                </a:tc>
                <a:tc>
                  <a:txBody>
                    <a:bodyPr/>
                    <a:lstStyle/>
                    <a:p>
                      <a:pPr algn="just"/>
                      <a:r>
                        <a:rPr lang="en-US" sz="1200" b="1" kern="1200">
                          <a:solidFill>
                            <a:schemeClr val="tx1"/>
                          </a:solidFill>
                          <a:latin typeface="+mn-lt"/>
                          <a:ea typeface="+mn-ea"/>
                          <a:cs typeface="+mn-cs"/>
                        </a:rPr>
                        <a:t>  </a:t>
                      </a:r>
                      <a:r>
                        <a:rPr lang="zh-CN" altLang="en-US" sz="1200" b="1" kern="1200">
                          <a:solidFill>
                            <a:schemeClr val="tx1"/>
                          </a:solidFill>
                          <a:latin typeface="+mn-lt"/>
                          <a:ea typeface="+mn-ea"/>
                          <a:cs typeface="+mn-cs"/>
                        </a:rPr>
                        <a:t>个人独资企业</a:t>
                      </a:r>
                    </a:p>
                  </a:txBody>
                  <a:tcPr marL="64282" marR="64282" marT="0" marB="0"/>
                </a:tc>
                <a:tc>
                  <a:txBody>
                    <a:bodyPr/>
                    <a:lstStyle/>
                    <a:p>
                      <a:pPr algn="ctr"/>
                      <a:r>
                        <a:rPr lang="en-US" sz="1200" b="1" kern="1200">
                          <a:solidFill>
                            <a:schemeClr val="tx1"/>
                          </a:solidFill>
                          <a:latin typeface="+mn-lt"/>
                          <a:ea typeface="+mn-ea"/>
                          <a:cs typeface="+mn-cs"/>
                        </a:rPr>
                        <a:t> </a:t>
                      </a:r>
                      <a:endParaRPr lang="zh-CN" altLang="en-US" sz="1200" b="1" kern="1200">
                        <a:solidFill>
                          <a:schemeClr val="tx1"/>
                        </a:solidFill>
                        <a:latin typeface="+mn-lt"/>
                        <a:ea typeface="+mn-ea"/>
                        <a:cs typeface="+mn-cs"/>
                      </a:endParaRPr>
                    </a:p>
                  </a:txBody>
                  <a:tcPr marL="64282" marR="64282" marT="0" marB="0"/>
                </a:tc>
                <a:tc>
                  <a:txBody>
                    <a:bodyPr/>
                    <a:lstStyle/>
                    <a:p>
                      <a:pPr algn="just"/>
                      <a:r>
                        <a:rPr lang="en-US" sz="1200" b="1" kern="1200" dirty="0">
                          <a:solidFill>
                            <a:schemeClr val="tx1"/>
                          </a:solidFill>
                          <a:latin typeface="+mn-lt"/>
                          <a:ea typeface="+mn-ea"/>
                          <a:cs typeface="+mn-cs"/>
                        </a:rPr>
                        <a:t> </a:t>
                      </a:r>
                      <a:endParaRPr lang="zh-CN" altLang="en-US" sz="1200" b="1" kern="1200" dirty="0">
                        <a:solidFill>
                          <a:schemeClr val="tx1"/>
                        </a:solidFill>
                        <a:latin typeface="+mn-lt"/>
                        <a:ea typeface="+mn-ea"/>
                        <a:cs typeface="+mn-cs"/>
                      </a:endParaRPr>
                    </a:p>
                  </a:txBody>
                  <a:tcPr marL="64282" marR="64282" marT="0" marB="0"/>
                </a:tc>
                <a:extLst>
                  <a:ext uri="{0D108BD9-81ED-4DB2-BD59-A6C34878D82A}">
                    <a16:rowId xmlns:a16="http://schemas.microsoft.com/office/drawing/2014/main" val="4173072959"/>
                  </a:ext>
                </a:extLst>
              </a:tr>
              <a:tr h="295731">
                <a:tc>
                  <a:txBody>
                    <a:bodyPr/>
                    <a:lstStyle/>
                    <a:p>
                      <a:pPr algn="ctr"/>
                      <a:r>
                        <a:rPr lang="en-US" sz="1200" b="1" kern="1200">
                          <a:solidFill>
                            <a:schemeClr val="tx1"/>
                          </a:solidFill>
                          <a:latin typeface="+mn-lt"/>
                          <a:ea typeface="+mn-ea"/>
                          <a:cs typeface="+mn-cs"/>
                        </a:rPr>
                        <a:t>150</a:t>
                      </a:r>
                      <a:endParaRPr lang="zh-CN" altLang="en-US" sz="1200" b="1" kern="1200">
                        <a:solidFill>
                          <a:schemeClr val="tx1"/>
                        </a:solidFill>
                        <a:latin typeface="+mn-lt"/>
                        <a:ea typeface="+mn-ea"/>
                        <a:cs typeface="+mn-cs"/>
                      </a:endParaRPr>
                    </a:p>
                  </a:txBody>
                  <a:tcPr marL="64282" marR="64282" marT="0" marB="0"/>
                </a:tc>
                <a:tc>
                  <a:txBody>
                    <a:bodyPr/>
                    <a:lstStyle/>
                    <a:p>
                      <a:pPr algn="just"/>
                      <a:r>
                        <a:rPr lang="en-US" sz="1200" b="1" kern="1200">
                          <a:solidFill>
                            <a:schemeClr val="tx1"/>
                          </a:solidFill>
                          <a:latin typeface="+mn-lt"/>
                          <a:ea typeface="+mn-ea"/>
                          <a:cs typeface="+mn-cs"/>
                        </a:rPr>
                        <a:t>  </a:t>
                      </a:r>
                      <a:r>
                        <a:rPr lang="zh-CN" altLang="en-US" sz="1200" b="1" kern="1200">
                          <a:solidFill>
                            <a:schemeClr val="tx1"/>
                          </a:solidFill>
                          <a:latin typeface="+mn-lt"/>
                          <a:ea typeface="+mn-ea"/>
                          <a:cs typeface="+mn-cs"/>
                        </a:rPr>
                        <a:t>合伙企业</a:t>
                      </a:r>
                    </a:p>
                  </a:txBody>
                  <a:tcPr marL="64282" marR="64282" marT="0" marB="0"/>
                </a:tc>
                <a:tc>
                  <a:txBody>
                    <a:bodyPr/>
                    <a:lstStyle/>
                    <a:p>
                      <a:pPr algn="ctr"/>
                      <a:r>
                        <a:rPr lang="en-US" sz="1200" b="1" kern="1200">
                          <a:solidFill>
                            <a:schemeClr val="tx1"/>
                          </a:solidFill>
                          <a:latin typeface="+mn-lt"/>
                          <a:ea typeface="+mn-ea"/>
                          <a:cs typeface="+mn-cs"/>
                        </a:rPr>
                        <a:t> </a:t>
                      </a:r>
                      <a:endParaRPr lang="zh-CN" altLang="en-US" sz="1200" b="1" kern="1200">
                        <a:solidFill>
                          <a:schemeClr val="tx1"/>
                        </a:solidFill>
                        <a:latin typeface="+mn-lt"/>
                        <a:ea typeface="+mn-ea"/>
                        <a:cs typeface="+mn-cs"/>
                      </a:endParaRPr>
                    </a:p>
                  </a:txBody>
                  <a:tcPr marL="64282" marR="64282" marT="0" marB="0"/>
                </a:tc>
                <a:tc>
                  <a:txBody>
                    <a:bodyPr/>
                    <a:lstStyle/>
                    <a:p>
                      <a:pPr algn="just"/>
                      <a:r>
                        <a:rPr lang="en-US" sz="1200" b="1" kern="1200" dirty="0">
                          <a:solidFill>
                            <a:schemeClr val="tx1"/>
                          </a:solidFill>
                          <a:latin typeface="+mn-lt"/>
                          <a:ea typeface="+mn-ea"/>
                          <a:cs typeface="+mn-cs"/>
                        </a:rPr>
                        <a:t> </a:t>
                      </a:r>
                      <a:endParaRPr lang="zh-CN" altLang="en-US" sz="1200" b="1" kern="1200" dirty="0">
                        <a:solidFill>
                          <a:schemeClr val="tx1"/>
                        </a:solidFill>
                        <a:latin typeface="+mn-lt"/>
                        <a:ea typeface="+mn-ea"/>
                        <a:cs typeface="+mn-cs"/>
                      </a:endParaRPr>
                    </a:p>
                  </a:txBody>
                  <a:tcPr marL="64282" marR="64282" marT="0" marB="0"/>
                </a:tc>
                <a:extLst>
                  <a:ext uri="{0D108BD9-81ED-4DB2-BD59-A6C34878D82A}">
                    <a16:rowId xmlns:a16="http://schemas.microsoft.com/office/drawing/2014/main" val="151020307"/>
                  </a:ext>
                </a:extLst>
              </a:tr>
              <a:tr h="295731">
                <a:tc>
                  <a:txBody>
                    <a:bodyPr/>
                    <a:lstStyle/>
                    <a:p>
                      <a:pPr algn="ctr"/>
                      <a:r>
                        <a:rPr lang="en-US" sz="1200" b="1" kern="1200">
                          <a:solidFill>
                            <a:schemeClr val="tx1"/>
                          </a:solidFill>
                          <a:latin typeface="+mn-lt"/>
                          <a:ea typeface="+mn-ea"/>
                          <a:cs typeface="+mn-cs"/>
                        </a:rPr>
                        <a:t>190</a:t>
                      </a:r>
                      <a:endParaRPr lang="zh-CN" altLang="en-US" sz="1200" b="1" kern="1200">
                        <a:solidFill>
                          <a:schemeClr val="tx1"/>
                        </a:solidFill>
                        <a:latin typeface="+mn-lt"/>
                        <a:ea typeface="+mn-ea"/>
                        <a:cs typeface="+mn-cs"/>
                      </a:endParaRPr>
                    </a:p>
                  </a:txBody>
                  <a:tcPr marL="64282" marR="64282" marT="0" marB="0"/>
                </a:tc>
                <a:tc>
                  <a:txBody>
                    <a:bodyPr/>
                    <a:lstStyle/>
                    <a:p>
                      <a:pPr algn="just"/>
                      <a:r>
                        <a:rPr lang="en-US" sz="1200" b="1" kern="1200">
                          <a:solidFill>
                            <a:schemeClr val="tx1"/>
                          </a:solidFill>
                          <a:latin typeface="+mn-lt"/>
                          <a:ea typeface="+mn-ea"/>
                          <a:cs typeface="+mn-cs"/>
                        </a:rPr>
                        <a:t>  </a:t>
                      </a:r>
                      <a:r>
                        <a:rPr lang="zh-CN" altLang="en-US" sz="1200" b="1" kern="1200">
                          <a:solidFill>
                            <a:schemeClr val="tx1"/>
                          </a:solidFill>
                          <a:latin typeface="+mn-lt"/>
                          <a:ea typeface="+mn-ea"/>
                          <a:cs typeface="+mn-cs"/>
                        </a:rPr>
                        <a:t>其他内资企业</a:t>
                      </a:r>
                    </a:p>
                  </a:txBody>
                  <a:tcPr marL="64282" marR="64282" marT="0" marB="0"/>
                </a:tc>
                <a:tc>
                  <a:txBody>
                    <a:bodyPr/>
                    <a:lstStyle/>
                    <a:p>
                      <a:pPr algn="ctr"/>
                      <a:r>
                        <a:rPr lang="en-US" sz="1200" b="1" kern="1200">
                          <a:solidFill>
                            <a:schemeClr val="tx1"/>
                          </a:solidFill>
                          <a:latin typeface="+mn-lt"/>
                          <a:ea typeface="+mn-ea"/>
                          <a:cs typeface="+mn-cs"/>
                        </a:rPr>
                        <a:t> </a:t>
                      </a:r>
                      <a:endParaRPr lang="zh-CN" altLang="en-US" sz="1200" b="1" kern="1200">
                        <a:solidFill>
                          <a:schemeClr val="tx1"/>
                        </a:solidFill>
                        <a:latin typeface="+mn-lt"/>
                        <a:ea typeface="+mn-ea"/>
                        <a:cs typeface="+mn-cs"/>
                      </a:endParaRPr>
                    </a:p>
                  </a:txBody>
                  <a:tcPr marL="64282" marR="64282" marT="0" marB="0"/>
                </a:tc>
                <a:tc>
                  <a:txBody>
                    <a:bodyPr/>
                    <a:lstStyle/>
                    <a:p>
                      <a:pPr algn="just"/>
                      <a:r>
                        <a:rPr lang="en-US" sz="1200" b="1" kern="1200" dirty="0">
                          <a:solidFill>
                            <a:schemeClr val="tx1"/>
                          </a:solidFill>
                          <a:latin typeface="+mn-lt"/>
                          <a:ea typeface="+mn-ea"/>
                          <a:cs typeface="+mn-cs"/>
                        </a:rPr>
                        <a:t> </a:t>
                      </a:r>
                      <a:endParaRPr lang="zh-CN" altLang="en-US" sz="1200" b="1" kern="1200" dirty="0">
                        <a:solidFill>
                          <a:schemeClr val="tx1"/>
                        </a:solidFill>
                        <a:latin typeface="+mn-lt"/>
                        <a:ea typeface="+mn-ea"/>
                        <a:cs typeface="+mn-cs"/>
                      </a:endParaRPr>
                    </a:p>
                  </a:txBody>
                  <a:tcPr marL="64282" marR="64282" marT="0" marB="0"/>
                </a:tc>
                <a:extLst>
                  <a:ext uri="{0D108BD9-81ED-4DB2-BD59-A6C34878D82A}">
                    <a16:rowId xmlns:a16="http://schemas.microsoft.com/office/drawing/2014/main" val="1511291855"/>
                  </a:ext>
                </a:extLst>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形状, 圆圈&#10;&#10;描述已自动生成"/>
          <p:cNvPicPr>
            <a:picLocks noChangeAspect="1"/>
          </p:cNvPicPr>
          <p:nvPr>
            <p:custDataLst>
              <p:tags r:id="rId1"/>
            </p:custDataLst>
          </p:nvPr>
        </p:nvPicPr>
        <p:blipFill rotWithShape="1">
          <a:blip r:embed="rId9" cstate="print">
            <a:extLst>
              <a:ext uri="{28A0092B-C50C-407E-A947-70E740481C1C}">
                <a14:useLocalDpi xmlns:a14="http://schemas.microsoft.com/office/drawing/2010/main" val="0"/>
              </a:ext>
            </a:extLst>
          </a:blip>
          <a:srcRect t="39524"/>
          <a:stretch>
            <a:fillRect/>
          </a:stretch>
        </p:blipFill>
        <p:spPr>
          <a:xfrm>
            <a:off x="0" y="6407150"/>
            <a:ext cx="12192000" cy="450850"/>
          </a:xfrm>
          <a:prstGeom prst="rect">
            <a:avLst/>
          </a:prstGeom>
        </p:spPr>
      </p:pic>
      <p:pic>
        <p:nvPicPr>
          <p:cNvPr id="10" name="图片 9"/>
          <p:cNvPicPr>
            <a:picLocks noChangeAspect="1"/>
          </p:cNvPicPr>
          <p:nvPr>
            <p:custDataLst>
              <p:tags r:id="rId2"/>
            </p:custDataLst>
          </p:nvPr>
        </p:nvPicPr>
        <p:blipFill>
          <a:blip r:embed="rId10"/>
          <a:stretch>
            <a:fillRect/>
          </a:stretch>
        </p:blipFill>
        <p:spPr>
          <a:xfrm>
            <a:off x="-529" y="-425"/>
            <a:ext cx="12193057" cy="533826"/>
          </a:xfrm>
          <a:prstGeom prst="rect">
            <a:avLst/>
          </a:prstGeom>
        </p:spPr>
      </p:pic>
      <p:sp>
        <p:nvSpPr>
          <p:cNvPr id="9" name="文本框 8"/>
          <p:cNvSpPr txBox="1"/>
          <p:nvPr>
            <p:custDataLst>
              <p:tags r:id="rId3"/>
            </p:custDataLst>
          </p:nvPr>
        </p:nvSpPr>
        <p:spPr>
          <a:xfrm>
            <a:off x="233046" y="257783"/>
            <a:ext cx="3036628" cy="523220"/>
          </a:xfrm>
          <a:prstGeom prst="rect">
            <a:avLst/>
          </a:prstGeom>
          <a:noFill/>
          <a:effectLst/>
        </p:spPr>
        <p:txBody>
          <a:bodyPr wrap="square" rtlCol="0">
            <a:spAutoFit/>
          </a:bodyPr>
          <a:lstStyle/>
          <a:p>
            <a:pPr algn="l"/>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人社部最新要求</a:t>
            </a:r>
          </a:p>
        </p:txBody>
      </p:sp>
      <p:cxnSp>
        <p:nvCxnSpPr>
          <p:cNvPr id="13" name="直接连接符 12"/>
          <p:cNvCxnSpPr/>
          <p:nvPr>
            <p:custDataLst>
              <p:tags r:id="rId4"/>
            </p:custDataLst>
          </p:nvPr>
        </p:nvCxnSpPr>
        <p:spPr>
          <a:xfrm>
            <a:off x="318331" y="827040"/>
            <a:ext cx="6019800" cy="4445"/>
          </a:xfrm>
          <a:prstGeom prst="line">
            <a:avLst/>
          </a:prstGeom>
          <a:ln w="38100">
            <a:solidFill>
              <a:srgbClr val="2A448C"/>
            </a:solidFill>
          </a:ln>
        </p:spPr>
        <p:style>
          <a:lnRef idx="1">
            <a:schemeClr val="accent1"/>
          </a:lnRef>
          <a:fillRef idx="0">
            <a:schemeClr val="accent1"/>
          </a:fillRef>
          <a:effectRef idx="0">
            <a:schemeClr val="accent1"/>
          </a:effectRef>
          <a:fontRef idx="minor">
            <a:schemeClr val="tx1"/>
          </a:fontRef>
        </p:style>
      </p:cxnSp>
      <p:sp>
        <p:nvSpPr>
          <p:cNvPr id="2" name="Text Box 15"/>
          <p:cNvSpPr txBox="1"/>
          <p:nvPr>
            <p:custDataLst>
              <p:tags r:id="rId5"/>
            </p:custDataLst>
          </p:nvPr>
        </p:nvSpPr>
        <p:spPr>
          <a:xfrm>
            <a:off x="318331" y="1466599"/>
            <a:ext cx="11245596" cy="1953514"/>
          </a:xfrm>
          <a:prstGeom prst="rect">
            <a:avLst/>
          </a:prstGeom>
          <a:noFill/>
          <a:ln w="9525">
            <a:noFill/>
          </a:ln>
        </p:spPr>
        <p:txBody>
          <a:bodyPr wrap="square" anchor="t" anchorCtr="0">
            <a:noAutofit/>
          </a:bodyPr>
          <a:lstStyle/>
          <a:p>
            <a:pPr marL="342900" indent="19050" fontAlgn="base">
              <a:spcBef>
                <a:spcPct val="20000"/>
              </a:spcBef>
              <a:spcAft>
                <a:spcPct val="0"/>
              </a:spcAft>
              <a:buClr>
                <a:schemeClr val="hlink"/>
              </a:buClr>
              <a:buSzPct val="70000"/>
              <a:defRPr/>
            </a:pPr>
            <a:r>
              <a:rPr lang="zh-CN" altLang="en-US" sz="2400" b="1" kern="0" dirty="0">
                <a:solidFill>
                  <a:srgbClr val="FFA117"/>
                </a:solidFill>
                <a:latin typeface="+mn-ea"/>
                <a:cs typeface="+mn-ea"/>
                <a:sym typeface="+mn-ea"/>
              </a:rPr>
              <a:t>“参加工作年份”改为“初次就业年份”</a:t>
            </a:r>
            <a:endParaRPr lang="en-US" altLang="zh-CN" sz="2400" b="1" kern="0" dirty="0">
              <a:solidFill>
                <a:srgbClr val="FFA117"/>
              </a:solidFill>
              <a:latin typeface="+mn-ea"/>
              <a:cs typeface="+mn-ea"/>
            </a:endParaRPr>
          </a:p>
          <a:p>
            <a:pPr marL="342900" marR="0" lvl="0" indent="-342900" algn="l" defTabSz="914400" rtl="0" eaLnBrk="1" fontAlgn="base" latinLnBrk="0" hangingPunct="1">
              <a:lnSpc>
                <a:spcPct val="150000"/>
              </a:lnSpc>
              <a:spcBef>
                <a:spcPct val="20000"/>
              </a:spcBef>
              <a:spcAft>
                <a:spcPct val="0"/>
              </a:spcAft>
              <a:buClr>
                <a:schemeClr val="tx2"/>
              </a:buClr>
              <a:buSzPct val="70000"/>
              <a:buFont typeface="Wingdings" panose="05000000000000000000" pitchFamily="2" charset="2"/>
              <a:buNone/>
              <a:defRPr/>
            </a:pPr>
            <a:r>
              <a:rPr lang="en-US" altLang="zh-CN" sz="2400" b="1" kern="0" noProof="0" dirty="0">
                <a:ln>
                  <a:noFill/>
                </a:ln>
                <a:solidFill>
                  <a:srgbClr val="FFFF00"/>
                </a:solidFill>
                <a:effectLst>
                  <a:outerShdw blurRad="38100" dist="38100" dir="2700000" algn="tl">
                    <a:srgbClr val="000000"/>
                  </a:outerShdw>
                </a:effectLst>
                <a:uLnTx/>
                <a:uFillTx/>
                <a:latin typeface="+mn-ea"/>
                <a:cs typeface="+mn-ea"/>
                <a:sym typeface="+mn-ea"/>
              </a:rPr>
              <a:t> 	</a:t>
            </a:r>
            <a:r>
              <a:rPr lang="en-US" altLang="zh-CN" sz="2000" b="1" kern="0" dirty="0">
                <a:solidFill>
                  <a:srgbClr val="3657B4"/>
                </a:solidFill>
                <a:latin typeface="+mn-ea"/>
                <a:cs typeface="+mn-ea"/>
                <a:sym typeface="+mn-ea"/>
              </a:rPr>
              <a:t>	</a:t>
            </a:r>
            <a:r>
              <a:rPr lang="zh-CN" altLang="en-US" sz="2000" b="1" kern="0" dirty="0">
                <a:solidFill>
                  <a:srgbClr val="3657B4"/>
                </a:solidFill>
                <a:latin typeface="+mn-ea"/>
                <a:cs typeface="+mn-ea"/>
                <a:sym typeface="+mn-ea"/>
              </a:rPr>
              <a:t>为便于方便企业准确理解填报，将</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企业从业人员工资报酬情况</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表中“参加工作年份”指标名称改为“初次就业年份”，是指职工初次完成学历教育并在劳动力市场就业的年份（并非入职本企业的年份）。</a:t>
            </a:r>
            <a:endParaRPr lang="en-US" altLang="zh-CN" sz="2000" b="1" kern="0" dirty="0">
              <a:solidFill>
                <a:srgbClr val="3657B4"/>
              </a:solidFill>
              <a:latin typeface="+mn-ea"/>
              <a:cs typeface="+mn-ea"/>
              <a:sym typeface="+mn-ea"/>
            </a:endParaRPr>
          </a:p>
        </p:txBody>
      </p:sp>
      <p:sp>
        <p:nvSpPr>
          <p:cNvPr id="6" name="Text Box 15"/>
          <p:cNvSpPr txBox="1"/>
          <p:nvPr>
            <p:custDataLst>
              <p:tags r:id="rId6"/>
            </p:custDataLst>
          </p:nvPr>
        </p:nvSpPr>
        <p:spPr>
          <a:xfrm>
            <a:off x="318331" y="3936874"/>
            <a:ext cx="11245596" cy="1953514"/>
          </a:xfrm>
          <a:prstGeom prst="rect">
            <a:avLst/>
          </a:prstGeom>
          <a:noFill/>
          <a:ln w="9525">
            <a:noFill/>
          </a:ln>
        </p:spPr>
        <p:txBody>
          <a:bodyPr wrap="square" anchor="t" anchorCtr="0">
            <a:noAutofit/>
          </a:bodyPr>
          <a:lstStyle/>
          <a:p>
            <a:pPr marL="342900" marR="0" lvl="0" indent="19050" fontAlgn="base">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dirty="0">
                <a:solidFill>
                  <a:srgbClr val="FFA117"/>
                </a:solidFill>
                <a:latin typeface="+mn-ea"/>
                <a:cs typeface="+mn-ea"/>
                <a:sym typeface="+mn-ea"/>
              </a:rPr>
              <a:t>职工代码填写原则</a:t>
            </a:r>
            <a:endParaRPr lang="en-US" altLang="zh-CN" sz="2400" b="1" kern="0" dirty="0">
              <a:solidFill>
                <a:srgbClr val="FFA117"/>
              </a:solidFill>
              <a:latin typeface="+mn-ea"/>
              <a:cs typeface="+mn-ea"/>
            </a:endParaRPr>
          </a:p>
          <a:p>
            <a:pPr marL="342900" marR="0" lvl="0" indent="-342900" algn="l" defTabSz="914400" rtl="0" eaLnBrk="1" fontAlgn="base" latinLnBrk="0" hangingPunct="1">
              <a:lnSpc>
                <a:spcPct val="150000"/>
              </a:lnSpc>
              <a:spcBef>
                <a:spcPct val="20000"/>
              </a:spcBef>
              <a:spcAft>
                <a:spcPct val="0"/>
              </a:spcAft>
              <a:buClr>
                <a:schemeClr val="tx2"/>
              </a:buClr>
              <a:buSzPct val="70000"/>
              <a:buFont typeface="Wingdings" panose="05000000000000000000" pitchFamily="2" charset="2"/>
              <a:buNone/>
              <a:defRPr/>
            </a:pPr>
            <a:r>
              <a:rPr lang="en-US" altLang="zh-CN" sz="2400" b="1" kern="0" noProof="0" dirty="0">
                <a:ln>
                  <a:noFill/>
                </a:ln>
                <a:solidFill>
                  <a:srgbClr val="FFFF00"/>
                </a:solidFill>
                <a:effectLst>
                  <a:outerShdw blurRad="38100" dist="38100" dir="2700000" algn="tl">
                    <a:srgbClr val="000000"/>
                  </a:outerShdw>
                </a:effectLst>
                <a:uLnTx/>
                <a:uFillTx/>
                <a:latin typeface="+mn-ea"/>
                <a:cs typeface="+mn-ea"/>
                <a:sym typeface="+mn-ea"/>
              </a:rPr>
              <a:t> 		</a:t>
            </a:r>
            <a:r>
              <a:rPr lang="zh-CN" altLang="en-US" sz="2000" b="1" kern="0" dirty="0">
                <a:solidFill>
                  <a:srgbClr val="3657B4"/>
                </a:solidFill>
                <a:latin typeface="+mn-ea"/>
                <a:cs typeface="+mn-ea"/>
                <a:sym typeface="+mn-ea"/>
              </a:rPr>
              <a:t>提示持续参与调查的企业在填报职工代码时，要确保统一员工在不同调查期间代码的稳定性，以便 持续跟踪观察某类员工技术技能及工资水平的变化趋势。新增员工的代码可在原有基础上顺延编号。</a:t>
            </a:r>
            <a:endParaRPr lang="en-US" altLang="zh-CN" sz="2000" b="1" kern="0" dirty="0">
              <a:solidFill>
                <a:srgbClr val="3657B4"/>
              </a:solidFill>
              <a:latin typeface="+mn-ea"/>
              <a:cs typeface="+mn-ea"/>
              <a:sym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形状, 圆圈&#10;&#10;描述已自动生成"/>
          <p:cNvPicPr>
            <a:picLocks noChangeAspect="1"/>
          </p:cNvPicPr>
          <p:nvPr>
            <p:custDataLst>
              <p:tags r:id="rId1"/>
            </p:custDataLst>
          </p:nvPr>
        </p:nvPicPr>
        <p:blipFill rotWithShape="1">
          <a:blip r:embed="rId8" cstate="print">
            <a:extLst>
              <a:ext uri="{28A0092B-C50C-407E-A947-70E740481C1C}">
                <a14:useLocalDpi xmlns:a14="http://schemas.microsoft.com/office/drawing/2010/main" val="0"/>
              </a:ext>
            </a:extLst>
          </a:blip>
          <a:srcRect t="39524"/>
          <a:stretch>
            <a:fillRect/>
          </a:stretch>
        </p:blipFill>
        <p:spPr>
          <a:xfrm>
            <a:off x="0" y="6407150"/>
            <a:ext cx="12192000" cy="450850"/>
          </a:xfrm>
          <a:prstGeom prst="rect">
            <a:avLst/>
          </a:prstGeom>
        </p:spPr>
      </p:pic>
      <p:pic>
        <p:nvPicPr>
          <p:cNvPr id="10" name="图片 9"/>
          <p:cNvPicPr>
            <a:picLocks noChangeAspect="1"/>
          </p:cNvPicPr>
          <p:nvPr>
            <p:custDataLst>
              <p:tags r:id="rId2"/>
            </p:custDataLst>
          </p:nvPr>
        </p:nvPicPr>
        <p:blipFill>
          <a:blip r:embed="rId9"/>
          <a:stretch>
            <a:fillRect/>
          </a:stretch>
        </p:blipFill>
        <p:spPr>
          <a:xfrm>
            <a:off x="-529" y="-425"/>
            <a:ext cx="12193057" cy="533826"/>
          </a:xfrm>
          <a:prstGeom prst="rect">
            <a:avLst/>
          </a:prstGeom>
        </p:spPr>
      </p:pic>
      <p:sp>
        <p:nvSpPr>
          <p:cNvPr id="9" name="文本框 8"/>
          <p:cNvSpPr txBox="1"/>
          <p:nvPr>
            <p:custDataLst>
              <p:tags r:id="rId3"/>
            </p:custDataLst>
          </p:nvPr>
        </p:nvSpPr>
        <p:spPr>
          <a:xfrm>
            <a:off x="233046" y="257783"/>
            <a:ext cx="3036628" cy="523220"/>
          </a:xfrm>
          <a:prstGeom prst="rect">
            <a:avLst/>
          </a:prstGeom>
          <a:noFill/>
          <a:effectLst/>
        </p:spPr>
        <p:txBody>
          <a:bodyPr wrap="square" rtlCol="0">
            <a:spAutoFit/>
          </a:bodyPr>
          <a:lstStyle/>
          <a:p>
            <a:pPr algn="l"/>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人社部最新要求</a:t>
            </a:r>
          </a:p>
        </p:txBody>
      </p:sp>
      <p:cxnSp>
        <p:nvCxnSpPr>
          <p:cNvPr id="13" name="直接连接符 12"/>
          <p:cNvCxnSpPr/>
          <p:nvPr>
            <p:custDataLst>
              <p:tags r:id="rId4"/>
            </p:custDataLst>
          </p:nvPr>
        </p:nvCxnSpPr>
        <p:spPr>
          <a:xfrm>
            <a:off x="318331" y="827040"/>
            <a:ext cx="6019800" cy="4445"/>
          </a:xfrm>
          <a:prstGeom prst="line">
            <a:avLst/>
          </a:prstGeom>
          <a:ln w="38100">
            <a:solidFill>
              <a:srgbClr val="2A448C"/>
            </a:solidFill>
          </a:ln>
        </p:spPr>
        <p:style>
          <a:lnRef idx="1">
            <a:schemeClr val="accent1"/>
          </a:lnRef>
          <a:fillRef idx="0">
            <a:schemeClr val="accent1"/>
          </a:fillRef>
          <a:effectRef idx="0">
            <a:schemeClr val="accent1"/>
          </a:effectRef>
          <a:fontRef idx="minor">
            <a:schemeClr val="tx1"/>
          </a:fontRef>
        </p:style>
      </p:cxnSp>
      <p:sp>
        <p:nvSpPr>
          <p:cNvPr id="2" name="Text Box 15"/>
          <p:cNvSpPr txBox="1"/>
          <p:nvPr>
            <p:custDataLst>
              <p:tags r:id="rId5"/>
            </p:custDataLst>
          </p:nvPr>
        </p:nvSpPr>
        <p:spPr>
          <a:xfrm>
            <a:off x="318331" y="1402389"/>
            <a:ext cx="6747487" cy="3576355"/>
          </a:xfrm>
          <a:prstGeom prst="rect">
            <a:avLst/>
          </a:prstGeom>
          <a:noFill/>
          <a:ln w="9525">
            <a:noFill/>
          </a:ln>
        </p:spPr>
        <p:txBody>
          <a:bodyPr wrap="square" anchor="t" anchorCtr="0">
            <a:noAutofit/>
          </a:bodyPr>
          <a:lstStyle/>
          <a:p>
            <a:pPr marL="342900" indent="19050" fontAlgn="base">
              <a:spcBef>
                <a:spcPct val="20000"/>
              </a:spcBef>
              <a:spcAft>
                <a:spcPct val="0"/>
              </a:spcAft>
              <a:buClr>
                <a:schemeClr val="hlink"/>
              </a:buClr>
              <a:buSzPct val="70000"/>
              <a:defRPr/>
            </a:pPr>
            <a:r>
              <a:rPr lang="zh-CN" altLang="en-US" sz="2400" b="1" kern="0" dirty="0">
                <a:solidFill>
                  <a:srgbClr val="FFA117"/>
                </a:solidFill>
                <a:latin typeface="+mn-ea"/>
                <a:cs typeface="+mn-ea"/>
                <a:sym typeface="+mn-ea"/>
              </a:rPr>
              <a:t>对“</a:t>
            </a:r>
            <a:r>
              <a:rPr lang="en-US" altLang="zh-CN" sz="2400" b="1" kern="0" dirty="0">
                <a:solidFill>
                  <a:srgbClr val="FFA117"/>
                </a:solidFill>
                <a:latin typeface="+mn-ea"/>
                <a:cs typeface="+mn-ea"/>
                <a:sym typeface="+mn-ea"/>
              </a:rPr>
              <a:t>10601</a:t>
            </a:r>
            <a:r>
              <a:rPr lang="zh-CN" altLang="en-US" sz="2400" b="1" kern="0" dirty="0">
                <a:solidFill>
                  <a:srgbClr val="FFA117"/>
                </a:solidFill>
                <a:latin typeface="+mn-ea"/>
                <a:cs typeface="+mn-ea"/>
                <a:sym typeface="+mn-ea"/>
              </a:rPr>
              <a:t>企业负责人”的职业细类进行扩充</a:t>
            </a:r>
            <a:endParaRPr lang="en-US" altLang="zh-CN" sz="2400" b="1" kern="0" dirty="0">
              <a:solidFill>
                <a:srgbClr val="FFA117"/>
              </a:solidFill>
              <a:latin typeface="+mn-ea"/>
              <a:cs typeface="+mn-ea"/>
            </a:endParaRPr>
          </a:p>
          <a:p>
            <a:pPr marL="342900" lvl="0" indent="-342900" fontAlgn="base">
              <a:lnSpc>
                <a:spcPct val="150000"/>
              </a:lnSpc>
              <a:spcBef>
                <a:spcPct val="20000"/>
              </a:spcBef>
              <a:spcAft>
                <a:spcPct val="0"/>
              </a:spcAft>
              <a:buClr>
                <a:schemeClr val="tx2"/>
              </a:buClr>
              <a:buSzPct val="70000"/>
              <a:defRPr/>
            </a:pPr>
            <a:r>
              <a:rPr lang="en-US" altLang="zh-CN" sz="2400" b="1" kern="0" noProof="0" dirty="0">
                <a:ln>
                  <a:noFill/>
                </a:ln>
                <a:solidFill>
                  <a:srgbClr val="FFFF00"/>
                </a:solidFill>
                <a:effectLst>
                  <a:outerShdw blurRad="38100" dist="38100" dir="2700000" algn="tl">
                    <a:srgbClr val="000000"/>
                  </a:outerShdw>
                </a:effectLst>
                <a:uLnTx/>
                <a:uFillTx/>
                <a:latin typeface="+mn-ea"/>
                <a:cs typeface="+mn-ea"/>
                <a:sym typeface="+mn-ea"/>
              </a:rPr>
              <a:t> 	</a:t>
            </a:r>
            <a:r>
              <a:rPr lang="en-US" altLang="zh-CN" sz="2000" b="1" kern="0" noProof="0" dirty="0">
                <a:ln>
                  <a:noFill/>
                </a:ln>
                <a:solidFill>
                  <a:srgbClr val="3657B4"/>
                </a:solidFill>
                <a:effectLst>
                  <a:outerShdw blurRad="38100" dist="38100" dir="2700000" algn="tl">
                    <a:srgbClr val="000000"/>
                  </a:outerShdw>
                </a:effectLst>
                <a:uLnTx/>
                <a:uFillTx/>
                <a:latin typeface="+mn-ea"/>
                <a:cs typeface="+mn-ea"/>
                <a:sym typeface="+mn-ea"/>
              </a:rPr>
              <a:t>        </a:t>
            </a:r>
            <a:r>
              <a:rPr lang="zh-CN" altLang="en-US" sz="2000" b="1" kern="0" dirty="0">
                <a:solidFill>
                  <a:srgbClr val="3657B4"/>
                </a:solidFill>
                <a:latin typeface="+mn-ea"/>
                <a:cs typeface="+mn-ea"/>
                <a:sym typeface="+mn-ea"/>
              </a:rPr>
              <a:t>将职业小类“</a:t>
            </a:r>
            <a:r>
              <a:rPr lang="en-US" altLang="zh-CN" sz="2000" b="1" kern="0" dirty="0">
                <a:solidFill>
                  <a:srgbClr val="3657B4"/>
                </a:solidFill>
                <a:latin typeface="+mn-ea"/>
                <a:cs typeface="+mn-ea"/>
                <a:sym typeface="+mn-ea"/>
              </a:rPr>
              <a:t>10601</a:t>
            </a:r>
            <a:r>
              <a:rPr lang="zh-CN" altLang="en-US" sz="2000" b="1" kern="0" dirty="0">
                <a:solidFill>
                  <a:srgbClr val="3657B4"/>
                </a:solidFill>
                <a:latin typeface="+mn-ea"/>
                <a:cs typeface="+mn-ea"/>
                <a:sym typeface="+mn-ea"/>
              </a:rPr>
              <a:t>企业负责人”原包含的</a:t>
            </a:r>
            <a:r>
              <a:rPr lang="en-US" altLang="zh-CN" sz="2000" b="1" kern="0" dirty="0">
                <a:solidFill>
                  <a:srgbClr val="3657B4"/>
                </a:solidFill>
                <a:latin typeface="+mn-ea"/>
                <a:cs typeface="+mn-ea"/>
                <a:sym typeface="+mn-ea"/>
              </a:rPr>
              <a:t>3</a:t>
            </a:r>
            <a:r>
              <a:rPr lang="zh-CN" altLang="en-US" sz="2000" b="1" kern="0" dirty="0">
                <a:solidFill>
                  <a:srgbClr val="3657B4"/>
                </a:solidFill>
                <a:latin typeface="+mn-ea"/>
                <a:cs typeface="+mn-ea"/>
                <a:sym typeface="+mn-ea"/>
              </a:rPr>
              <a:t>个职业细类进行扩充细化。调整扩充细类如右图：</a:t>
            </a:r>
            <a:endParaRPr lang="en-US" altLang="zh-CN" sz="2000" b="1" kern="0" dirty="0">
              <a:solidFill>
                <a:srgbClr val="3657B4"/>
              </a:solidFill>
              <a:latin typeface="+mn-ea"/>
              <a:cs typeface="+mn-ea"/>
              <a:sym typeface="+mn-ea"/>
            </a:endParaRPr>
          </a:p>
          <a:p>
            <a:pPr marL="342900" lvl="0" indent="-342900" fontAlgn="base">
              <a:lnSpc>
                <a:spcPct val="150000"/>
              </a:lnSpc>
              <a:spcBef>
                <a:spcPct val="20000"/>
              </a:spcBef>
              <a:spcAft>
                <a:spcPct val="0"/>
              </a:spcAft>
              <a:buClr>
                <a:schemeClr val="tx2"/>
              </a:buClr>
              <a:buSzPct val="70000"/>
              <a:defRPr/>
            </a:pPr>
            <a:r>
              <a:rPr lang="en-US" altLang="zh-CN" sz="2000" b="1" kern="0" dirty="0">
                <a:solidFill>
                  <a:srgbClr val="3657B4"/>
                </a:solidFill>
                <a:latin typeface="+mn-ea"/>
                <a:cs typeface="+mn-ea"/>
                <a:sym typeface="+mn-ea"/>
              </a:rPr>
              <a:t>                </a:t>
            </a:r>
          </a:p>
          <a:p>
            <a:pPr marL="342900" lvl="0" indent="-342900" fontAlgn="base">
              <a:lnSpc>
                <a:spcPct val="150000"/>
              </a:lnSpc>
              <a:spcBef>
                <a:spcPct val="20000"/>
              </a:spcBef>
              <a:spcAft>
                <a:spcPct val="0"/>
              </a:spcAft>
              <a:buClr>
                <a:schemeClr val="tx2"/>
              </a:buClr>
              <a:buSzPct val="70000"/>
              <a:defRPr/>
            </a:pPr>
            <a:r>
              <a:rPr lang="en-US" altLang="zh-CN" sz="2000" b="1" kern="0" dirty="0">
                <a:solidFill>
                  <a:srgbClr val="3657B4"/>
                </a:solidFill>
                <a:latin typeface="+mn-ea"/>
                <a:cs typeface="+mn-ea"/>
                <a:sym typeface="+mn-ea"/>
              </a:rPr>
              <a:t>              </a:t>
            </a:r>
            <a:r>
              <a:rPr lang="zh-CN" altLang="en-US" sz="2000" b="1" kern="0" dirty="0">
                <a:solidFill>
                  <a:srgbClr val="3657B4"/>
                </a:solidFill>
                <a:latin typeface="+mn-ea"/>
                <a:cs typeface="+mn-ea"/>
                <a:sym typeface="+mn-ea"/>
              </a:rPr>
              <a:t>企业董事长兼任总经理（含同级别人员）、副总经理（含同级别人员）或部门经理的，按照薪酬标准较高的职业填写。</a:t>
            </a:r>
            <a:endParaRPr lang="en-US" altLang="zh-CN" sz="2000" b="1" kern="0" dirty="0">
              <a:solidFill>
                <a:srgbClr val="3657B4"/>
              </a:solidFill>
              <a:latin typeface="+mn-ea"/>
              <a:cs typeface="+mn-ea"/>
              <a:sym typeface="+mn-ea"/>
            </a:endParaRPr>
          </a:p>
        </p:txBody>
      </p:sp>
      <p:graphicFrame>
        <p:nvGraphicFramePr>
          <p:cNvPr id="3" name="表格 2"/>
          <p:cNvGraphicFramePr>
            <a:graphicFrameLocks noGrp="1"/>
          </p:cNvGraphicFramePr>
          <p:nvPr/>
        </p:nvGraphicFramePr>
        <p:xfrm>
          <a:off x="7222837" y="1402390"/>
          <a:ext cx="4535054" cy="5004760"/>
        </p:xfrm>
        <a:graphic>
          <a:graphicData uri="http://schemas.openxmlformats.org/drawingml/2006/table">
            <a:tbl>
              <a:tblPr firstRow="1" firstCol="1" bandRow="1">
                <a:tableStyleId>{5C22544A-7EE6-4342-B048-85BDC9FD1C3A}</a:tableStyleId>
              </a:tblPr>
              <a:tblGrid>
                <a:gridCol w="950291">
                  <a:extLst>
                    <a:ext uri="{9D8B030D-6E8A-4147-A177-3AD203B41FA5}">
                      <a16:colId xmlns:a16="http://schemas.microsoft.com/office/drawing/2014/main" val="20000"/>
                    </a:ext>
                  </a:extLst>
                </a:gridCol>
                <a:gridCol w="3584763">
                  <a:extLst>
                    <a:ext uri="{9D8B030D-6E8A-4147-A177-3AD203B41FA5}">
                      <a16:colId xmlns:a16="http://schemas.microsoft.com/office/drawing/2014/main" val="20001"/>
                    </a:ext>
                  </a:extLst>
                </a:gridCol>
              </a:tblGrid>
              <a:tr h="248357">
                <a:tc>
                  <a:txBody>
                    <a:bodyPr/>
                    <a:lstStyle/>
                    <a:p>
                      <a:pPr indent="266700" algn="just"/>
                      <a:endParaRPr lang="zh-CN" sz="900" kern="100" dirty="0">
                        <a:effectLst/>
                        <a:latin typeface="Times New Roman" panose="02020603050405020304" pitchFamily="18" charset="0"/>
                        <a:ea typeface="宋体" panose="02010600030101010101" pitchFamily="2" charset="-122"/>
                      </a:endParaRPr>
                    </a:p>
                  </a:txBody>
                  <a:tcPr marL="46474" marR="46474" marT="0" marB="0"/>
                </a:tc>
                <a:tc>
                  <a:txBody>
                    <a:bodyPr/>
                    <a:lstStyle/>
                    <a:p>
                      <a:pPr indent="266700" algn="just"/>
                      <a:r>
                        <a:rPr lang="zh-CN" altLang="en-US" sz="900" kern="100" dirty="0">
                          <a:effectLst/>
                          <a:latin typeface="Times New Roman" panose="02020603050405020304" pitchFamily="18" charset="0"/>
                          <a:ea typeface="宋体" panose="02010600030101010101" pitchFamily="2" charset="-122"/>
                        </a:rPr>
                        <a:t>职业细类</a:t>
                      </a:r>
                      <a:endParaRPr lang="zh-CN" sz="900" kern="100" dirty="0">
                        <a:effectLst/>
                        <a:latin typeface="Times New Roman" panose="02020603050405020304" pitchFamily="18" charset="0"/>
                        <a:ea typeface="宋体" panose="02010600030101010101" pitchFamily="2" charset="-122"/>
                      </a:endParaRPr>
                    </a:p>
                  </a:txBody>
                  <a:tcPr marL="46474" marR="46474" marT="0" marB="0"/>
                </a:tc>
                <a:extLst>
                  <a:ext uri="{0D108BD9-81ED-4DB2-BD59-A6C34878D82A}">
                    <a16:rowId xmlns:a16="http://schemas.microsoft.com/office/drawing/2014/main" val="10000"/>
                  </a:ext>
                </a:extLst>
              </a:tr>
              <a:tr h="248357">
                <a:tc>
                  <a:txBody>
                    <a:bodyPr/>
                    <a:lstStyle/>
                    <a:p>
                      <a:pPr indent="266700" algn="ctr"/>
                      <a:r>
                        <a:rPr lang="en-US" sz="900" kern="100" dirty="0">
                          <a:effectLst/>
                        </a:rPr>
                        <a:t>1060101</a:t>
                      </a:r>
                      <a:endParaRPr lang="zh-CN" sz="900" kern="100" dirty="0">
                        <a:effectLst/>
                        <a:latin typeface="Times New Roman" panose="02020603050405020304" pitchFamily="18" charset="0"/>
                        <a:ea typeface="宋体" panose="02010600030101010101" pitchFamily="2" charset="-122"/>
                      </a:endParaRPr>
                    </a:p>
                  </a:txBody>
                  <a:tcPr marL="46474" marR="46474" marT="0" marB="0"/>
                </a:tc>
                <a:tc>
                  <a:txBody>
                    <a:bodyPr/>
                    <a:lstStyle/>
                    <a:p>
                      <a:pPr indent="266700" algn="l"/>
                      <a:r>
                        <a:rPr lang="zh-CN" sz="900" kern="100" dirty="0">
                          <a:effectLst/>
                        </a:rPr>
                        <a:t>企业董事</a:t>
                      </a:r>
                      <a:r>
                        <a:rPr lang="en-US" sz="900" kern="100" dirty="0">
                          <a:effectLst/>
                        </a:rPr>
                        <a:t>(</a:t>
                      </a:r>
                      <a:r>
                        <a:rPr lang="zh-CN" sz="900" kern="100" dirty="0">
                          <a:effectLst/>
                        </a:rPr>
                        <a:t>不包括独立董事</a:t>
                      </a:r>
                      <a:r>
                        <a:rPr lang="en-US" sz="900" kern="100" dirty="0">
                          <a:effectLst/>
                        </a:rPr>
                        <a:t>)</a:t>
                      </a:r>
                      <a:endParaRPr lang="zh-CN" sz="900" kern="100" dirty="0">
                        <a:effectLst/>
                        <a:latin typeface="Times New Roman" panose="02020603050405020304" pitchFamily="18" charset="0"/>
                        <a:ea typeface="宋体" panose="02010600030101010101" pitchFamily="2" charset="-122"/>
                      </a:endParaRPr>
                    </a:p>
                  </a:txBody>
                  <a:tcPr marL="46474" marR="46474" marT="0" marB="0"/>
                </a:tc>
                <a:extLst>
                  <a:ext uri="{0D108BD9-81ED-4DB2-BD59-A6C34878D82A}">
                    <a16:rowId xmlns:a16="http://schemas.microsoft.com/office/drawing/2014/main" val="10001"/>
                  </a:ext>
                </a:extLst>
              </a:tr>
              <a:tr h="252119">
                <a:tc>
                  <a:txBody>
                    <a:bodyPr/>
                    <a:lstStyle/>
                    <a:p>
                      <a:pPr indent="266700" algn="ctr"/>
                      <a:r>
                        <a:rPr lang="en-US" sz="900" kern="100" dirty="0">
                          <a:effectLst/>
                        </a:rPr>
                        <a:t>1060102</a:t>
                      </a:r>
                      <a:endParaRPr lang="zh-CN" sz="900" kern="100" dirty="0">
                        <a:effectLst/>
                        <a:latin typeface="Times New Roman" panose="02020603050405020304" pitchFamily="18" charset="0"/>
                        <a:ea typeface="宋体" panose="02010600030101010101" pitchFamily="2" charset="-122"/>
                      </a:endParaRPr>
                    </a:p>
                  </a:txBody>
                  <a:tcPr marL="46474" marR="46474" marT="0" marB="0"/>
                </a:tc>
                <a:tc>
                  <a:txBody>
                    <a:bodyPr/>
                    <a:lstStyle/>
                    <a:p>
                      <a:pPr indent="266700" algn="l"/>
                      <a:r>
                        <a:rPr lang="zh-CN" sz="900" kern="100" dirty="0">
                          <a:effectLst/>
                        </a:rPr>
                        <a:t>企业董事长</a:t>
                      </a:r>
                      <a:endParaRPr lang="zh-CN" sz="900" kern="100" dirty="0">
                        <a:effectLst/>
                        <a:latin typeface="Times New Roman" panose="02020603050405020304" pitchFamily="18" charset="0"/>
                        <a:ea typeface="宋体" panose="02010600030101010101" pitchFamily="2" charset="-122"/>
                      </a:endParaRPr>
                    </a:p>
                  </a:txBody>
                  <a:tcPr marL="46474" marR="46474" marT="0" marB="0"/>
                </a:tc>
                <a:extLst>
                  <a:ext uri="{0D108BD9-81ED-4DB2-BD59-A6C34878D82A}">
                    <a16:rowId xmlns:a16="http://schemas.microsoft.com/office/drawing/2014/main" val="10002"/>
                  </a:ext>
                </a:extLst>
              </a:tr>
              <a:tr h="248357">
                <a:tc>
                  <a:txBody>
                    <a:bodyPr/>
                    <a:lstStyle/>
                    <a:p>
                      <a:pPr indent="266700" algn="ctr"/>
                      <a:r>
                        <a:rPr lang="en-US" sz="900" kern="100" dirty="0">
                          <a:effectLst/>
                        </a:rPr>
                        <a:t>1060103</a:t>
                      </a:r>
                      <a:endParaRPr lang="zh-CN" sz="900" kern="100" dirty="0">
                        <a:effectLst/>
                        <a:latin typeface="Times New Roman" panose="02020603050405020304" pitchFamily="18" charset="0"/>
                        <a:ea typeface="宋体" panose="02010600030101010101" pitchFamily="2" charset="-122"/>
                      </a:endParaRPr>
                    </a:p>
                  </a:txBody>
                  <a:tcPr marL="46474" marR="46474" marT="0" marB="0"/>
                </a:tc>
                <a:tc>
                  <a:txBody>
                    <a:bodyPr/>
                    <a:lstStyle/>
                    <a:p>
                      <a:pPr algn="l"/>
                      <a:r>
                        <a:rPr lang="en-US" altLang="zh-CN" sz="900" kern="100" dirty="0">
                          <a:effectLst/>
                        </a:rPr>
                        <a:t>           </a:t>
                      </a:r>
                      <a:r>
                        <a:rPr lang="zh-CN" sz="900" kern="100" dirty="0">
                          <a:effectLst/>
                        </a:rPr>
                        <a:t>国有企业中国共产党组织负责人</a:t>
                      </a:r>
                      <a:endParaRPr lang="zh-CN" sz="900" kern="100" dirty="0">
                        <a:effectLst/>
                        <a:latin typeface="Times New Roman" panose="02020603050405020304" pitchFamily="18" charset="0"/>
                        <a:ea typeface="宋体" panose="02010600030101010101" pitchFamily="2" charset="-122"/>
                      </a:endParaRPr>
                    </a:p>
                  </a:txBody>
                  <a:tcPr marL="46474" marR="46474" marT="0" marB="0"/>
                </a:tc>
                <a:extLst>
                  <a:ext uri="{0D108BD9-81ED-4DB2-BD59-A6C34878D82A}">
                    <a16:rowId xmlns:a16="http://schemas.microsoft.com/office/drawing/2014/main" val="10003"/>
                  </a:ext>
                </a:extLst>
              </a:tr>
              <a:tr h="252119">
                <a:tc>
                  <a:txBody>
                    <a:bodyPr/>
                    <a:lstStyle/>
                    <a:p>
                      <a:pPr indent="266700" algn="ctr"/>
                      <a:r>
                        <a:rPr lang="en-US" sz="900" kern="100" dirty="0">
                          <a:effectLst/>
                        </a:rPr>
                        <a:t>1060104</a:t>
                      </a:r>
                      <a:endParaRPr lang="zh-CN" sz="900" kern="100" dirty="0">
                        <a:effectLst/>
                        <a:latin typeface="Times New Roman" panose="02020603050405020304" pitchFamily="18" charset="0"/>
                        <a:ea typeface="宋体" panose="02010600030101010101" pitchFamily="2" charset="-122"/>
                      </a:endParaRPr>
                    </a:p>
                  </a:txBody>
                  <a:tcPr marL="46474" marR="46474" marT="0" marB="0"/>
                </a:tc>
                <a:tc>
                  <a:txBody>
                    <a:bodyPr/>
                    <a:lstStyle/>
                    <a:p>
                      <a:pPr indent="266700" algn="l"/>
                      <a:r>
                        <a:rPr lang="zh-CN" sz="900" kern="100">
                          <a:effectLst/>
                        </a:rPr>
                        <a:t>企业监事</a:t>
                      </a:r>
                      <a:endParaRPr lang="zh-CN" sz="900" kern="100">
                        <a:effectLst/>
                        <a:latin typeface="Times New Roman" panose="02020603050405020304" pitchFamily="18" charset="0"/>
                        <a:ea typeface="宋体" panose="02010600030101010101" pitchFamily="2" charset="-122"/>
                      </a:endParaRPr>
                    </a:p>
                  </a:txBody>
                  <a:tcPr marL="46474" marR="46474" marT="0" marB="0"/>
                </a:tc>
                <a:extLst>
                  <a:ext uri="{0D108BD9-81ED-4DB2-BD59-A6C34878D82A}">
                    <a16:rowId xmlns:a16="http://schemas.microsoft.com/office/drawing/2014/main" val="10004"/>
                  </a:ext>
                </a:extLst>
              </a:tr>
              <a:tr h="248357">
                <a:tc>
                  <a:txBody>
                    <a:bodyPr/>
                    <a:lstStyle/>
                    <a:p>
                      <a:pPr indent="266700" algn="ctr"/>
                      <a:r>
                        <a:rPr lang="en-US" sz="900" kern="100" dirty="0">
                          <a:effectLst/>
                        </a:rPr>
                        <a:t>1060105</a:t>
                      </a:r>
                      <a:endParaRPr lang="zh-CN" sz="900" kern="100" dirty="0">
                        <a:effectLst/>
                        <a:latin typeface="Times New Roman" panose="02020603050405020304" pitchFamily="18" charset="0"/>
                        <a:ea typeface="宋体" panose="02010600030101010101" pitchFamily="2" charset="-122"/>
                      </a:endParaRPr>
                    </a:p>
                  </a:txBody>
                  <a:tcPr marL="46474" marR="46474" marT="0" marB="0"/>
                </a:tc>
                <a:tc>
                  <a:txBody>
                    <a:bodyPr/>
                    <a:lstStyle/>
                    <a:p>
                      <a:pPr indent="266700" algn="l"/>
                      <a:r>
                        <a:rPr lang="zh-CN" sz="900" kern="100">
                          <a:effectLst/>
                        </a:rPr>
                        <a:t>企业总经理</a:t>
                      </a:r>
                      <a:r>
                        <a:rPr lang="en-US" sz="900" kern="100">
                          <a:effectLst/>
                        </a:rPr>
                        <a:t>(</a:t>
                      </a:r>
                      <a:r>
                        <a:rPr lang="zh-CN" sz="900" kern="100">
                          <a:effectLst/>
                        </a:rPr>
                        <a:t>含同级别人员</a:t>
                      </a:r>
                      <a:r>
                        <a:rPr lang="en-US" sz="900" kern="100">
                          <a:effectLst/>
                        </a:rPr>
                        <a:t>)</a:t>
                      </a:r>
                      <a:endParaRPr lang="zh-CN" sz="900" kern="100">
                        <a:effectLst/>
                        <a:latin typeface="Times New Roman" panose="02020603050405020304" pitchFamily="18" charset="0"/>
                        <a:ea typeface="宋体" panose="02010600030101010101" pitchFamily="2" charset="-122"/>
                      </a:endParaRPr>
                    </a:p>
                  </a:txBody>
                  <a:tcPr marL="46474" marR="46474" marT="0" marB="0"/>
                </a:tc>
                <a:extLst>
                  <a:ext uri="{0D108BD9-81ED-4DB2-BD59-A6C34878D82A}">
                    <a16:rowId xmlns:a16="http://schemas.microsoft.com/office/drawing/2014/main" val="10005"/>
                  </a:ext>
                </a:extLst>
              </a:tr>
              <a:tr h="252119">
                <a:tc>
                  <a:txBody>
                    <a:bodyPr/>
                    <a:lstStyle/>
                    <a:p>
                      <a:pPr indent="266700" algn="ctr"/>
                      <a:r>
                        <a:rPr lang="en-US" sz="900" kern="100" dirty="0">
                          <a:effectLst/>
                        </a:rPr>
                        <a:t>1060106</a:t>
                      </a:r>
                      <a:endParaRPr lang="zh-CN" sz="900" kern="100" dirty="0">
                        <a:effectLst/>
                        <a:latin typeface="Times New Roman" panose="02020603050405020304" pitchFamily="18" charset="0"/>
                        <a:ea typeface="宋体" panose="02010600030101010101" pitchFamily="2" charset="-122"/>
                      </a:endParaRPr>
                    </a:p>
                  </a:txBody>
                  <a:tcPr marL="46474" marR="46474" marT="0" marB="0"/>
                </a:tc>
                <a:tc>
                  <a:txBody>
                    <a:bodyPr/>
                    <a:lstStyle/>
                    <a:p>
                      <a:pPr indent="266700" algn="l"/>
                      <a:r>
                        <a:rPr lang="zh-CN" sz="900" kern="100" dirty="0">
                          <a:effectLst/>
                        </a:rPr>
                        <a:t>企业副总经理</a:t>
                      </a:r>
                      <a:r>
                        <a:rPr lang="en-US" sz="900" kern="100" dirty="0">
                          <a:effectLst/>
                        </a:rPr>
                        <a:t>(</a:t>
                      </a:r>
                      <a:r>
                        <a:rPr lang="zh-CN" sz="900" kern="100" dirty="0">
                          <a:effectLst/>
                        </a:rPr>
                        <a:t>含总设计师、总工程师、总工艺师等同级别人员</a:t>
                      </a:r>
                      <a:r>
                        <a:rPr lang="en-US" sz="900" kern="100" dirty="0">
                          <a:effectLst/>
                        </a:rPr>
                        <a:t>)</a:t>
                      </a:r>
                      <a:endParaRPr lang="zh-CN" sz="900" kern="100" dirty="0">
                        <a:effectLst/>
                        <a:latin typeface="Times New Roman" panose="02020603050405020304" pitchFamily="18" charset="0"/>
                        <a:ea typeface="宋体" panose="02010600030101010101" pitchFamily="2" charset="-122"/>
                      </a:endParaRPr>
                    </a:p>
                  </a:txBody>
                  <a:tcPr marL="46474" marR="46474" marT="0" marB="0"/>
                </a:tc>
                <a:extLst>
                  <a:ext uri="{0D108BD9-81ED-4DB2-BD59-A6C34878D82A}">
                    <a16:rowId xmlns:a16="http://schemas.microsoft.com/office/drawing/2014/main" val="10006"/>
                  </a:ext>
                </a:extLst>
              </a:tr>
              <a:tr h="248357">
                <a:tc>
                  <a:txBody>
                    <a:bodyPr/>
                    <a:lstStyle/>
                    <a:p>
                      <a:pPr indent="266700" algn="ctr"/>
                      <a:r>
                        <a:rPr lang="en-US" sz="900" kern="100" dirty="0">
                          <a:effectLst/>
                        </a:rPr>
                        <a:t>1060107</a:t>
                      </a:r>
                      <a:endParaRPr lang="zh-CN" sz="900" kern="100" dirty="0">
                        <a:effectLst/>
                        <a:latin typeface="Times New Roman" panose="02020603050405020304" pitchFamily="18" charset="0"/>
                        <a:ea typeface="宋体" panose="02010600030101010101" pitchFamily="2" charset="-122"/>
                      </a:endParaRPr>
                    </a:p>
                  </a:txBody>
                  <a:tcPr marL="46474" marR="46474" marT="0" marB="0"/>
                </a:tc>
                <a:tc>
                  <a:txBody>
                    <a:bodyPr/>
                    <a:lstStyle/>
                    <a:p>
                      <a:pPr indent="266700" algn="l"/>
                      <a:r>
                        <a:rPr lang="zh-CN" sz="900" kern="100">
                          <a:effectLst/>
                        </a:rPr>
                        <a:t>生产经营部门经理</a:t>
                      </a:r>
                      <a:r>
                        <a:rPr lang="en-US" sz="900" kern="100">
                          <a:effectLst/>
                        </a:rPr>
                        <a:t>(</a:t>
                      </a:r>
                      <a:r>
                        <a:rPr lang="zh-CN" sz="900" kern="100">
                          <a:effectLst/>
                        </a:rPr>
                        <a:t>含分厂厂长，车间主任等</a:t>
                      </a:r>
                      <a:r>
                        <a:rPr lang="en-US" sz="900" kern="100">
                          <a:effectLst/>
                        </a:rPr>
                        <a:t>)</a:t>
                      </a:r>
                      <a:endParaRPr lang="zh-CN" sz="900" kern="100">
                        <a:effectLst/>
                        <a:latin typeface="Times New Roman" panose="02020603050405020304" pitchFamily="18" charset="0"/>
                        <a:ea typeface="宋体" panose="02010600030101010101" pitchFamily="2" charset="-122"/>
                      </a:endParaRPr>
                    </a:p>
                  </a:txBody>
                  <a:tcPr marL="46474" marR="46474" marT="0" marB="0"/>
                </a:tc>
                <a:extLst>
                  <a:ext uri="{0D108BD9-81ED-4DB2-BD59-A6C34878D82A}">
                    <a16:rowId xmlns:a16="http://schemas.microsoft.com/office/drawing/2014/main" val="10007"/>
                  </a:ext>
                </a:extLst>
              </a:tr>
              <a:tr h="252119">
                <a:tc>
                  <a:txBody>
                    <a:bodyPr/>
                    <a:lstStyle/>
                    <a:p>
                      <a:pPr indent="266700" algn="ctr"/>
                      <a:r>
                        <a:rPr lang="en-US" sz="900" kern="100" dirty="0">
                          <a:effectLst/>
                        </a:rPr>
                        <a:t>1060108</a:t>
                      </a:r>
                      <a:endParaRPr lang="zh-CN" sz="900" kern="100" dirty="0">
                        <a:effectLst/>
                        <a:latin typeface="Times New Roman" panose="02020603050405020304" pitchFamily="18" charset="0"/>
                        <a:ea typeface="宋体" panose="02010600030101010101" pitchFamily="2" charset="-122"/>
                      </a:endParaRPr>
                    </a:p>
                  </a:txBody>
                  <a:tcPr marL="46474" marR="46474" marT="0" marB="0"/>
                </a:tc>
                <a:tc>
                  <a:txBody>
                    <a:bodyPr/>
                    <a:lstStyle/>
                    <a:p>
                      <a:pPr indent="266700" algn="l"/>
                      <a:r>
                        <a:rPr lang="zh-CN" sz="900" kern="100">
                          <a:effectLst/>
                        </a:rPr>
                        <a:t>财务部门经理</a:t>
                      </a:r>
                      <a:endParaRPr lang="zh-CN" sz="900" kern="100">
                        <a:effectLst/>
                        <a:latin typeface="Times New Roman" panose="02020603050405020304" pitchFamily="18" charset="0"/>
                        <a:ea typeface="宋体" panose="02010600030101010101" pitchFamily="2" charset="-122"/>
                      </a:endParaRPr>
                    </a:p>
                  </a:txBody>
                  <a:tcPr marL="46474" marR="46474" marT="0" marB="0"/>
                </a:tc>
                <a:extLst>
                  <a:ext uri="{0D108BD9-81ED-4DB2-BD59-A6C34878D82A}">
                    <a16:rowId xmlns:a16="http://schemas.microsoft.com/office/drawing/2014/main" val="10008"/>
                  </a:ext>
                </a:extLst>
              </a:tr>
              <a:tr h="248357">
                <a:tc>
                  <a:txBody>
                    <a:bodyPr/>
                    <a:lstStyle/>
                    <a:p>
                      <a:pPr indent="266700" algn="ctr"/>
                      <a:r>
                        <a:rPr lang="en-US" sz="900" kern="100" dirty="0">
                          <a:effectLst/>
                        </a:rPr>
                        <a:t>1060109</a:t>
                      </a:r>
                      <a:endParaRPr lang="zh-CN" sz="900" kern="100" dirty="0">
                        <a:effectLst/>
                        <a:latin typeface="Times New Roman" panose="02020603050405020304" pitchFamily="18" charset="0"/>
                        <a:ea typeface="宋体" panose="02010600030101010101" pitchFamily="2" charset="-122"/>
                      </a:endParaRPr>
                    </a:p>
                  </a:txBody>
                  <a:tcPr marL="46474" marR="46474" marT="0" marB="0"/>
                </a:tc>
                <a:tc>
                  <a:txBody>
                    <a:bodyPr/>
                    <a:lstStyle/>
                    <a:p>
                      <a:pPr indent="266700" algn="l"/>
                      <a:r>
                        <a:rPr lang="zh-CN" sz="900" kern="100" dirty="0">
                          <a:effectLst/>
                        </a:rPr>
                        <a:t>行政部门经理</a:t>
                      </a:r>
                      <a:endParaRPr lang="zh-CN" sz="900" kern="100" dirty="0">
                        <a:effectLst/>
                        <a:latin typeface="Times New Roman" panose="02020603050405020304" pitchFamily="18" charset="0"/>
                        <a:ea typeface="宋体" panose="02010600030101010101" pitchFamily="2" charset="-122"/>
                      </a:endParaRPr>
                    </a:p>
                  </a:txBody>
                  <a:tcPr marL="46474" marR="46474" marT="0" marB="0"/>
                </a:tc>
                <a:extLst>
                  <a:ext uri="{0D108BD9-81ED-4DB2-BD59-A6C34878D82A}">
                    <a16:rowId xmlns:a16="http://schemas.microsoft.com/office/drawing/2014/main" val="10009"/>
                  </a:ext>
                </a:extLst>
              </a:tr>
              <a:tr h="252119">
                <a:tc>
                  <a:txBody>
                    <a:bodyPr/>
                    <a:lstStyle/>
                    <a:p>
                      <a:pPr indent="266700" algn="ctr"/>
                      <a:r>
                        <a:rPr lang="en-US" sz="900" kern="100" dirty="0">
                          <a:effectLst/>
                        </a:rPr>
                        <a:t>1060110</a:t>
                      </a:r>
                      <a:endParaRPr lang="zh-CN" sz="900" kern="100" dirty="0">
                        <a:effectLst/>
                        <a:latin typeface="Times New Roman" panose="02020603050405020304" pitchFamily="18" charset="0"/>
                        <a:ea typeface="宋体" panose="02010600030101010101" pitchFamily="2" charset="-122"/>
                      </a:endParaRPr>
                    </a:p>
                  </a:txBody>
                  <a:tcPr marL="46474" marR="46474" marT="0" marB="0"/>
                </a:tc>
                <a:tc>
                  <a:txBody>
                    <a:bodyPr/>
                    <a:lstStyle/>
                    <a:p>
                      <a:pPr indent="266700" algn="l"/>
                      <a:r>
                        <a:rPr lang="zh-CN" sz="900" kern="100" dirty="0">
                          <a:effectLst/>
                        </a:rPr>
                        <a:t>人事部门经理</a:t>
                      </a:r>
                      <a:endParaRPr lang="zh-CN" sz="900" kern="100" dirty="0">
                        <a:effectLst/>
                        <a:latin typeface="Times New Roman" panose="02020603050405020304" pitchFamily="18" charset="0"/>
                        <a:ea typeface="宋体" panose="02010600030101010101" pitchFamily="2" charset="-122"/>
                      </a:endParaRPr>
                    </a:p>
                  </a:txBody>
                  <a:tcPr marL="46474" marR="46474" marT="0" marB="0"/>
                </a:tc>
                <a:extLst>
                  <a:ext uri="{0D108BD9-81ED-4DB2-BD59-A6C34878D82A}">
                    <a16:rowId xmlns:a16="http://schemas.microsoft.com/office/drawing/2014/main" val="10010"/>
                  </a:ext>
                </a:extLst>
              </a:tr>
              <a:tr h="248357">
                <a:tc>
                  <a:txBody>
                    <a:bodyPr/>
                    <a:lstStyle/>
                    <a:p>
                      <a:pPr indent="266700" algn="ctr"/>
                      <a:r>
                        <a:rPr lang="en-US" sz="900" kern="100" dirty="0">
                          <a:effectLst/>
                        </a:rPr>
                        <a:t>1060111</a:t>
                      </a:r>
                      <a:endParaRPr lang="zh-CN" sz="900" kern="100" dirty="0">
                        <a:effectLst/>
                        <a:latin typeface="Times New Roman" panose="02020603050405020304" pitchFamily="18" charset="0"/>
                        <a:ea typeface="宋体" panose="02010600030101010101" pitchFamily="2" charset="-122"/>
                      </a:endParaRPr>
                    </a:p>
                  </a:txBody>
                  <a:tcPr marL="46474" marR="46474" marT="0" marB="0"/>
                </a:tc>
                <a:tc>
                  <a:txBody>
                    <a:bodyPr/>
                    <a:lstStyle/>
                    <a:p>
                      <a:pPr indent="266700" algn="l"/>
                      <a:r>
                        <a:rPr lang="zh-CN" sz="900" kern="100" dirty="0">
                          <a:effectLst/>
                        </a:rPr>
                        <a:t>销售和营销部门经理</a:t>
                      </a:r>
                      <a:endParaRPr lang="zh-CN" sz="900" kern="100" dirty="0">
                        <a:effectLst/>
                        <a:latin typeface="Times New Roman" panose="02020603050405020304" pitchFamily="18" charset="0"/>
                        <a:ea typeface="宋体" panose="02010600030101010101" pitchFamily="2" charset="-122"/>
                      </a:endParaRPr>
                    </a:p>
                  </a:txBody>
                  <a:tcPr marL="46474" marR="46474" marT="0" marB="0"/>
                </a:tc>
                <a:extLst>
                  <a:ext uri="{0D108BD9-81ED-4DB2-BD59-A6C34878D82A}">
                    <a16:rowId xmlns:a16="http://schemas.microsoft.com/office/drawing/2014/main" val="10011"/>
                  </a:ext>
                </a:extLst>
              </a:tr>
              <a:tr h="252119">
                <a:tc>
                  <a:txBody>
                    <a:bodyPr/>
                    <a:lstStyle/>
                    <a:p>
                      <a:pPr indent="266700" algn="ctr"/>
                      <a:r>
                        <a:rPr lang="en-US" sz="900" kern="100" dirty="0">
                          <a:effectLst/>
                        </a:rPr>
                        <a:t>1060112</a:t>
                      </a:r>
                      <a:endParaRPr lang="zh-CN" sz="900" kern="100" dirty="0">
                        <a:effectLst/>
                        <a:latin typeface="Times New Roman" panose="02020603050405020304" pitchFamily="18" charset="0"/>
                        <a:ea typeface="宋体" panose="02010600030101010101" pitchFamily="2" charset="-122"/>
                      </a:endParaRPr>
                    </a:p>
                  </a:txBody>
                  <a:tcPr marL="46474" marR="46474" marT="0" marB="0"/>
                </a:tc>
                <a:tc>
                  <a:txBody>
                    <a:bodyPr/>
                    <a:lstStyle/>
                    <a:p>
                      <a:pPr indent="266700" algn="l"/>
                      <a:r>
                        <a:rPr lang="zh-CN" sz="900" kern="100">
                          <a:effectLst/>
                        </a:rPr>
                        <a:t>广告和公关部门经理</a:t>
                      </a:r>
                      <a:endParaRPr lang="zh-CN" sz="900" kern="100">
                        <a:effectLst/>
                        <a:latin typeface="Times New Roman" panose="02020603050405020304" pitchFamily="18" charset="0"/>
                        <a:ea typeface="宋体" panose="02010600030101010101" pitchFamily="2" charset="-122"/>
                      </a:endParaRPr>
                    </a:p>
                  </a:txBody>
                  <a:tcPr marL="46474" marR="46474" marT="0" marB="0"/>
                </a:tc>
                <a:extLst>
                  <a:ext uri="{0D108BD9-81ED-4DB2-BD59-A6C34878D82A}">
                    <a16:rowId xmlns:a16="http://schemas.microsoft.com/office/drawing/2014/main" val="10012"/>
                  </a:ext>
                </a:extLst>
              </a:tr>
              <a:tr h="248357">
                <a:tc>
                  <a:txBody>
                    <a:bodyPr/>
                    <a:lstStyle/>
                    <a:p>
                      <a:pPr indent="266700" algn="ctr"/>
                      <a:r>
                        <a:rPr lang="en-US" sz="900" kern="100" dirty="0">
                          <a:effectLst/>
                        </a:rPr>
                        <a:t>1060113</a:t>
                      </a:r>
                      <a:endParaRPr lang="zh-CN" sz="900" kern="100" dirty="0">
                        <a:effectLst/>
                        <a:latin typeface="Times New Roman" panose="02020603050405020304" pitchFamily="18" charset="0"/>
                        <a:ea typeface="宋体" panose="02010600030101010101" pitchFamily="2" charset="-122"/>
                      </a:endParaRPr>
                    </a:p>
                  </a:txBody>
                  <a:tcPr marL="46474" marR="46474" marT="0" marB="0"/>
                </a:tc>
                <a:tc>
                  <a:txBody>
                    <a:bodyPr/>
                    <a:lstStyle/>
                    <a:p>
                      <a:pPr indent="266700" algn="l"/>
                      <a:r>
                        <a:rPr lang="zh-CN" sz="900" kern="100" dirty="0">
                          <a:effectLst/>
                        </a:rPr>
                        <a:t>采购部门经理</a:t>
                      </a:r>
                      <a:endParaRPr lang="zh-CN" sz="900" kern="100" dirty="0">
                        <a:effectLst/>
                        <a:latin typeface="Times New Roman" panose="02020603050405020304" pitchFamily="18" charset="0"/>
                        <a:ea typeface="宋体" panose="02010600030101010101" pitchFamily="2" charset="-122"/>
                      </a:endParaRPr>
                    </a:p>
                  </a:txBody>
                  <a:tcPr marL="46474" marR="46474" marT="0" marB="0"/>
                </a:tc>
                <a:extLst>
                  <a:ext uri="{0D108BD9-81ED-4DB2-BD59-A6C34878D82A}">
                    <a16:rowId xmlns:a16="http://schemas.microsoft.com/office/drawing/2014/main" val="10013"/>
                  </a:ext>
                </a:extLst>
              </a:tr>
              <a:tr h="252119">
                <a:tc>
                  <a:txBody>
                    <a:bodyPr/>
                    <a:lstStyle/>
                    <a:p>
                      <a:pPr indent="266700" algn="ctr"/>
                      <a:r>
                        <a:rPr lang="en-US" sz="900" kern="100">
                          <a:effectLst/>
                        </a:rPr>
                        <a:t>1060114</a:t>
                      </a:r>
                      <a:endParaRPr lang="zh-CN" sz="900" kern="100">
                        <a:effectLst/>
                        <a:latin typeface="Times New Roman" panose="02020603050405020304" pitchFamily="18" charset="0"/>
                        <a:ea typeface="宋体" panose="02010600030101010101" pitchFamily="2" charset="-122"/>
                      </a:endParaRPr>
                    </a:p>
                  </a:txBody>
                  <a:tcPr marL="46474" marR="46474" marT="0" marB="0"/>
                </a:tc>
                <a:tc>
                  <a:txBody>
                    <a:bodyPr/>
                    <a:lstStyle/>
                    <a:p>
                      <a:pPr indent="266700" algn="l"/>
                      <a:r>
                        <a:rPr lang="zh-CN" sz="900" kern="100">
                          <a:effectLst/>
                        </a:rPr>
                        <a:t>计算机服务部门经理</a:t>
                      </a:r>
                      <a:endParaRPr lang="zh-CN" sz="900" kern="100">
                        <a:effectLst/>
                        <a:latin typeface="Times New Roman" panose="02020603050405020304" pitchFamily="18" charset="0"/>
                        <a:ea typeface="宋体" panose="02010600030101010101" pitchFamily="2" charset="-122"/>
                      </a:endParaRPr>
                    </a:p>
                  </a:txBody>
                  <a:tcPr marL="46474" marR="46474" marT="0" marB="0"/>
                </a:tc>
                <a:extLst>
                  <a:ext uri="{0D108BD9-81ED-4DB2-BD59-A6C34878D82A}">
                    <a16:rowId xmlns:a16="http://schemas.microsoft.com/office/drawing/2014/main" val="10014"/>
                  </a:ext>
                </a:extLst>
              </a:tr>
              <a:tr h="248357">
                <a:tc>
                  <a:txBody>
                    <a:bodyPr/>
                    <a:lstStyle/>
                    <a:p>
                      <a:pPr indent="266700" algn="ctr"/>
                      <a:r>
                        <a:rPr lang="en-US" sz="900" kern="100" dirty="0">
                          <a:effectLst/>
                        </a:rPr>
                        <a:t>1060115</a:t>
                      </a:r>
                      <a:endParaRPr lang="zh-CN" sz="900" kern="100" dirty="0">
                        <a:effectLst/>
                        <a:latin typeface="Times New Roman" panose="02020603050405020304" pitchFamily="18" charset="0"/>
                        <a:ea typeface="宋体" panose="02010600030101010101" pitchFamily="2" charset="-122"/>
                      </a:endParaRPr>
                    </a:p>
                  </a:txBody>
                  <a:tcPr marL="46474" marR="46474" marT="0" marB="0"/>
                </a:tc>
                <a:tc>
                  <a:txBody>
                    <a:bodyPr/>
                    <a:lstStyle/>
                    <a:p>
                      <a:pPr indent="266700" algn="l"/>
                      <a:r>
                        <a:rPr lang="zh-CN" sz="900" kern="100" dirty="0">
                          <a:effectLst/>
                        </a:rPr>
                        <a:t>研究和开发部门经理</a:t>
                      </a:r>
                      <a:endParaRPr lang="zh-CN" sz="900" kern="100" dirty="0">
                        <a:effectLst/>
                        <a:latin typeface="Times New Roman" panose="02020603050405020304" pitchFamily="18" charset="0"/>
                        <a:ea typeface="宋体" panose="02010600030101010101" pitchFamily="2" charset="-122"/>
                      </a:endParaRPr>
                    </a:p>
                  </a:txBody>
                  <a:tcPr marL="46474" marR="46474" marT="0" marB="0"/>
                </a:tc>
                <a:extLst>
                  <a:ext uri="{0D108BD9-81ED-4DB2-BD59-A6C34878D82A}">
                    <a16:rowId xmlns:a16="http://schemas.microsoft.com/office/drawing/2014/main" val="10015"/>
                  </a:ext>
                </a:extLst>
              </a:tr>
              <a:tr h="252119">
                <a:tc>
                  <a:txBody>
                    <a:bodyPr/>
                    <a:lstStyle/>
                    <a:p>
                      <a:pPr indent="266700" algn="ctr"/>
                      <a:r>
                        <a:rPr lang="en-US" sz="900" kern="100" dirty="0">
                          <a:effectLst/>
                        </a:rPr>
                        <a:t>1060116</a:t>
                      </a:r>
                      <a:endParaRPr lang="zh-CN" sz="900" kern="100" dirty="0">
                        <a:effectLst/>
                        <a:latin typeface="Times New Roman" panose="02020603050405020304" pitchFamily="18" charset="0"/>
                        <a:ea typeface="宋体" panose="02010600030101010101" pitchFamily="2" charset="-122"/>
                      </a:endParaRPr>
                    </a:p>
                  </a:txBody>
                  <a:tcPr marL="46474" marR="46474" marT="0" marB="0"/>
                </a:tc>
                <a:tc>
                  <a:txBody>
                    <a:bodyPr/>
                    <a:lstStyle/>
                    <a:p>
                      <a:pPr indent="266700" algn="l"/>
                      <a:r>
                        <a:rPr lang="zh-CN" sz="900" kern="100" dirty="0">
                          <a:effectLst/>
                        </a:rPr>
                        <a:t>分</a:t>
                      </a:r>
                      <a:r>
                        <a:rPr lang="en-US" sz="900" kern="100" dirty="0">
                          <a:effectLst/>
                        </a:rPr>
                        <a:t>(</a:t>
                      </a:r>
                      <a:r>
                        <a:rPr lang="zh-CN" sz="900" kern="100" dirty="0">
                          <a:effectLst/>
                        </a:rPr>
                        <a:t>子</a:t>
                      </a:r>
                      <a:r>
                        <a:rPr lang="en-US" sz="900" kern="100" dirty="0">
                          <a:effectLst/>
                        </a:rPr>
                        <a:t>)</a:t>
                      </a:r>
                      <a:r>
                        <a:rPr lang="zh-CN" sz="900" kern="100" dirty="0">
                          <a:effectLst/>
                        </a:rPr>
                        <a:t>公司经理</a:t>
                      </a:r>
                      <a:endParaRPr lang="zh-CN" sz="900" kern="100" dirty="0">
                        <a:effectLst/>
                        <a:latin typeface="Times New Roman" panose="02020603050405020304" pitchFamily="18" charset="0"/>
                        <a:ea typeface="宋体" panose="02010600030101010101" pitchFamily="2" charset="-122"/>
                      </a:endParaRPr>
                    </a:p>
                  </a:txBody>
                  <a:tcPr marL="46474" marR="46474" marT="0" marB="0"/>
                </a:tc>
                <a:extLst>
                  <a:ext uri="{0D108BD9-81ED-4DB2-BD59-A6C34878D82A}">
                    <a16:rowId xmlns:a16="http://schemas.microsoft.com/office/drawing/2014/main" val="10016"/>
                  </a:ext>
                </a:extLst>
              </a:tr>
              <a:tr h="248357">
                <a:tc>
                  <a:txBody>
                    <a:bodyPr/>
                    <a:lstStyle/>
                    <a:p>
                      <a:pPr indent="266700" algn="ctr"/>
                      <a:r>
                        <a:rPr lang="en-US" sz="900" kern="100" dirty="0">
                          <a:effectLst/>
                        </a:rPr>
                        <a:t>1060117</a:t>
                      </a:r>
                      <a:endParaRPr lang="zh-CN" sz="900" kern="100" dirty="0">
                        <a:effectLst/>
                        <a:latin typeface="Times New Roman" panose="02020603050405020304" pitchFamily="18" charset="0"/>
                        <a:ea typeface="宋体" panose="02010600030101010101" pitchFamily="2" charset="-122"/>
                      </a:endParaRPr>
                    </a:p>
                  </a:txBody>
                  <a:tcPr marL="46474" marR="46474" marT="0" marB="0"/>
                </a:tc>
                <a:tc>
                  <a:txBody>
                    <a:bodyPr/>
                    <a:lstStyle/>
                    <a:p>
                      <a:pPr indent="266700" algn="l"/>
                      <a:r>
                        <a:rPr lang="zh-CN" sz="900" kern="100" dirty="0">
                          <a:effectLst/>
                        </a:rPr>
                        <a:t>餐厅部门经理</a:t>
                      </a:r>
                      <a:endParaRPr lang="zh-CN" sz="900" kern="100" dirty="0">
                        <a:effectLst/>
                        <a:latin typeface="Times New Roman" panose="02020603050405020304" pitchFamily="18" charset="0"/>
                        <a:ea typeface="宋体" panose="02010600030101010101" pitchFamily="2" charset="-122"/>
                      </a:endParaRPr>
                    </a:p>
                  </a:txBody>
                  <a:tcPr marL="46474" marR="46474" marT="0" marB="0"/>
                </a:tc>
                <a:extLst>
                  <a:ext uri="{0D108BD9-81ED-4DB2-BD59-A6C34878D82A}">
                    <a16:rowId xmlns:a16="http://schemas.microsoft.com/office/drawing/2014/main" val="10017"/>
                  </a:ext>
                </a:extLst>
              </a:tr>
              <a:tr h="252119">
                <a:tc>
                  <a:txBody>
                    <a:bodyPr/>
                    <a:lstStyle/>
                    <a:p>
                      <a:pPr indent="266700" algn="ctr"/>
                      <a:r>
                        <a:rPr lang="en-US" sz="900" kern="100" dirty="0">
                          <a:effectLst/>
                        </a:rPr>
                        <a:t>1060118</a:t>
                      </a:r>
                      <a:endParaRPr lang="zh-CN" sz="900" kern="100" dirty="0">
                        <a:effectLst/>
                        <a:latin typeface="Times New Roman" panose="02020603050405020304" pitchFamily="18" charset="0"/>
                        <a:ea typeface="宋体" panose="02010600030101010101" pitchFamily="2" charset="-122"/>
                      </a:endParaRPr>
                    </a:p>
                  </a:txBody>
                  <a:tcPr marL="46474" marR="46474" marT="0" marB="0"/>
                </a:tc>
                <a:tc>
                  <a:txBody>
                    <a:bodyPr/>
                    <a:lstStyle/>
                    <a:p>
                      <a:pPr indent="266700" algn="l"/>
                      <a:r>
                        <a:rPr lang="zh-CN" sz="900" kern="100" dirty="0">
                          <a:effectLst/>
                        </a:rPr>
                        <a:t>客房部门经理</a:t>
                      </a:r>
                      <a:endParaRPr lang="zh-CN" sz="900" kern="100" dirty="0">
                        <a:effectLst/>
                        <a:latin typeface="Times New Roman" panose="02020603050405020304" pitchFamily="18" charset="0"/>
                        <a:ea typeface="宋体" panose="02010600030101010101" pitchFamily="2" charset="-122"/>
                      </a:endParaRPr>
                    </a:p>
                  </a:txBody>
                  <a:tcPr marL="46474" marR="46474" marT="0" marB="0"/>
                </a:tc>
                <a:extLst>
                  <a:ext uri="{0D108BD9-81ED-4DB2-BD59-A6C34878D82A}">
                    <a16:rowId xmlns:a16="http://schemas.microsoft.com/office/drawing/2014/main" val="10018"/>
                  </a:ext>
                </a:extLst>
              </a:tr>
              <a:tr h="252119">
                <a:tc>
                  <a:txBody>
                    <a:bodyPr/>
                    <a:lstStyle/>
                    <a:p>
                      <a:pPr indent="266700" algn="ctr"/>
                      <a:r>
                        <a:rPr lang="en-US" sz="900" kern="100" dirty="0">
                          <a:effectLst/>
                        </a:rPr>
                        <a:t>1060119</a:t>
                      </a:r>
                      <a:endParaRPr lang="zh-CN" sz="900" kern="100" dirty="0">
                        <a:effectLst/>
                        <a:latin typeface="Times New Roman" panose="02020603050405020304" pitchFamily="18" charset="0"/>
                        <a:ea typeface="宋体" panose="02010600030101010101" pitchFamily="2" charset="-122"/>
                      </a:endParaRPr>
                    </a:p>
                  </a:txBody>
                  <a:tcPr marL="46474" marR="46474" marT="0" marB="0"/>
                </a:tc>
                <a:tc>
                  <a:txBody>
                    <a:bodyPr/>
                    <a:lstStyle/>
                    <a:p>
                      <a:pPr indent="266700" algn="l"/>
                      <a:r>
                        <a:rPr lang="zh-CN" sz="900" kern="100" dirty="0">
                          <a:effectLst/>
                        </a:rPr>
                        <a:t>其他职能部门经理</a:t>
                      </a:r>
                      <a:endParaRPr lang="zh-CN" sz="900" kern="100" dirty="0">
                        <a:effectLst/>
                        <a:latin typeface="Times New Roman" panose="02020603050405020304" pitchFamily="18" charset="0"/>
                        <a:ea typeface="宋体" panose="02010600030101010101" pitchFamily="2" charset="-122"/>
                      </a:endParaRPr>
                    </a:p>
                  </a:txBody>
                  <a:tcPr marL="46474" marR="46474" marT="0" marB="0"/>
                </a:tc>
                <a:extLst>
                  <a:ext uri="{0D108BD9-81ED-4DB2-BD59-A6C34878D82A}">
                    <a16:rowId xmlns:a16="http://schemas.microsoft.com/office/drawing/2014/main" val="10019"/>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形状, 圆圈&#10;&#10;描述已自动生成"/>
          <p:cNvPicPr>
            <a:picLocks noChangeAspect="1"/>
          </p:cNvPicPr>
          <p:nvPr>
            <p:custDataLst>
              <p:tags r:id="rId1"/>
            </p:custDataLst>
          </p:nvPr>
        </p:nvPicPr>
        <p:blipFill rotWithShape="1">
          <a:blip r:embed="rId8" cstate="print">
            <a:extLst>
              <a:ext uri="{28A0092B-C50C-407E-A947-70E740481C1C}">
                <a14:useLocalDpi xmlns:a14="http://schemas.microsoft.com/office/drawing/2010/main" val="0"/>
              </a:ext>
            </a:extLst>
          </a:blip>
          <a:srcRect t="39524"/>
          <a:stretch>
            <a:fillRect/>
          </a:stretch>
        </p:blipFill>
        <p:spPr>
          <a:xfrm>
            <a:off x="0" y="6407150"/>
            <a:ext cx="12192000" cy="450850"/>
          </a:xfrm>
          <a:prstGeom prst="rect">
            <a:avLst/>
          </a:prstGeom>
        </p:spPr>
      </p:pic>
      <p:pic>
        <p:nvPicPr>
          <p:cNvPr id="10" name="图片 9"/>
          <p:cNvPicPr>
            <a:picLocks noChangeAspect="1"/>
          </p:cNvPicPr>
          <p:nvPr>
            <p:custDataLst>
              <p:tags r:id="rId2"/>
            </p:custDataLst>
          </p:nvPr>
        </p:nvPicPr>
        <p:blipFill>
          <a:blip r:embed="rId9"/>
          <a:stretch>
            <a:fillRect/>
          </a:stretch>
        </p:blipFill>
        <p:spPr>
          <a:xfrm>
            <a:off x="-529" y="-425"/>
            <a:ext cx="12193057" cy="533826"/>
          </a:xfrm>
          <a:prstGeom prst="rect">
            <a:avLst/>
          </a:prstGeom>
        </p:spPr>
      </p:pic>
      <p:sp>
        <p:nvSpPr>
          <p:cNvPr id="9" name="文本框 8"/>
          <p:cNvSpPr txBox="1"/>
          <p:nvPr>
            <p:custDataLst>
              <p:tags r:id="rId3"/>
            </p:custDataLst>
          </p:nvPr>
        </p:nvSpPr>
        <p:spPr>
          <a:xfrm>
            <a:off x="233046" y="257783"/>
            <a:ext cx="3036628" cy="523220"/>
          </a:xfrm>
          <a:prstGeom prst="rect">
            <a:avLst/>
          </a:prstGeom>
          <a:noFill/>
          <a:effectLst/>
        </p:spPr>
        <p:txBody>
          <a:bodyPr wrap="square" rtlCol="0">
            <a:spAutoFit/>
          </a:bodyPr>
          <a:lstStyle/>
          <a:p>
            <a:pPr algn="l"/>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人社部最新要求</a:t>
            </a:r>
          </a:p>
        </p:txBody>
      </p:sp>
      <p:cxnSp>
        <p:nvCxnSpPr>
          <p:cNvPr id="13" name="直接连接符 12"/>
          <p:cNvCxnSpPr/>
          <p:nvPr>
            <p:custDataLst>
              <p:tags r:id="rId4"/>
            </p:custDataLst>
          </p:nvPr>
        </p:nvCxnSpPr>
        <p:spPr>
          <a:xfrm>
            <a:off x="318331" y="827040"/>
            <a:ext cx="6019800" cy="4445"/>
          </a:xfrm>
          <a:prstGeom prst="line">
            <a:avLst/>
          </a:prstGeom>
          <a:ln w="38100">
            <a:solidFill>
              <a:srgbClr val="2A448C"/>
            </a:solidFill>
          </a:ln>
        </p:spPr>
        <p:style>
          <a:lnRef idx="1">
            <a:schemeClr val="accent1"/>
          </a:lnRef>
          <a:fillRef idx="0">
            <a:schemeClr val="accent1"/>
          </a:fillRef>
          <a:effectRef idx="0">
            <a:schemeClr val="accent1"/>
          </a:effectRef>
          <a:fontRef idx="minor">
            <a:schemeClr val="tx1"/>
          </a:fontRef>
        </p:style>
      </p:cxnSp>
      <p:sp>
        <p:nvSpPr>
          <p:cNvPr id="2" name="Text Box 15"/>
          <p:cNvSpPr txBox="1"/>
          <p:nvPr>
            <p:custDataLst>
              <p:tags r:id="rId5"/>
            </p:custDataLst>
          </p:nvPr>
        </p:nvSpPr>
        <p:spPr>
          <a:xfrm>
            <a:off x="318331" y="1402389"/>
            <a:ext cx="6747487" cy="3955048"/>
          </a:xfrm>
          <a:prstGeom prst="rect">
            <a:avLst/>
          </a:prstGeom>
          <a:noFill/>
          <a:ln w="9525">
            <a:noFill/>
          </a:ln>
        </p:spPr>
        <p:txBody>
          <a:bodyPr wrap="square" anchor="t" anchorCtr="0">
            <a:noAutofit/>
          </a:bodyPr>
          <a:lstStyle/>
          <a:p>
            <a:pPr marL="342900" indent="19050" fontAlgn="base">
              <a:spcBef>
                <a:spcPct val="20000"/>
              </a:spcBef>
              <a:spcAft>
                <a:spcPct val="0"/>
              </a:spcAft>
              <a:buClr>
                <a:schemeClr val="hlink"/>
              </a:buClr>
              <a:buSzPct val="70000"/>
              <a:defRPr/>
            </a:pPr>
            <a:r>
              <a:rPr lang="zh-CN" altLang="en-US" sz="2400" b="1" kern="0" dirty="0">
                <a:solidFill>
                  <a:srgbClr val="FFA117"/>
                </a:solidFill>
                <a:latin typeface="+mn-ea"/>
                <a:cs typeface="+mn-ea"/>
                <a:sym typeface="+mn-ea"/>
              </a:rPr>
              <a:t>拓展企业负责人的岗位等级选择范围</a:t>
            </a:r>
            <a:endParaRPr lang="en-US" altLang="zh-CN" sz="2400" b="1" kern="0" dirty="0">
              <a:solidFill>
                <a:srgbClr val="FFA117"/>
              </a:solidFill>
              <a:latin typeface="+mn-ea"/>
              <a:cs typeface="+mn-ea"/>
            </a:endParaRPr>
          </a:p>
          <a:p>
            <a:pPr marL="342900" lvl="0" indent="-342900" fontAlgn="base">
              <a:lnSpc>
                <a:spcPct val="150000"/>
              </a:lnSpc>
              <a:spcBef>
                <a:spcPct val="20000"/>
              </a:spcBef>
              <a:spcAft>
                <a:spcPct val="0"/>
              </a:spcAft>
              <a:buClr>
                <a:schemeClr val="tx2"/>
              </a:buClr>
              <a:buSzPct val="70000"/>
              <a:defRPr/>
            </a:pPr>
            <a:r>
              <a:rPr lang="en-US" altLang="zh-CN" sz="2400" b="1" kern="0" noProof="0" dirty="0">
                <a:ln>
                  <a:noFill/>
                </a:ln>
                <a:solidFill>
                  <a:srgbClr val="FFFF00"/>
                </a:solidFill>
                <a:effectLst>
                  <a:outerShdw blurRad="38100" dist="38100" dir="2700000" algn="tl">
                    <a:srgbClr val="000000"/>
                  </a:outerShdw>
                </a:effectLst>
                <a:uLnTx/>
                <a:uFillTx/>
                <a:latin typeface="+mn-ea"/>
                <a:cs typeface="+mn-ea"/>
                <a:sym typeface="+mn-ea"/>
              </a:rPr>
              <a:t> 	</a:t>
            </a:r>
            <a:r>
              <a:rPr lang="en-US" altLang="zh-CN" sz="2000" b="1" kern="0" noProof="0" dirty="0">
                <a:ln>
                  <a:noFill/>
                </a:ln>
                <a:solidFill>
                  <a:srgbClr val="3657B4"/>
                </a:solidFill>
                <a:effectLst>
                  <a:outerShdw blurRad="38100" dist="38100" dir="2700000" algn="tl">
                    <a:srgbClr val="000000"/>
                  </a:outerShdw>
                </a:effectLst>
                <a:uLnTx/>
                <a:uFillTx/>
                <a:latin typeface="+mn-ea"/>
                <a:cs typeface="+mn-ea"/>
                <a:sym typeface="+mn-ea"/>
              </a:rPr>
              <a:t>        </a:t>
            </a:r>
            <a:r>
              <a:rPr lang="zh-CN" altLang="en-US" sz="2000" b="1" kern="0" dirty="0">
                <a:solidFill>
                  <a:srgbClr val="3657B4"/>
                </a:solidFill>
                <a:latin typeface="+mn-ea"/>
                <a:cs typeface="+mn-ea"/>
                <a:sym typeface="+mn-ea"/>
              </a:rPr>
              <a:t>针对现实中一些技术、技能人才从事管理岗位工作的实际情况，自</a:t>
            </a:r>
            <a:r>
              <a:rPr lang="en-US" altLang="zh-CN" sz="2000" b="1" kern="0" dirty="0">
                <a:solidFill>
                  <a:srgbClr val="3657B4"/>
                </a:solidFill>
                <a:latin typeface="+mn-ea"/>
                <a:cs typeface="+mn-ea"/>
                <a:sym typeface="+mn-ea"/>
              </a:rPr>
              <a:t>2024</a:t>
            </a:r>
            <a:r>
              <a:rPr lang="zh-CN" altLang="en-US" sz="2000" b="1" kern="0" dirty="0">
                <a:solidFill>
                  <a:srgbClr val="3657B4"/>
                </a:solidFill>
                <a:latin typeface="+mn-ea"/>
                <a:cs typeface="+mn-ea"/>
                <a:sym typeface="+mn-ea"/>
              </a:rPr>
              <a:t>年度调查起，职业小类为“企业负责人”（代码前五位为</a:t>
            </a:r>
            <a:r>
              <a:rPr lang="en-US" altLang="zh-CN" sz="2000" b="1" kern="0" dirty="0">
                <a:solidFill>
                  <a:srgbClr val="3657B4"/>
                </a:solidFill>
                <a:latin typeface="+mn-ea"/>
                <a:cs typeface="+mn-ea"/>
                <a:sym typeface="+mn-ea"/>
              </a:rPr>
              <a:t>1-06-01</a:t>
            </a:r>
            <a:r>
              <a:rPr lang="zh-CN" altLang="en-US" sz="2000" b="1" kern="0" dirty="0">
                <a:solidFill>
                  <a:srgbClr val="3657B4"/>
                </a:solidFill>
                <a:latin typeface="+mn-ea"/>
                <a:cs typeface="+mn-ea"/>
                <a:sym typeface="+mn-ea"/>
              </a:rPr>
              <a:t>）的，由原来只能对应填报管理岗位类等级（</a:t>
            </a:r>
            <a:r>
              <a:rPr lang="en-US" altLang="zh-CN" sz="2000" b="1" kern="0" dirty="0">
                <a:solidFill>
                  <a:srgbClr val="3657B4"/>
                </a:solidFill>
                <a:latin typeface="+mn-ea"/>
                <a:cs typeface="+mn-ea"/>
                <a:sym typeface="+mn-ea"/>
              </a:rPr>
              <a:t>11~14</a:t>
            </a:r>
            <a:r>
              <a:rPr lang="zh-CN" altLang="en-US" sz="2000" b="1" kern="0" dirty="0">
                <a:solidFill>
                  <a:srgbClr val="3657B4"/>
                </a:solidFill>
                <a:latin typeface="+mn-ea"/>
                <a:cs typeface="+mn-ea"/>
                <a:sym typeface="+mn-ea"/>
              </a:rPr>
              <a:t>选项），变更为</a:t>
            </a:r>
            <a:r>
              <a:rPr lang="zh-CN" altLang="en-US" sz="2000" b="1" kern="0" dirty="0">
                <a:solidFill>
                  <a:srgbClr val="FF0000"/>
                </a:solidFill>
                <a:effectLst>
                  <a:outerShdw blurRad="50800" dist="38100" dir="2700000" algn="tl" rotWithShape="0">
                    <a:prstClr val="black">
                      <a:alpha val="40000"/>
                    </a:prstClr>
                  </a:outerShdw>
                </a:effectLst>
                <a:latin typeface="+mn-ea"/>
                <a:cs typeface="+mn-ea"/>
                <a:sym typeface="+mn-ea"/>
              </a:rPr>
              <a:t>“综合考虑劳动者的工作性质内容、技术技能等级证书等因素，可在管理类、技术类、技能类三类岗位等级中选择任一类，填写具体等级”。</a:t>
            </a:r>
            <a:endParaRPr lang="en-US" altLang="zh-CN" sz="2000" b="1" kern="0" dirty="0">
              <a:solidFill>
                <a:srgbClr val="FF0000"/>
              </a:solidFill>
              <a:effectLst>
                <a:outerShdw blurRad="50800" dist="38100" dir="2700000" algn="tl" rotWithShape="0">
                  <a:prstClr val="black">
                    <a:alpha val="40000"/>
                  </a:prstClr>
                </a:outerShdw>
              </a:effectLst>
              <a:latin typeface="+mn-ea"/>
              <a:cs typeface="+mn-ea"/>
              <a:sym typeface="+mn-ea"/>
            </a:endParaRPr>
          </a:p>
          <a:p>
            <a:pPr marL="342900" lvl="0" indent="-342900" fontAlgn="base">
              <a:lnSpc>
                <a:spcPct val="150000"/>
              </a:lnSpc>
              <a:spcBef>
                <a:spcPct val="20000"/>
              </a:spcBef>
              <a:spcAft>
                <a:spcPct val="0"/>
              </a:spcAft>
              <a:buClr>
                <a:schemeClr val="tx2"/>
              </a:buClr>
              <a:buSzPct val="70000"/>
              <a:defRPr/>
            </a:pPr>
            <a:r>
              <a:rPr lang="en-US" altLang="zh-CN" sz="2000" b="1" kern="0" dirty="0">
                <a:solidFill>
                  <a:srgbClr val="3657B4"/>
                </a:solidFill>
                <a:latin typeface="+mn-ea"/>
                <a:cs typeface="+mn-ea"/>
                <a:sym typeface="+mn-ea"/>
              </a:rPr>
              <a:t>                </a:t>
            </a:r>
          </a:p>
        </p:txBody>
      </p:sp>
      <p:graphicFrame>
        <p:nvGraphicFramePr>
          <p:cNvPr id="5" name="表格 4"/>
          <p:cNvGraphicFramePr>
            <a:graphicFrameLocks noGrp="1"/>
          </p:cNvGraphicFramePr>
          <p:nvPr/>
        </p:nvGraphicFramePr>
        <p:xfrm>
          <a:off x="8487814" y="1402388"/>
          <a:ext cx="2651241" cy="4053840"/>
        </p:xfrm>
        <a:graphic>
          <a:graphicData uri="http://schemas.openxmlformats.org/drawingml/2006/table">
            <a:tbl>
              <a:tblPr firstRow="1" firstCol="1" bandRow="1">
                <a:tableStyleId>{5C22544A-7EE6-4342-B048-85BDC9FD1C3A}</a:tableStyleId>
              </a:tblPr>
              <a:tblGrid>
                <a:gridCol w="2651241">
                  <a:extLst>
                    <a:ext uri="{9D8B030D-6E8A-4147-A177-3AD203B41FA5}">
                      <a16:colId xmlns:a16="http://schemas.microsoft.com/office/drawing/2014/main" val="20000"/>
                    </a:ext>
                  </a:extLst>
                </a:gridCol>
              </a:tblGrid>
              <a:tr h="208160">
                <a:tc>
                  <a:txBody>
                    <a:bodyPr/>
                    <a:lstStyle/>
                    <a:p>
                      <a:pPr indent="266700" algn="l"/>
                      <a:r>
                        <a:rPr lang="en-US" sz="1400" kern="100" dirty="0">
                          <a:effectLst/>
                        </a:rPr>
                        <a:t>---</a:t>
                      </a:r>
                      <a:r>
                        <a:rPr lang="zh-CN" sz="1400" kern="100" dirty="0">
                          <a:effectLst/>
                        </a:rPr>
                        <a:t>管理类岗位</a:t>
                      </a:r>
                      <a:r>
                        <a:rPr lang="en-US" sz="1400" kern="100" dirty="0">
                          <a:effectLst/>
                        </a:rPr>
                        <a:t>---</a:t>
                      </a:r>
                      <a:endParaRPr lang="zh-CN" sz="1100" kern="100" dirty="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10000"/>
                  </a:ext>
                </a:extLst>
              </a:tr>
              <a:tr h="208160">
                <a:tc>
                  <a:txBody>
                    <a:bodyPr/>
                    <a:lstStyle/>
                    <a:p>
                      <a:pPr indent="266700" algn="l"/>
                      <a:r>
                        <a:rPr lang="zh-CN" sz="1400" kern="100">
                          <a:solidFill>
                            <a:sysClr val="windowText" lastClr="000000"/>
                          </a:solidFill>
                          <a:effectLst/>
                        </a:rPr>
                        <a:t>高级管理岗  </a:t>
                      </a:r>
                      <a:r>
                        <a:rPr lang="en-US" sz="1400" kern="100">
                          <a:solidFill>
                            <a:sysClr val="windowText" lastClr="000000"/>
                          </a:solidFill>
                          <a:effectLst/>
                        </a:rPr>
                        <a:t>11</a:t>
                      </a:r>
                      <a:endParaRPr lang="zh-CN" sz="1100" kern="100">
                        <a:solidFill>
                          <a:sysClr val="windowText" lastClr="000000"/>
                        </a:solidFill>
                        <a:effectLst/>
                        <a:latin typeface="Times New Roman" panose="02020603050405020304" pitchFamily="18" charset="0"/>
                        <a:ea typeface="宋体" panose="02010600030101010101" pitchFamily="2" charset="-122"/>
                      </a:endParaRPr>
                    </a:p>
                  </a:txBody>
                  <a:tcPr marL="68580" marR="68580" marT="0" marB="0">
                    <a:solidFill>
                      <a:schemeClr val="bg1"/>
                    </a:solidFill>
                  </a:tcPr>
                </a:tc>
                <a:extLst>
                  <a:ext uri="{0D108BD9-81ED-4DB2-BD59-A6C34878D82A}">
                    <a16:rowId xmlns:a16="http://schemas.microsoft.com/office/drawing/2014/main" val="10001"/>
                  </a:ext>
                </a:extLst>
              </a:tr>
              <a:tr h="208160">
                <a:tc>
                  <a:txBody>
                    <a:bodyPr/>
                    <a:lstStyle/>
                    <a:p>
                      <a:pPr indent="266700" algn="l"/>
                      <a:r>
                        <a:rPr lang="zh-CN" sz="1400" kern="100">
                          <a:solidFill>
                            <a:sysClr val="windowText" lastClr="000000"/>
                          </a:solidFill>
                          <a:effectLst/>
                        </a:rPr>
                        <a:t>一级部门管理岗 </a:t>
                      </a:r>
                      <a:r>
                        <a:rPr lang="en-US" sz="1400" kern="100">
                          <a:solidFill>
                            <a:sysClr val="windowText" lastClr="000000"/>
                          </a:solidFill>
                          <a:effectLst/>
                        </a:rPr>
                        <a:t>12</a:t>
                      </a:r>
                      <a:endParaRPr lang="zh-CN" sz="1100" kern="100">
                        <a:solidFill>
                          <a:sysClr val="windowText" lastClr="000000"/>
                        </a:solidFill>
                        <a:effectLst/>
                        <a:latin typeface="Times New Roman" panose="02020603050405020304" pitchFamily="18" charset="0"/>
                        <a:ea typeface="宋体" panose="02010600030101010101" pitchFamily="2" charset="-122"/>
                      </a:endParaRPr>
                    </a:p>
                  </a:txBody>
                  <a:tcPr marL="68580" marR="68580" marT="0" marB="0">
                    <a:solidFill>
                      <a:schemeClr val="bg1"/>
                    </a:solidFill>
                  </a:tcPr>
                </a:tc>
                <a:extLst>
                  <a:ext uri="{0D108BD9-81ED-4DB2-BD59-A6C34878D82A}">
                    <a16:rowId xmlns:a16="http://schemas.microsoft.com/office/drawing/2014/main" val="10002"/>
                  </a:ext>
                </a:extLst>
              </a:tr>
              <a:tr h="208160">
                <a:tc>
                  <a:txBody>
                    <a:bodyPr/>
                    <a:lstStyle/>
                    <a:p>
                      <a:pPr indent="266700" algn="l"/>
                      <a:r>
                        <a:rPr lang="zh-CN" sz="1400" kern="100" dirty="0">
                          <a:solidFill>
                            <a:sysClr val="windowText" lastClr="000000"/>
                          </a:solidFill>
                          <a:effectLst/>
                        </a:rPr>
                        <a:t>二级部门管理岗 </a:t>
                      </a:r>
                      <a:r>
                        <a:rPr lang="en-US" sz="1400" kern="100" dirty="0">
                          <a:solidFill>
                            <a:sysClr val="windowText" lastClr="000000"/>
                          </a:solidFill>
                          <a:effectLst/>
                        </a:rPr>
                        <a:t>13</a:t>
                      </a:r>
                      <a:endParaRPr lang="zh-CN" sz="1100" kern="100" dirty="0">
                        <a:solidFill>
                          <a:sysClr val="windowText" lastClr="000000"/>
                        </a:solidFill>
                        <a:effectLst/>
                        <a:latin typeface="Times New Roman" panose="02020603050405020304" pitchFamily="18" charset="0"/>
                        <a:ea typeface="宋体" panose="02010600030101010101" pitchFamily="2" charset="-122"/>
                      </a:endParaRPr>
                    </a:p>
                  </a:txBody>
                  <a:tcPr marL="68580" marR="68580" marT="0" marB="0">
                    <a:solidFill>
                      <a:schemeClr val="bg1"/>
                    </a:solidFill>
                  </a:tcPr>
                </a:tc>
                <a:extLst>
                  <a:ext uri="{0D108BD9-81ED-4DB2-BD59-A6C34878D82A}">
                    <a16:rowId xmlns:a16="http://schemas.microsoft.com/office/drawing/2014/main" val="10003"/>
                  </a:ext>
                </a:extLst>
              </a:tr>
              <a:tr h="208160">
                <a:tc>
                  <a:txBody>
                    <a:bodyPr/>
                    <a:lstStyle/>
                    <a:p>
                      <a:pPr indent="266700" algn="l"/>
                      <a:r>
                        <a:rPr lang="zh-CN" sz="1400" kern="100" dirty="0">
                          <a:solidFill>
                            <a:sysClr val="windowText" lastClr="000000"/>
                          </a:solidFill>
                          <a:effectLst/>
                        </a:rPr>
                        <a:t>其他管理岗  </a:t>
                      </a:r>
                      <a:r>
                        <a:rPr lang="en-US" sz="1400" kern="100" dirty="0">
                          <a:solidFill>
                            <a:sysClr val="windowText" lastClr="000000"/>
                          </a:solidFill>
                          <a:effectLst/>
                        </a:rPr>
                        <a:t>14</a:t>
                      </a:r>
                      <a:endParaRPr lang="zh-CN" sz="1100" kern="100" dirty="0">
                        <a:solidFill>
                          <a:sysClr val="windowText" lastClr="000000"/>
                        </a:solidFill>
                        <a:effectLst/>
                        <a:latin typeface="Times New Roman" panose="02020603050405020304" pitchFamily="18" charset="0"/>
                        <a:ea typeface="宋体" panose="02010600030101010101" pitchFamily="2" charset="-122"/>
                      </a:endParaRPr>
                    </a:p>
                  </a:txBody>
                  <a:tcPr marL="68580" marR="68580" marT="0" marB="0">
                    <a:solidFill>
                      <a:schemeClr val="bg1"/>
                    </a:solidFill>
                  </a:tcPr>
                </a:tc>
                <a:extLst>
                  <a:ext uri="{0D108BD9-81ED-4DB2-BD59-A6C34878D82A}">
                    <a16:rowId xmlns:a16="http://schemas.microsoft.com/office/drawing/2014/main" val="10004"/>
                  </a:ext>
                </a:extLst>
              </a:tr>
              <a:tr h="208160">
                <a:tc>
                  <a:txBody>
                    <a:bodyPr/>
                    <a:lstStyle/>
                    <a:p>
                      <a:pPr indent="266700" algn="l"/>
                      <a:r>
                        <a:rPr lang="en-US" sz="1400" kern="100">
                          <a:effectLst/>
                        </a:rPr>
                        <a:t>---</a:t>
                      </a:r>
                      <a:r>
                        <a:rPr lang="zh-CN" sz="1400" kern="100">
                          <a:effectLst/>
                        </a:rPr>
                        <a:t>技术类岗位</a:t>
                      </a:r>
                      <a:r>
                        <a:rPr lang="en-US" sz="1400" kern="100">
                          <a:effectLst/>
                        </a:rPr>
                        <a:t>---</a:t>
                      </a:r>
                      <a:endParaRPr lang="zh-CN" sz="1100" kern="10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10005"/>
                  </a:ext>
                </a:extLst>
              </a:tr>
              <a:tr h="208160">
                <a:tc>
                  <a:txBody>
                    <a:bodyPr/>
                    <a:lstStyle/>
                    <a:p>
                      <a:pPr indent="266700" algn="l"/>
                      <a:r>
                        <a:rPr lang="zh-CN" sz="1400" kern="100">
                          <a:solidFill>
                            <a:sysClr val="windowText" lastClr="000000"/>
                          </a:solidFill>
                          <a:effectLst/>
                        </a:rPr>
                        <a:t>高级（正高级） </a:t>
                      </a:r>
                      <a:r>
                        <a:rPr lang="en-US" sz="1400" kern="100">
                          <a:solidFill>
                            <a:sysClr val="windowText" lastClr="000000"/>
                          </a:solidFill>
                          <a:effectLst/>
                        </a:rPr>
                        <a:t>21</a:t>
                      </a:r>
                      <a:endParaRPr lang="zh-CN" sz="1100" kern="100">
                        <a:solidFill>
                          <a:sysClr val="windowText" lastClr="000000"/>
                        </a:solidFill>
                        <a:effectLst/>
                        <a:latin typeface="Times New Roman" panose="02020603050405020304" pitchFamily="18" charset="0"/>
                        <a:ea typeface="宋体" panose="02010600030101010101" pitchFamily="2" charset="-122"/>
                      </a:endParaRPr>
                    </a:p>
                  </a:txBody>
                  <a:tcPr marL="68580" marR="68580" marT="0" marB="0">
                    <a:solidFill>
                      <a:schemeClr val="bg1"/>
                    </a:solidFill>
                  </a:tcPr>
                </a:tc>
                <a:extLst>
                  <a:ext uri="{0D108BD9-81ED-4DB2-BD59-A6C34878D82A}">
                    <a16:rowId xmlns:a16="http://schemas.microsoft.com/office/drawing/2014/main" val="10006"/>
                  </a:ext>
                </a:extLst>
              </a:tr>
              <a:tr h="208160">
                <a:tc>
                  <a:txBody>
                    <a:bodyPr/>
                    <a:lstStyle/>
                    <a:p>
                      <a:pPr indent="266700" algn="l"/>
                      <a:r>
                        <a:rPr lang="zh-CN" sz="1400" kern="100" dirty="0">
                          <a:solidFill>
                            <a:sysClr val="windowText" lastClr="000000"/>
                          </a:solidFill>
                          <a:effectLst/>
                        </a:rPr>
                        <a:t>高级（副高级） </a:t>
                      </a:r>
                      <a:r>
                        <a:rPr lang="en-US" sz="1400" kern="100" dirty="0">
                          <a:solidFill>
                            <a:sysClr val="windowText" lastClr="000000"/>
                          </a:solidFill>
                          <a:effectLst/>
                        </a:rPr>
                        <a:t>22</a:t>
                      </a:r>
                      <a:endParaRPr lang="zh-CN" sz="1100" kern="100" dirty="0">
                        <a:solidFill>
                          <a:sysClr val="windowText" lastClr="000000"/>
                        </a:solidFill>
                        <a:effectLst/>
                        <a:latin typeface="Times New Roman" panose="02020603050405020304" pitchFamily="18" charset="0"/>
                        <a:ea typeface="宋体" panose="02010600030101010101" pitchFamily="2" charset="-122"/>
                      </a:endParaRPr>
                    </a:p>
                  </a:txBody>
                  <a:tcPr marL="68580" marR="68580" marT="0" marB="0">
                    <a:solidFill>
                      <a:schemeClr val="bg1"/>
                    </a:solidFill>
                  </a:tcPr>
                </a:tc>
                <a:extLst>
                  <a:ext uri="{0D108BD9-81ED-4DB2-BD59-A6C34878D82A}">
                    <a16:rowId xmlns:a16="http://schemas.microsoft.com/office/drawing/2014/main" val="10007"/>
                  </a:ext>
                </a:extLst>
              </a:tr>
              <a:tr h="208160">
                <a:tc>
                  <a:txBody>
                    <a:bodyPr/>
                    <a:lstStyle/>
                    <a:p>
                      <a:pPr indent="266700" algn="l"/>
                      <a:r>
                        <a:rPr lang="zh-CN" sz="1400" kern="100">
                          <a:solidFill>
                            <a:sysClr val="windowText" lastClr="000000"/>
                          </a:solidFill>
                          <a:effectLst/>
                        </a:rPr>
                        <a:t>中级（中级）   </a:t>
                      </a:r>
                      <a:r>
                        <a:rPr lang="en-US" sz="1400" kern="100">
                          <a:solidFill>
                            <a:sysClr val="windowText" lastClr="000000"/>
                          </a:solidFill>
                          <a:effectLst/>
                        </a:rPr>
                        <a:t>23</a:t>
                      </a:r>
                      <a:endParaRPr lang="zh-CN" sz="1100" kern="100">
                        <a:solidFill>
                          <a:sysClr val="windowText" lastClr="000000"/>
                        </a:solidFill>
                        <a:effectLst/>
                        <a:latin typeface="Times New Roman" panose="02020603050405020304" pitchFamily="18" charset="0"/>
                        <a:ea typeface="宋体" panose="02010600030101010101" pitchFamily="2" charset="-122"/>
                      </a:endParaRPr>
                    </a:p>
                  </a:txBody>
                  <a:tcPr marL="68580" marR="68580" marT="0" marB="0">
                    <a:solidFill>
                      <a:schemeClr val="bg1"/>
                    </a:solidFill>
                  </a:tcPr>
                </a:tc>
                <a:extLst>
                  <a:ext uri="{0D108BD9-81ED-4DB2-BD59-A6C34878D82A}">
                    <a16:rowId xmlns:a16="http://schemas.microsoft.com/office/drawing/2014/main" val="10008"/>
                  </a:ext>
                </a:extLst>
              </a:tr>
              <a:tr h="208160">
                <a:tc>
                  <a:txBody>
                    <a:bodyPr/>
                    <a:lstStyle/>
                    <a:p>
                      <a:pPr indent="266700" algn="l"/>
                      <a:r>
                        <a:rPr lang="zh-CN" sz="1400" kern="100" dirty="0">
                          <a:solidFill>
                            <a:sysClr val="windowText" lastClr="000000"/>
                          </a:solidFill>
                          <a:effectLst/>
                        </a:rPr>
                        <a:t>初级（助理级） </a:t>
                      </a:r>
                      <a:r>
                        <a:rPr lang="en-US" sz="1400" kern="100" dirty="0">
                          <a:solidFill>
                            <a:sysClr val="windowText" lastClr="000000"/>
                          </a:solidFill>
                          <a:effectLst/>
                        </a:rPr>
                        <a:t>24</a:t>
                      </a:r>
                      <a:endParaRPr lang="zh-CN" sz="1100" kern="100" dirty="0">
                        <a:solidFill>
                          <a:sysClr val="windowText" lastClr="000000"/>
                        </a:solidFill>
                        <a:effectLst/>
                        <a:latin typeface="Times New Roman" panose="02020603050405020304" pitchFamily="18" charset="0"/>
                        <a:ea typeface="宋体" panose="02010600030101010101" pitchFamily="2" charset="-122"/>
                      </a:endParaRPr>
                    </a:p>
                  </a:txBody>
                  <a:tcPr marL="68580" marR="68580" marT="0" marB="0">
                    <a:solidFill>
                      <a:schemeClr val="bg1"/>
                    </a:solidFill>
                  </a:tcPr>
                </a:tc>
                <a:extLst>
                  <a:ext uri="{0D108BD9-81ED-4DB2-BD59-A6C34878D82A}">
                    <a16:rowId xmlns:a16="http://schemas.microsoft.com/office/drawing/2014/main" val="10009"/>
                  </a:ext>
                </a:extLst>
              </a:tr>
              <a:tr h="208160">
                <a:tc>
                  <a:txBody>
                    <a:bodyPr/>
                    <a:lstStyle/>
                    <a:p>
                      <a:pPr indent="266700" algn="l"/>
                      <a:r>
                        <a:rPr lang="en-US" sz="1400" kern="100" dirty="0">
                          <a:effectLst/>
                        </a:rPr>
                        <a:t>---</a:t>
                      </a:r>
                      <a:r>
                        <a:rPr lang="zh-CN" sz="1400" kern="100" dirty="0">
                          <a:effectLst/>
                        </a:rPr>
                        <a:t>技能类岗位</a:t>
                      </a:r>
                      <a:r>
                        <a:rPr lang="en-US" sz="1400" kern="100" dirty="0">
                          <a:effectLst/>
                        </a:rPr>
                        <a:t>---</a:t>
                      </a:r>
                      <a:endParaRPr lang="zh-CN" sz="1100" kern="100" dirty="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10010"/>
                  </a:ext>
                </a:extLst>
              </a:tr>
              <a:tr h="208160">
                <a:tc>
                  <a:txBody>
                    <a:bodyPr/>
                    <a:lstStyle/>
                    <a:p>
                      <a:pPr indent="266700" algn="l"/>
                      <a:r>
                        <a:rPr lang="zh-CN" sz="1400" kern="100">
                          <a:solidFill>
                            <a:sysClr val="windowText" lastClr="000000"/>
                          </a:solidFill>
                          <a:effectLst/>
                        </a:rPr>
                        <a:t>首席技师 </a:t>
                      </a:r>
                      <a:r>
                        <a:rPr lang="en-US" sz="1400" kern="100">
                          <a:solidFill>
                            <a:sysClr val="windowText" lastClr="000000"/>
                          </a:solidFill>
                          <a:effectLst/>
                        </a:rPr>
                        <a:t> 3A</a:t>
                      </a:r>
                      <a:endParaRPr lang="zh-CN" sz="1100" kern="100">
                        <a:solidFill>
                          <a:sysClr val="windowText" lastClr="000000"/>
                        </a:solidFill>
                        <a:effectLst/>
                        <a:latin typeface="Times New Roman" panose="02020603050405020304" pitchFamily="18" charset="0"/>
                        <a:ea typeface="宋体" panose="02010600030101010101" pitchFamily="2" charset="-122"/>
                      </a:endParaRPr>
                    </a:p>
                  </a:txBody>
                  <a:tcPr marL="68580" marR="68580" marT="0" marB="0">
                    <a:solidFill>
                      <a:schemeClr val="bg1">
                        <a:lumMod val="95000"/>
                      </a:schemeClr>
                    </a:solidFill>
                  </a:tcPr>
                </a:tc>
                <a:extLst>
                  <a:ext uri="{0D108BD9-81ED-4DB2-BD59-A6C34878D82A}">
                    <a16:rowId xmlns:a16="http://schemas.microsoft.com/office/drawing/2014/main" val="10011"/>
                  </a:ext>
                </a:extLst>
              </a:tr>
              <a:tr h="208160">
                <a:tc>
                  <a:txBody>
                    <a:bodyPr/>
                    <a:lstStyle/>
                    <a:p>
                      <a:pPr indent="266700" algn="l"/>
                      <a:r>
                        <a:rPr lang="zh-CN" sz="1400" kern="100">
                          <a:solidFill>
                            <a:sysClr val="windowText" lastClr="000000"/>
                          </a:solidFill>
                          <a:effectLst/>
                        </a:rPr>
                        <a:t>特技技师 </a:t>
                      </a:r>
                      <a:r>
                        <a:rPr lang="en-US" sz="1400" kern="100">
                          <a:solidFill>
                            <a:sysClr val="windowText" lastClr="000000"/>
                          </a:solidFill>
                          <a:effectLst/>
                        </a:rPr>
                        <a:t> 30</a:t>
                      </a:r>
                      <a:endParaRPr lang="zh-CN" sz="1100" kern="100">
                        <a:solidFill>
                          <a:sysClr val="windowText" lastClr="000000"/>
                        </a:solidFill>
                        <a:effectLst/>
                        <a:latin typeface="Times New Roman" panose="02020603050405020304" pitchFamily="18" charset="0"/>
                        <a:ea typeface="宋体" panose="02010600030101010101" pitchFamily="2" charset="-122"/>
                      </a:endParaRPr>
                    </a:p>
                  </a:txBody>
                  <a:tcPr marL="68580" marR="68580" marT="0" marB="0">
                    <a:solidFill>
                      <a:schemeClr val="bg1">
                        <a:lumMod val="95000"/>
                      </a:schemeClr>
                    </a:solidFill>
                  </a:tcPr>
                </a:tc>
                <a:extLst>
                  <a:ext uri="{0D108BD9-81ED-4DB2-BD59-A6C34878D82A}">
                    <a16:rowId xmlns:a16="http://schemas.microsoft.com/office/drawing/2014/main" val="10012"/>
                  </a:ext>
                </a:extLst>
              </a:tr>
              <a:tr h="208160">
                <a:tc>
                  <a:txBody>
                    <a:bodyPr/>
                    <a:lstStyle/>
                    <a:p>
                      <a:pPr indent="266700" algn="l">
                        <a:tabLst>
                          <a:tab pos="876300" algn="l"/>
                        </a:tabLst>
                      </a:pPr>
                      <a:r>
                        <a:rPr lang="zh-CN" sz="1400" kern="100">
                          <a:solidFill>
                            <a:sysClr val="windowText" lastClr="000000"/>
                          </a:solidFill>
                          <a:effectLst/>
                        </a:rPr>
                        <a:t>高级技师 </a:t>
                      </a:r>
                      <a:r>
                        <a:rPr lang="en-US" sz="1400" kern="100">
                          <a:solidFill>
                            <a:sysClr val="windowText" lastClr="000000"/>
                          </a:solidFill>
                          <a:effectLst/>
                        </a:rPr>
                        <a:t> 31	</a:t>
                      </a:r>
                      <a:endParaRPr lang="zh-CN" sz="1100" kern="100">
                        <a:solidFill>
                          <a:sysClr val="windowText" lastClr="000000"/>
                        </a:solidFill>
                        <a:effectLst/>
                        <a:latin typeface="Times New Roman" panose="02020603050405020304" pitchFamily="18" charset="0"/>
                        <a:ea typeface="宋体" panose="02010600030101010101" pitchFamily="2" charset="-122"/>
                      </a:endParaRPr>
                    </a:p>
                  </a:txBody>
                  <a:tcPr marL="68580" marR="68580" marT="0" marB="0">
                    <a:solidFill>
                      <a:schemeClr val="bg1">
                        <a:lumMod val="95000"/>
                      </a:schemeClr>
                    </a:solidFill>
                  </a:tcPr>
                </a:tc>
                <a:extLst>
                  <a:ext uri="{0D108BD9-81ED-4DB2-BD59-A6C34878D82A}">
                    <a16:rowId xmlns:a16="http://schemas.microsoft.com/office/drawing/2014/main" val="10013"/>
                  </a:ext>
                </a:extLst>
              </a:tr>
              <a:tr h="208160">
                <a:tc>
                  <a:txBody>
                    <a:bodyPr/>
                    <a:lstStyle/>
                    <a:p>
                      <a:pPr indent="266700" algn="l">
                        <a:tabLst>
                          <a:tab pos="876300" algn="l"/>
                        </a:tabLst>
                      </a:pPr>
                      <a:r>
                        <a:rPr lang="zh-CN" sz="1400" kern="100">
                          <a:solidFill>
                            <a:sysClr val="windowText" lastClr="000000"/>
                          </a:solidFill>
                          <a:effectLst/>
                        </a:rPr>
                        <a:t>技师 </a:t>
                      </a:r>
                      <a:r>
                        <a:rPr lang="en-US" sz="1400" kern="100">
                          <a:solidFill>
                            <a:sysClr val="windowText" lastClr="000000"/>
                          </a:solidFill>
                          <a:effectLst/>
                        </a:rPr>
                        <a:t>   32</a:t>
                      </a:r>
                      <a:endParaRPr lang="zh-CN" sz="1100" kern="100">
                        <a:solidFill>
                          <a:sysClr val="windowText" lastClr="000000"/>
                        </a:solidFill>
                        <a:effectLst/>
                        <a:latin typeface="Times New Roman" panose="02020603050405020304" pitchFamily="18" charset="0"/>
                        <a:ea typeface="宋体" panose="02010600030101010101" pitchFamily="2" charset="-122"/>
                      </a:endParaRPr>
                    </a:p>
                  </a:txBody>
                  <a:tcPr marL="68580" marR="68580" marT="0" marB="0">
                    <a:solidFill>
                      <a:schemeClr val="bg1">
                        <a:lumMod val="95000"/>
                      </a:schemeClr>
                    </a:solidFill>
                  </a:tcPr>
                </a:tc>
                <a:extLst>
                  <a:ext uri="{0D108BD9-81ED-4DB2-BD59-A6C34878D82A}">
                    <a16:rowId xmlns:a16="http://schemas.microsoft.com/office/drawing/2014/main" val="10014"/>
                  </a:ext>
                </a:extLst>
              </a:tr>
              <a:tr h="208160">
                <a:tc>
                  <a:txBody>
                    <a:bodyPr/>
                    <a:lstStyle/>
                    <a:p>
                      <a:pPr indent="266700" algn="l">
                        <a:tabLst>
                          <a:tab pos="876300" algn="l"/>
                        </a:tabLst>
                      </a:pPr>
                      <a:r>
                        <a:rPr lang="zh-CN" sz="1400" kern="100">
                          <a:solidFill>
                            <a:sysClr val="windowText" lastClr="000000"/>
                          </a:solidFill>
                          <a:effectLst/>
                        </a:rPr>
                        <a:t>高级工 </a:t>
                      </a:r>
                      <a:r>
                        <a:rPr lang="en-US" sz="1400" kern="100">
                          <a:solidFill>
                            <a:sysClr val="windowText" lastClr="000000"/>
                          </a:solidFill>
                          <a:effectLst/>
                        </a:rPr>
                        <a:t> 33</a:t>
                      </a:r>
                      <a:endParaRPr lang="zh-CN" sz="1100" kern="100">
                        <a:solidFill>
                          <a:sysClr val="windowText" lastClr="000000"/>
                        </a:solidFill>
                        <a:effectLst/>
                        <a:latin typeface="Times New Roman" panose="02020603050405020304" pitchFamily="18" charset="0"/>
                        <a:ea typeface="宋体" panose="02010600030101010101" pitchFamily="2" charset="-122"/>
                      </a:endParaRPr>
                    </a:p>
                  </a:txBody>
                  <a:tcPr marL="68580" marR="68580" marT="0" marB="0">
                    <a:solidFill>
                      <a:schemeClr val="bg1">
                        <a:lumMod val="95000"/>
                      </a:schemeClr>
                    </a:solidFill>
                  </a:tcPr>
                </a:tc>
                <a:extLst>
                  <a:ext uri="{0D108BD9-81ED-4DB2-BD59-A6C34878D82A}">
                    <a16:rowId xmlns:a16="http://schemas.microsoft.com/office/drawing/2014/main" val="10015"/>
                  </a:ext>
                </a:extLst>
              </a:tr>
              <a:tr h="208160">
                <a:tc>
                  <a:txBody>
                    <a:bodyPr/>
                    <a:lstStyle/>
                    <a:p>
                      <a:pPr indent="266700" algn="l">
                        <a:tabLst>
                          <a:tab pos="876300" algn="l"/>
                        </a:tabLst>
                      </a:pPr>
                      <a:r>
                        <a:rPr lang="zh-CN" sz="1400" kern="100">
                          <a:solidFill>
                            <a:sysClr val="windowText" lastClr="000000"/>
                          </a:solidFill>
                          <a:effectLst/>
                        </a:rPr>
                        <a:t>中级工 </a:t>
                      </a:r>
                      <a:r>
                        <a:rPr lang="en-US" sz="1400" kern="100">
                          <a:solidFill>
                            <a:sysClr val="windowText" lastClr="000000"/>
                          </a:solidFill>
                          <a:effectLst/>
                        </a:rPr>
                        <a:t> 34</a:t>
                      </a:r>
                      <a:endParaRPr lang="zh-CN" sz="1100" kern="100">
                        <a:solidFill>
                          <a:sysClr val="windowText" lastClr="000000"/>
                        </a:solidFill>
                        <a:effectLst/>
                        <a:latin typeface="Times New Roman" panose="02020603050405020304" pitchFamily="18" charset="0"/>
                        <a:ea typeface="宋体" panose="02010600030101010101" pitchFamily="2" charset="-122"/>
                      </a:endParaRPr>
                    </a:p>
                  </a:txBody>
                  <a:tcPr marL="68580" marR="68580" marT="0" marB="0">
                    <a:solidFill>
                      <a:schemeClr val="bg1">
                        <a:lumMod val="95000"/>
                      </a:schemeClr>
                    </a:solidFill>
                  </a:tcPr>
                </a:tc>
                <a:extLst>
                  <a:ext uri="{0D108BD9-81ED-4DB2-BD59-A6C34878D82A}">
                    <a16:rowId xmlns:a16="http://schemas.microsoft.com/office/drawing/2014/main" val="10016"/>
                  </a:ext>
                </a:extLst>
              </a:tr>
              <a:tr h="208160">
                <a:tc>
                  <a:txBody>
                    <a:bodyPr/>
                    <a:lstStyle/>
                    <a:p>
                      <a:pPr indent="266700" algn="l">
                        <a:tabLst>
                          <a:tab pos="876300" algn="l"/>
                        </a:tabLst>
                      </a:pPr>
                      <a:r>
                        <a:rPr lang="zh-CN" sz="1400" kern="100">
                          <a:solidFill>
                            <a:sysClr val="windowText" lastClr="000000"/>
                          </a:solidFill>
                          <a:effectLst/>
                        </a:rPr>
                        <a:t>初级工 </a:t>
                      </a:r>
                      <a:r>
                        <a:rPr lang="en-US" sz="1400" kern="100">
                          <a:solidFill>
                            <a:sysClr val="windowText" lastClr="000000"/>
                          </a:solidFill>
                          <a:effectLst/>
                        </a:rPr>
                        <a:t> 35</a:t>
                      </a:r>
                      <a:endParaRPr lang="zh-CN" sz="1100" kern="100">
                        <a:solidFill>
                          <a:sysClr val="windowText" lastClr="000000"/>
                        </a:solidFill>
                        <a:effectLst/>
                        <a:latin typeface="Times New Roman" panose="02020603050405020304" pitchFamily="18" charset="0"/>
                        <a:ea typeface="宋体" panose="02010600030101010101" pitchFamily="2" charset="-122"/>
                      </a:endParaRPr>
                    </a:p>
                  </a:txBody>
                  <a:tcPr marL="68580" marR="68580" marT="0" marB="0">
                    <a:solidFill>
                      <a:schemeClr val="bg1">
                        <a:lumMod val="95000"/>
                      </a:schemeClr>
                    </a:solidFill>
                  </a:tcPr>
                </a:tc>
                <a:extLst>
                  <a:ext uri="{0D108BD9-81ED-4DB2-BD59-A6C34878D82A}">
                    <a16:rowId xmlns:a16="http://schemas.microsoft.com/office/drawing/2014/main" val="10017"/>
                  </a:ext>
                </a:extLst>
              </a:tr>
              <a:tr h="208160">
                <a:tc>
                  <a:txBody>
                    <a:bodyPr/>
                    <a:lstStyle/>
                    <a:p>
                      <a:pPr indent="266700" algn="l">
                        <a:tabLst>
                          <a:tab pos="876300" algn="l"/>
                        </a:tabLst>
                      </a:pPr>
                      <a:r>
                        <a:rPr lang="zh-CN" sz="1400" kern="100" dirty="0">
                          <a:solidFill>
                            <a:sysClr val="windowText" lastClr="000000"/>
                          </a:solidFill>
                          <a:effectLst/>
                        </a:rPr>
                        <a:t>学徒工 </a:t>
                      </a:r>
                      <a:r>
                        <a:rPr lang="en-US" sz="1400" kern="100" dirty="0">
                          <a:solidFill>
                            <a:sysClr val="windowText" lastClr="000000"/>
                          </a:solidFill>
                          <a:effectLst/>
                        </a:rPr>
                        <a:t> 36</a:t>
                      </a:r>
                      <a:endParaRPr lang="zh-CN" sz="1100" kern="100" dirty="0">
                        <a:solidFill>
                          <a:sysClr val="windowText" lastClr="000000"/>
                        </a:solidFill>
                        <a:effectLst/>
                        <a:latin typeface="Times New Roman" panose="02020603050405020304" pitchFamily="18" charset="0"/>
                        <a:ea typeface="宋体" panose="02010600030101010101" pitchFamily="2" charset="-122"/>
                      </a:endParaRPr>
                    </a:p>
                  </a:txBody>
                  <a:tcPr marL="68580" marR="68580" marT="0" marB="0">
                    <a:solidFill>
                      <a:schemeClr val="bg1">
                        <a:lumMod val="95000"/>
                      </a:schemeClr>
                    </a:solidFill>
                  </a:tcPr>
                </a:tc>
                <a:extLst>
                  <a:ext uri="{0D108BD9-81ED-4DB2-BD59-A6C34878D82A}">
                    <a16:rowId xmlns:a16="http://schemas.microsoft.com/office/drawing/2014/main" val="10018"/>
                  </a:ext>
                </a:extLst>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形状, 圆圈&#10;&#10;描述已自动生成"/>
          <p:cNvPicPr>
            <a:picLocks noChangeAspect="1"/>
          </p:cNvPicPr>
          <p:nvPr>
            <p:custDataLst>
              <p:tags r:id="rId1"/>
            </p:custDataLst>
          </p:nvPr>
        </p:nvPicPr>
        <p:blipFill rotWithShape="1">
          <a:blip r:embed="rId8" cstate="print">
            <a:extLst>
              <a:ext uri="{28A0092B-C50C-407E-A947-70E740481C1C}">
                <a14:useLocalDpi xmlns:a14="http://schemas.microsoft.com/office/drawing/2010/main" val="0"/>
              </a:ext>
            </a:extLst>
          </a:blip>
          <a:srcRect t="39524"/>
          <a:stretch>
            <a:fillRect/>
          </a:stretch>
        </p:blipFill>
        <p:spPr>
          <a:xfrm>
            <a:off x="0" y="6407150"/>
            <a:ext cx="12192000" cy="450850"/>
          </a:xfrm>
          <a:prstGeom prst="rect">
            <a:avLst/>
          </a:prstGeom>
        </p:spPr>
      </p:pic>
      <p:pic>
        <p:nvPicPr>
          <p:cNvPr id="10" name="图片 9"/>
          <p:cNvPicPr>
            <a:picLocks noChangeAspect="1"/>
          </p:cNvPicPr>
          <p:nvPr>
            <p:custDataLst>
              <p:tags r:id="rId2"/>
            </p:custDataLst>
          </p:nvPr>
        </p:nvPicPr>
        <p:blipFill>
          <a:blip r:embed="rId9"/>
          <a:stretch>
            <a:fillRect/>
          </a:stretch>
        </p:blipFill>
        <p:spPr>
          <a:xfrm>
            <a:off x="-529" y="-425"/>
            <a:ext cx="12193057" cy="533826"/>
          </a:xfrm>
          <a:prstGeom prst="rect">
            <a:avLst/>
          </a:prstGeom>
        </p:spPr>
      </p:pic>
      <p:sp>
        <p:nvSpPr>
          <p:cNvPr id="9" name="文本框 8"/>
          <p:cNvSpPr txBox="1"/>
          <p:nvPr>
            <p:custDataLst>
              <p:tags r:id="rId3"/>
            </p:custDataLst>
          </p:nvPr>
        </p:nvSpPr>
        <p:spPr>
          <a:xfrm>
            <a:off x="233046" y="257783"/>
            <a:ext cx="3036628" cy="523220"/>
          </a:xfrm>
          <a:prstGeom prst="rect">
            <a:avLst/>
          </a:prstGeom>
          <a:noFill/>
          <a:effectLst/>
        </p:spPr>
        <p:txBody>
          <a:bodyPr wrap="square" rtlCol="0">
            <a:spAutoFit/>
          </a:bodyPr>
          <a:lstStyle/>
          <a:p>
            <a:pPr algn="l"/>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人社部最新要求</a:t>
            </a:r>
          </a:p>
        </p:txBody>
      </p:sp>
      <p:cxnSp>
        <p:nvCxnSpPr>
          <p:cNvPr id="13" name="直接连接符 12"/>
          <p:cNvCxnSpPr/>
          <p:nvPr>
            <p:custDataLst>
              <p:tags r:id="rId4"/>
            </p:custDataLst>
          </p:nvPr>
        </p:nvCxnSpPr>
        <p:spPr>
          <a:xfrm>
            <a:off x="318331" y="827040"/>
            <a:ext cx="6019800" cy="4445"/>
          </a:xfrm>
          <a:prstGeom prst="line">
            <a:avLst/>
          </a:prstGeom>
          <a:ln w="38100">
            <a:solidFill>
              <a:srgbClr val="2A448C"/>
            </a:solidFill>
          </a:ln>
        </p:spPr>
        <p:style>
          <a:lnRef idx="1">
            <a:schemeClr val="accent1"/>
          </a:lnRef>
          <a:fillRef idx="0">
            <a:schemeClr val="accent1"/>
          </a:fillRef>
          <a:effectRef idx="0">
            <a:schemeClr val="accent1"/>
          </a:effectRef>
          <a:fontRef idx="minor">
            <a:schemeClr val="tx1"/>
          </a:fontRef>
        </p:style>
      </p:cxnSp>
      <p:sp>
        <p:nvSpPr>
          <p:cNvPr id="2" name="Text Box 15"/>
          <p:cNvSpPr txBox="1"/>
          <p:nvPr>
            <p:custDataLst>
              <p:tags r:id="rId5"/>
            </p:custDataLst>
          </p:nvPr>
        </p:nvSpPr>
        <p:spPr>
          <a:xfrm>
            <a:off x="318331" y="2000424"/>
            <a:ext cx="11245596" cy="3368811"/>
          </a:xfrm>
          <a:prstGeom prst="rect">
            <a:avLst/>
          </a:prstGeom>
          <a:noFill/>
          <a:ln w="9525">
            <a:noFill/>
          </a:ln>
        </p:spPr>
        <p:txBody>
          <a:bodyPr wrap="square" anchor="t" anchorCtr="0">
            <a:noAutofit/>
          </a:bodyPr>
          <a:lstStyle/>
          <a:p>
            <a:pPr marL="342900" indent="19050" fontAlgn="base">
              <a:spcBef>
                <a:spcPct val="20000"/>
              </a:spcBef>
              <a:spcAft>
                <a:spcPct val="0"/>
              </a:spcAft>
              <a:buClr>
                <a:schemeClr val="hlink"/>
              </a:buClr>
              <a:buSzPct val="70000"/>
              <a:defRPr/>
            </a:pPr>
            <a:r>
              <a:rPr lang="zh-CN" altLang="en-US" sz="2400" b="1" kern="0" dirty="0">
                <a:solidFill>
                  <a:srgbClr val="FFA117"/>
                </a:solidFill>
                <a:latin typeface="+mn-ea"/>
                <a:cs typeface="+mn-ea"/>
                <a:sym typeface="+mn-ea"/>
              </a:rPr>
              <a:t>对“固定资产折旧”指标填报范围增加合理性审核条件</a:t>
            </a:r>
            <a:endParaRPr lang="en-US" altLang="zh-CN" sz="2400" b="1" kern="0" dirty="0">
              <a:solidFill>
                <a:srgbClr val="FFA117"/>
              </a:solidFill>
              <a:latin typeface="+mn-ea"/>
              <a:cs typeface="+mn-ea"/>
            </a:endParaRPr>
          </a:p>
          <a:p>
            <a:pPr marL="342900" marR="0" lvl="0" indent="-342900" algn="l" defTabSz="914400" rtl="0" eaLnBrk="1" fontAlgn="base" latinLnBrk="0" hangingPunct="1">
              <a:lnSpc>
                <a:spcPct val="150000"/>
              </a:lnSpc>
              <a:spcBef>
                <a:spcPct val="20000"/>
              </a:spcBef>
              <a:spcAft>
                <a:spcPct val="0"/>
              </a:spcAft>
              <a:buClr>
                <a:schemeClr val="tx2"/>
              </a:buClr>
              <a:buSzPct val="70000"/>
              <a:buFont typeface="Wingdings" panose="05000000000000000000" pitchFamily="2" charset="2"/>
              <a:buNone/>
              <a:defRPr/>
            </a:pPr>
            <a:r>
              <a:rPr lang="en-US" altLang="zh-CN" sz="2400" b="1" kern="0" noProof="0" dirty="0">
                <a:ln>
                  <a:noFill/>
                </a:ln>
                <a:solidFill>
                  <a:srgbClr val="FFFF00"/>
                </a:solidFill>
                <a:effectLst>
                  <a:outerShdw blurRad="38100" dist="38100" dir="2700000" algn="tl">
                    <a:srgbClr val="000000"/>
                  </a:outerShdw>
                </a:effectLst>
                <a:uLnTx/>
                <a:uFillTx/>
                <a:latin typeface="+mn-ea"/>
                <a:cs typeface="+mn-ea"/>
                <a:sym typeface="+mn-ea"/>
              </a:rPr>
              <a:t> 	</a:t>
            </a:r>
            <a:r>
              <a:rPr lang="en-US" altLang="zh-CN" sz="2000" b="1" kern="0" dirty="0">
                <a:solidFill>
                  <a:srgbClr val="3657B4"/>
                </a:solidFill>
                <a:latin typeface="+mn-ea"/>
                <a:cs typeface="+mn-ea"/>
                <a:sym typeface="+mn-ea"/>
              </a:rPr>
              <a:t>	</a:t>
            </a:r>
            <a:r>
              <a:rPr lang="zh-CN" altLang="en-US" sz="2000" b="1" kern="0" dirty="0">
                <a:solidFill>
                  <a:srgbClr val="3657B4"/>
                </a:solidFill>
                <a:latin typeface="+mn-ea"/>
                <a:cs typeface="+mn-ea"/>
                <a:sym typeface="+mn-ea"/>
              </a:rPr>
              <a:t>提示企业在填报固定资产折旧指标时应当按照会计报表中“累计折旧”科目的当期期末贷方余额</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上期期末贷方余额计算填写，不能简单将当年购置或新增的固定资产原价全部作为当年的固定资产折旧。</a:t>
            </a:r>
            <a:endParaRPr lang="en-US" altLang="zh-CN" sz="2000" b="1" kern="0" dirty="0">
              <a:solidFill>
                <a:srgbClr val="3657B4"/>
              </a:solidFill>
              <a:latin typeface="+mn-ea"/>
              <a:cs typeface="+mn-ea"/>
              <a:sym typeface="+mn-ea"/>
            </a:endParaRPr>
          </a:p>
          <a:p>
            <a:pPr marL="342900" marR="0" lvl="0" indent="-342900" algn="l" defTabSz="914400" rtl="0" eaLnBrk="1" fontAlgn="base" latinLnBrk="0" hangingPunct="1">
              <a:lnSpc>
                <a:spcPct val="150000"/>
              </a:lnSpc>
              <a:spcBef>
                <a:spcPct val="20000"/>
              </a:spcBef>
              <a:spcAft>
                <a:spcPct val="0"/>
              </a:spcAft>
              <a:buClr>
                <a:schemeClr val="tx2"/>
              </a:buClr>
              <a:buSzPct val="70000"/>
              <a:buFont typeface="Wingdings" panose="05000000000000000000" pitchFamily="2" charset="2"/>
              <a:buNone/>
              <a:defRPr/>
            </a:pPr>
            <a:r>
              <a:rPr lang="en-US" altLang="zh-CN" sz="2000" b="1" kern="0" dirty="0">
                <a:solidFill>
                  <a:srgbClr val="3657B4"/>
                </a:solidFill>
                <a:latin typeface="+mn-ea"/>
                <a:cs typeface="+mn-ea"/>
                <a:sym typeface="+mn-ea"/>
              </a:rPr>
              <a:t>              </a:t>
            </a:r>
            <a:r>
              <a:rPr lang="zh-CN" altLang="en-US" sz="2000" b="1" kern="0" dirty="0">
                <a:solidFill>
                  <a:srgbClr val="3657B4"/>
                </a:solidFill>
                <a:latin typeface="+mn-ea"/>
                <a:cs typeface="+mn-ea"/>
                <a:sym typeface="+mn-ea"/>
              </a:rPr>
              <a:t>同时根据往年数据分布情况，指标合理范围为：</a:t>
            </a:r>
            <a:endParaRPr lang="en-US" altLang="zh-CN" sz="2000" b="1" kern="0" dirty="0">
              <a:solidFill>
                <a:srgbClr val="3657B4"/>
              </a:solidFill>
              <a:latin typeface="+mn-ea"/>
              <a:cs typeface="+mn-ea"/>
              <a:sym typeface="+mn-ea"/>
            </a:endParaRPr>
          </a:p>
          <a:p>
            <a:pPr marL="342900" marR="0" lvl="0" indent="-342900" algn="l" defTabSz="914400" rtl="0" eaLnBrk="1" fontAlgn="base" latinLnBrk="0" hangingPunct="1">
              <a:lnSpc>
                <a:spcPct val="150000"/>
              </a:lnSpc>
              <a:spcBef>
                <a:spcPct val="20000"/>
              </a:spcBef>
              <a:spcAft>
                <a:spcPct val="0"/>
              </a:spcAft>
              <a:buClr>
                <a:schemeClr val="tx2"/>
              </a:buClr>
              <a:buSzPct val="70000"/>
              <a:buFont typeface="Wingdings" panose="05000000000000000000" pitchFamily="2" charset="2"/>
              <a:buNone/>
              <a:defRPr/>
            </a:pPr>
            <a:r>
              <a:rPr lang="en-US" altLang="zh-CN" sz="2000" b="1" kern="0" dirty="0">
                <a:solidFill>
                  <a:srgbClr val="3657B4"/>
                </a:solidFill>
                <a:latin typeface="+mn-ea"/>
                <a:cs typeface="+mn-ea"/>
                <a:sym typeface="+mn-ea"/>
              </a:rPr>
              <a:t>              </a:t>
            </a:r>
            <a:r>
              <a:rPr lang="zh-CN" altLang="en-US" sz="2000" b="1" kern="0" dirty="0">
                <a:solidFill>
                  <a:srgbClr val="3657B4"/>
                </a:solidFill>
                <a:latin typeface="+mn-ea"/>
                <a:cs typeface="+mn-ea"/>
                <a:sym typeface="+mn-ea"/>
              </a:rPr>
              <a:t>固定资产折旧</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成本费用合计应不大于</a:t>
            </a:r>
            <a:r>
              <a:rPr lang="en-US" altLang="zh-CN" sz="2000" b="1" kern="0" dirty="0">
                <a:solidFill>
                  <a:srgbClr val="3657B4"/>
                </a:solidFill>
                <a:latin typeface="+mn-ea"/>
                <a:cs typeface="+mn-ea"/>
                <a:sym typeface="+mn-ea"/>
              </a:rPr>
              <a:t>30%</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圆角 3"/>
          <p:cNvSpPr/>
          <p:nvPr>
            <p:custDataLst>
              <p:tags r:id="rId1"/>
            </p:custDataLst>
          </p:nvPr>
        </p:nvSpPr>
        <p:spPr>
          <a:xfrm>
            <a:off x="212725" y="1445260"/>
            <a:ext cx="3533775" cy="1944370"/>
          </a:xfrm>
          <a:prstGeom prst="roundRect">
            <a:avLst>
              <a:gd name="adj" fmla="val 8816"/>
            </a:avLst>
          </a:prstGeom>
          <a:gradFill>
            <a:gsLst>
              <a:gs pos="0">
                <a:srgbClr val="2A448C">
                  <a:alpha val="0"/>
                </a:srgbClr>
              </a:gs>
              <a:gs pos="100000">
                <a:srgbClr val="2A448C">
                  <a:alpha val="10000"/>
                </a:srgbClr>
              </a:gs>
            </a:gsLst>
            <a:lin ang="2700000" scaled="0"/>
          </a:gradFill>
          <a:ln w="12700" cap="flat" cmpd="sng" algn="ctr">
            <a:solidFill>
              <a:srgbClr val="2A448C"/>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圆角 4"/>
          <p:cNvSpPr/>
          <p:nvPr>
            <p:custDataLst>
              <p:tags r:id="rId2"/>
            </p:custDataLst>
          </p:nvPr>
        </p:nvSpPr>
        <p:spPr>
          <a:xfrm>
            <a:off x="1289051" y="4119582"/>
            <a:ext cx="4202510" cy="1944667"/>
          </a:xfrm>
          <a:prstGeom prst="roundRect">
            <a:avLst>
              <a:gd name="adj" fmla="val 7837"/>
            </a:avLst>
          </a:prstGeom>
          <a:gradFill>
            <a:gsLst>
              <a:gs pos="0">
                <a:srgbClr val="2A448C">
                  <a:alpha val="0"/>
                </a:srgbClr>
              </a:gs>
              <a:gs pos="100000">
                <a:srgbClr val="2A448C">
                  <a:alpha val="10000"/>
                </a:srgbClr>
              </a:gs>
            </a:gsLst>
            <a:lin ang="2700000" scaled="0"/>
          </a:gradFill>
          <a:ln w="12700" cap="flat" cmpd="sng" algn="ctr">
            <a:solidFill>
              <a:srgbClr val="2A448C"/>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圆角 26"/>
          <p:cNvSpPr/>
          <p:nvPr>
            <p:custDataLst>
              <p:tags r:id="rId3"/>
            </p:custDataLst>
          </p:nvPr>
        </p:nvSpPr>
        <p:spPr>
          <a:xfrm>
            <a:off x="6460419" y="4119582"/>
            <a:ext cx="4202510" cy="1944667"/>
          </a:xfrm>
          <a:prstGeom prst="roundRect">
            <a:avLst>
              <a:gd name="adj" fmla="val 6857"/>
            </a:avLst>
          </a:prstGeom>
          <a:gradFill>
            <a:gsLst>
              <a:gs pos="0">
                <a:srgbClr val="2A448C">
                  <a:alpha val="0"/>
                </a:srgbClr>
              </a:gs>
              <a:gs pos="100000">
                <a:srgbClr val="2A448C">
                  <a:alpha val="10000"/>
                </a:srgbClr>
              </a:gs>
            </a:gsLst>
            <a:lin ang="2700000" scaled="0"/>
          </a:gradFill>
          <a:ln w="12700" cap="flat" cmpd="sng" algn="ctr">
            <a:solidFill>
              <a:srgbClr val="2A448C"/>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7" name="图片 36" descr="形状, 圆圈&#10;&#10;描述已自动生成"/>
          <p:cNvPicPr>
            <a:picLocks noChangeAspect="1"/>
          </p:cNvPicPr>
          <p:nvPr>
            <p:custDataLst>
              <p:tags r:id="rId4"/>
            </p:custDataLst>
          </p:nvPr>
        </p:nvPicPr>
        <p:blipFill rotWithShape="1">
          <a:blip r:embed="rId31" cstate="print">
            <a:extLst>
              <a:ext uri="{28A0092B-C50C-407E-A947-70E740481C1C}">
                <a14:useLocalDpi xmlns:a14="http://schemas.microsoft.com/office/drawing/2010/main" val="0"/>
              </a:ext>
            </a:extLst>
          </a:blip>
          <a:srcRect t="39524"/>
          <a:stretch>
            <a:fillRect/>
          </a:stretch>
        </p:blipFill>
        <p:spPr>
          <a:xfrm>
            <a:off x="0" y="6407150"/>
            <a:ext cx="12192000" cy="450850"/>
          </a:xfrm>
          <a:prstGeom prst="rect">
            <a:avLst/>
          </a:prstGeom>
        </p:spPr>
      </p:pic>
      <p:pic>
        <p:nvPicPr>
          <p:cNvPr id="38" name="图片 37"/>
          <p:cNvPicPr>
            <a:picLocks noChangeAspect="1"/>
          </p:cNvPicPr>
          <p:nvPr>
            <p:custDataLst>
              <p:tags r:id="rId5"/>
            </p:custDataLst>
          </p:nvPr>
        </p:nvPicPr>
        <p:blipFill>
          <a:blip r:embed="rId32"/>
          <a:stretch>
            <a:fillRect/>
          </a:stretch>
        </p:blipFill>
        <p:spPr>
          <a:xfrm>
            <a:off x="-529" y="-425"/>
            <a:ext cx="12193057" cy="533826"/>
          </a:xfrm>
          <a:prstGeom prst="rect">
            <a:avLst/>
          </a:prstGeom>
        </p:spPr>
      </p:pic>
      <p:sp>
        <p:nvSpPr>
          <p:cNvPr id="39" name="文本框 38"/>
          <p:cNvSpPr txBox="1"/>
          <p:nvPr>
            <p:custDataLst>
              <p:tags r:id="rId6"/>
            </p:custDataLst>
          </p:nvPr>
        </p:nvSpPr>
        <p:spPr>
          <a:xfrm>
            <a:off x="233045" y="146050"/>
            <a:ext cx="3108960" cy="521970"/>
          </a:xfrm>
          <a:prstGeom prst="rect">
            <a:avLst/>
          </a:prstGeom>
          <a:noFill/>
          <a:effectLst/>
        </p:spPr>
        <p:txBody>
          <a:bodyPr wrap="square" rtlCol="0">
            <a:spAutoFit/>
          </a:bodyPr>
          <a:lstStyle/>
          <a:p>
            <a:pPr algn="dist"/>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项目基本情况展示</a:t>
            </a:r>
          </a:p>
        </p:txBody>
      </p:sp>
      <p:cxnSp>
        <p:nvCxnSpPr>
          <p:cNvPr id="40" name="直接连接符 39"/>
          <p:cNvCxnSpPr/>
          <p:nvPr>
            <p:custDataLst>
              <p:tags r:id="rId7"/>
            </p:custDataLst>
          </p:nvPr>
        </p:nvCxnSpPr>
        <p:spPr>
          <a:xfrm>
            <a:off x="318331" y="695578"/>
            <a:ext cx="2997200" cy="4445"/>
          </a:xfrm>
          <a:prstGeom prst="line">
            <a:avLst/>
          </a:prstGeom>
          <a:ln w="12700">
            <a:solidFill>
              <a:srgbClr val="2A448C"/>
            </a:solidFill>
          </a:ln>
        </p:spPr>
        <p:style>
          <a:lnRef idx="1">
            <a:schemeClr val="accent1"/>
          </a:lnRef>
          <a:fillRef idx="0">
            <a:schemeClr val="accent1"/>
          </a:fillRef>
          <a:effectRef idx="0">
            <a:schemeClr val="accent1"/>
          </a:effectRef>
          <a:fontRef idx="minor">
            <a:schemeClr val="tx1"/>
          </a:fontRef>
        </p:style>
      </p:cxnSp>
      <p:sp>
        <p:nvSpPr>
          <p:cNvPr id="41" name="椭圆 40"/>
          <p:cNvSpPr/>
          <p:nvPr>
            <p:custDataLst>
              <p:tags r:id="rId8"/>
            </p:custDataLst>
          </p:nvPr>
        </p:nvSpPr>
        <p:spPr>
          <a:xfrm>
            <a:off x="3391927" y="1091179"/>
            <a:ext cx="707577" cy="707577"/>
          </a:xfrm>
          <a:prstGeom prst="ellipse">
            <a:avLst/>
          </a:prstGeom>
          <a:gradFill>
            <a:gsLst>
              <a:gs pos="0">
                <a:srgbClr val="2A448C"/>
              </a:gs>
              <a:gs pos="100000">
                <a:srgbClr val="112368"/>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mn-ea"/>
            </a:endParaRPr>
          </a:p>
        </p:txBody>
      </p:sp>
      <p:sp>
        <p:nvSpPr>
          <p:cNvPr id="42" name="文本框 41"/>
          <p:cNvSpPr txBox="1"/>
          <p:nvPr>
            <p:custDataLst>
              <p:tags r:id="rId9"/>
            </p:custDataLst>
          </p:nvPr>
        </p:nvSpPr>
        <p:spPr>
          <a:xfrm>
            <a:off x="3422540" y="1220484"/>
            <a:ext cx="632514" cy="461665"/>
          </a:xfrm>
          <a:prstGeom prst="rect">
            <a:avLst/>
          </a:prstGeom>
          <a:noFill/>
        </p:spPr>
        <p:txBody>
          <a:bodyPr wrap="square" rtlCol="0">
            <a:spAutoFit/>
          </a:bodyPr>
          <a:lstStyle/>
          <a:p>
            <a:pPr algn="dist"/>
            <a:r>
              <a:rPr lang="en-US" altLang="zh-CN" sz="2400" dirty="0">
                <a:solidFill>
                  <a:schemeClr val="bg1"/>
                </a:solidFill>
                <a:latin typeface="汉仪雅酷黑 55W" panose="020B0504020202020204" pitchFamily="34" charset="-122"/>
                <a:ea typeface="汉仪雅酷黑 55W" panose="020B0504020202020204" pitchFamily="34" charset="-122"/>
              </a:rPr>
              <a:t>01</a:t>
            </a:r>
            <a:endParaRPr lang="zh-CN" altLang="en-US" sz="2400" dirty="0">
              <a:solidFill>
                <a:schemeClr val="bg1"/>
              </a:solidFill>
              <a:latin typeface="汉仪雅酷黑 55W" panose="020B0504020202020204" pitchFamily="34" charset="-122"/>
              <a:ea typeface="汉仪雅酷黑 55W" panose="020B0504020202020204" pitchFamily="34" charset="-122"/>
            </a:endParaRPr>
          </a:p>
        </p:txBody>
      </p:sp>
      <p:sp>
        <p:nvSpPr>
          <p:cNvPr id="43" name="椭圆 42"/>
          <p:cNvSpPr/>
          <p:nvPr>
            <p:custDataLst>
              <p:tags r:id="rId10"/>
            </p:custDataLst>
          </p:nvPr>
        </p:nvSpPr>
        <p:spPr>
          <a:xfrm>
            <a:off x="11354120" y="1037204"/>
            <a:ext cx="707577" cy="707577"/>
          </a:xfrm>
          <a:prstGeom prst="ellipse">
            <a:avLst/>
          </a:prstGeom>
          <a:gradFill>
            <a:gsLst>
              <a:gs pos="0">
                <a:srgbClr val="2A448C"/>
              </a:gs>
              <a:gs pos="100000">
                <a:srgbClr val="112368"/>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mn-ea"/>
            </a:endParaRPr>
          </a:p>
        </p:txBody>
      </p:sp>
      <p:sp>
        <p:nvSpPr>
          <p:cNvPr id="44" name="文本框 43"/>
          <p:cNvSpPr txBox="1"/>
          <p:nvPr>
            <p:custDataLst>
              <p:tags r:id="rId11"/>
            </p:custDataLst>
          </p:nvPr>
        </p:nvSpPr>
        <p:spPr>
          <a:xfrm>
            <a:off x="11410133" y="1166509"/>
            <a:ext cx="632514" cy="460375"/>
          </a:xfrm>
          <a:prstGeom prst="rect">
            <a:avLst/>
          </a:prstGeom>
          <a:noFill/>
        </p:spPr>
        <p:txBody>
          <a:bodyPr wrap="square" rtlCol="0">
            <a:spAutoFit/>
          </a:bodyPr>
          <a:lstStyle/>
          <a:p>
            <a:pPr algn="dist"/>
            <a:r>
              <a:rPr lang="en-US" altLang="zh-CN" sz="2400" dirty="0">
                <a:solidFill>
                  <a:schemeClr val="bg1"/>
                </a:solidFill>
                <a:latin typeface="汉仪雅酷黑 55W" panose="020B0504020202020204" pitchFamily="34" charset="-122"/>
                <a:ea typeface="汉仪雅酷黑 55W" panose="020B0504020202020204" pitchFamily="34" charset="-122"/>
              </a:rPr>
              <a:t>03</a:t>
            </a:r>
            <a:endParaRPr lang="zh-CN" altLang="en-US" sz="2400" dirty="0">
              <a:solidFill>
                <a:schemeClr val="bg1"/>
              </a:solidFill>
              <a:latin typeface="汉仪雅酷黑 55W" panose="020B0504020202020204" pitchFamily="34" charset="-122"/>
              <a:ea typeface="汉仪雅酷黑 55W" panose="020B0504020202020204" pitchFamily="34" charset="-122"/>
            </a:endParaRPr>
          </a:p>
        </p:txBody>
      </p:sp>
      <p:sp>
        <p:nvSpPr>
          <p:cNvPr id="45" name="椭圆 44"/>
          <p:cNvSpPr/>
          <p:nvPr>
            <p:custDataLst>
              <p:tags r:id="rId12"/>
            </p:custDataLst>
          </p:nvPr>
        </p:nvSpPr>
        <p:spPr>
          <a:xfrm>
            <a:off x="10220645" y="3765793"/>
            <a:ext cx="707577" cy="707577"/>
          </a:xfrm>
          <a:prstGeom prst="ellipse">
            <a:avLst/>
          </a:prstGeom>
          <a:gradFill>
            <a:gsLst>
              <a:gs pos="0">
                <a:srgbClr val="2A448C"/>
              </a:gs>
              <a:gs pos="100000">
                <a:srgbClr val="112368"/>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mn-ea"/>
            </a:endParaRPr>
          </a:p>
        </p:txBody>
      </p:sp>
      <p:sp>
        <p:nvSpPr>
          <p:cNvPr id="46" name="文本框 45"/>
          <p:cNvSpPr txBox="1"/>
          <p:nvPr>
            <p:custDataLst>
              <p:tags r:id="rId13"/>
            </p:custDataLst>
          </p:nvPr>
        </p:nvSpPr>
        <p:spPr>
          <a:xfrm>
            <a:off x="10251258" y="3895098"/>
            <a:ext cx="632514" cy="460375"/>
          </a:xfrm>
          <a:prstGeom prst="rect">
            <a:avLst/>
          </a:prstGeom>
          <a:noFill/>
        </p:spPr>
        <p:txBody>
          <a:bodyPr wrap="square" rtlCol="0">
            <a:spAutoFit/>
          </a:bodyPr>
          <a:lstStyle/>
          <a:p>
            <a:pPr algn="dist"/>
            <a:r>
              <a:rPr lang="en-US" altLang="zh-CN" sz="2400" dirty="0">
                <a:solidFill>
                  <a:schemeClr val="bg1"/>
                </a:solidFill>
                <a:latin typeface="汉仪雅酷黑 55W" panose="020B0504020202020204" pitchFamily="34" charset="-122"/>
                <a:ea typeface="汉仪雅酷黑 55W" panose="020B0504020202020204" pitchFamily="34" charset="-122"/>
              </a:rPr>
              <a:t>05</a:t>
            </a:r>
            <a:endParaRPr lang="zh-CN" altLang="en-US" sz="2400" dirty="0">
              <a:solidFill>
                <a:schemeClr val="bg1"/>
              </a:solidFill>
              <a:latin typeface="汉仪雅酷黑 55W" panose="020B0504020202020204" pitchFamily="34" charset="-122"/>
              <a:ea typeface="汉仪雅酷黑 55W" panose="020B0504020202020204" pitchFamily="34" charset="-122"/>
            </a:endParaRPr>
          </a:p>
        </p:txBody>
      </p:sp>
      <p:sp>
        <p:nvSpPr>
          <p:cNvPr id="47" name="椭圆 46"/>
          <p:cNvSpPr/>
          <p:nvPr>
            <p:custDataLst>
              <p:tags r:id="rId14"/>
            </p:custDataLst>
          </p:nvPr>
        </p:nvSpPr>
        <p:spPr>
          <a:xfrm>
            <a:off x="5049277" y="3765793"/>
            <a:ext cx="707577" cy="707577"/>
          </a:xfrm>
          <a:prstGeom prst="ellipse">
            <a:avLst/>
          </a:prstGeom>
          <a:gradFill>
            <a:gsLst>
              <a:gs pos="0">
                <a:srgbClr val="2A448C"/>
              </a:gs>
              <a:gs pos="100000">
                <a:srgbClr val="112368"/>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mn-ea"/>
            </a:endParaRPr>
          </a:p>
        </p:txBody>
      </p:sp>
      <p:sp>
        <p:nvSpPr>
          <p:cNvPr id="48" name="文本框 47"/>
          <p:cNvSpPr txBox="1"/>
          <p:nvPr>
            <p:custDataLst>
              <p:tags r:id="rId15"/>
            </p:custDataLst>
          </p:nvPr>
        </p:nvSpPr>
        <p:spPr>
          <a:xfrm>
            <a:off x="5079890" y="3895098"/>
            <a:ext cx="632514" cy="460375"/>
          </a:xfrm>
          <a:prstGeom prst="rect">
            <a:avLst/>
          </a:prstGeom>
          <a:noFill/>
        </p:spPr>
        <p:txBody>
          <a:bodyPr wrap="square" rtlCol="0">
            <a:spAutoFit/>
          </a:bodyPr>
          <a:lstStyle/>
          <a:p>
            <a:pPr algn="dist"/>
            <a:r>
              <a:rPr lang="en-US" altLang="zh-CN" sz="2400" dirty="0">
                <a:solidFill>
                  <a:schemeClr val="bg1"/>
                </a:solidFill>
                <a:latin typeface="汉仪雅酷黑 55W" panose="020B0504020202020204" pitchFamily="34" charset="-122"/>
                <a:ea typeface="汉仪雅酷黑 55W" panose="020B0504020202020204" pitchFamily="34" charset="-122"/>
              </a:rPr>
              <a:t>04</a:t>
            </a:r>
            <a:endParaRPr lang="zh-CN" altLang="en-US" sz="2400" dirty="0">
              <a:solidFill>
                <a:schemeClr val="bg1"/>
              </a:solidFill>
              <a:latin typeface="汉仪雅酷黑 55W" panose="020B0504020202020204" pitchFamily="34" charset="-122"/>
              <a:ea typeface="汉仪雅酷黑 55W" panose="020B0504020202020204" pitchFamily="34" charset="-122"/>
            </a:endParaRPr>
          </a:p>
        </p:txBody>
      </p:sp>
      <p:sp>
        <p:nvSpPr>
          <p:cNvPr id="49" name="文本框 18"/>
          <p:cNvSpPr txBox="1"/>
          <p:nvPr>
            <p:custDataLst>
              <p:tags r:id="rId16"/>
            </p:custDataLst>
          </p:nvPr>
        </p:nvSpPr>
        <p:spPr>
          <a:xfrm>
            <a:off x="669290" y="1678940"/>
            <a:ext cx="2548255" cy="9531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buClrTx/>
              <a:buSzTx/>
              <a:buFontTx/>
            </a:pPr>
            <a:r>
              <a:rPr lang="zh-CN" altLang="en-US" sz="2800" b="1" noProof="0" dirty="0">
                <a:ln>
                  <a:noFill/>
                </a:ln>
                <a:solidFill>
                  <a:srgbClr val="3657B4"/>
                </a:solidFill>
                <a:effectLst>
                  <a:outerShdw blurRad="38100" dist="38100" dir="2700000" algn="tl">
                    <a:srgbClr val="000000"/>
                  </a:outerShdw>
                </a:effectLst>
                <a:uLnTx/>
                <a:uFillTx/>
                <a:latin typeface="Garamond" panose="02020404030301010803" pitchFamily="18" charset="0"/>
                <a:ea typeface="宋体" panose="02010600030101010101" pitchFamily="2" charset="-122"/>
                <a:sym typeface="+mn-ea"/>
                <a:hlinkClick r:id="rId33" action="ppaction://hlinkfile"/>
              </a:rPr>
              <a:t>企业人工成本</a:t>
            </a:r>
            <a:endParaRPr lang="zh-CN" altLang="en-US" sz="2800" b="1" noProof="0" dirty="0">
              <a:ln>
                <a:noFill/>
              </a:ln>
              <a:solidFill>
                <a:srgbClr val="3657B4"/>
              </a:solidFill>
              <a:effectLst>
                <a:outerShdw blurRad="38100" dist="38100" dir="2700000" algn="tl">
                  <a:srgbClr val="000000"/>
                </a:outerShdw>
              </a:effectLst>
              <a:uLnTx/>
              <a:uFillTx/>
              <a:latin typeface="Garamond" panose="02020404030301010803" pitchFamily="18" charset="0"/>
              <a:ea typeface="宋体" panose="02010600030101010101" pitchFamily="2" charset="-122"/>
              <a:sym typeface="+mn-ea"/>
            </a:endParaRPr>
          </a:p>
          <a:p>
            <a:pPr algn="ctr">
              <a:buClrTx/>
              <a:buSzTx/>
              <a:buFontTx/>
            </a:pPr>
            <a:r>
              <a:rPr lang="zh-CN" altLang="en-US" sz="2800" b="1" noProof="0" dirty="0">
                <a:ln>
                  <a:noFill/>
                </a:ln>
                <a:solidFill>
                  <a:srgbClr val="3657B4"/>
                </a:solidFill>
                <a:effectLst>
                  <a:outerShdw blurRad="38100" dist="38100" dir="2700000" algn="tl">
                    <a:srgbClr val="000000"/>
                  </a:outerShdw>
                </a:effectLst>
                <a:uLnTx/>
                <a:uFillTx/>
                <a:latin typeface="Garamond" panose="02020404030301010803" pitchFamily="18" charset="0"/>
                <a:ea typeface="宋体" panose="02010600030101010101" pitchFamily="2" charset="-122"/>
                <a:sym typeface="+mn-ea"/>
                <a:hlinkClick r:id="rId33" action="ppaction://hlinkfile"/>
              </a:rPr>
              <a:t>情况表</a:t>
            </a:r>
          </a:p>
        </p:txBody>
      </p:sp>
      <p:sp>
        <p:nvSpPr>
          <p:cNvPr id="50" name="文本框 19"/>
          <p:cNvSpPr txBox="1"/>
          <p:nvPr>
            <p:custDataLst>
              <p:tags r:id="rId17"/>
            </p:custDataLst>
          </p:nvPr>
        </p:nvSpPr>
        <p:spPr>
          <a:xfrm>
            <a:off x="535940" y="2556510"/>
            <a:ext cx="2806065" cy="5530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en-US" sz="2000" b="1" kern="0" noProof="0" dirty="0">
                <a:ln>
                  <a:noFill/>
                </a:ln>
                <a:solidFill>
                  <a:srgbClr val="FFC000"/>
                </a:solidFill>
                <a:effectLst>
                  <a:outerShdw blurRad="38100" dist="38100" dir="2700000" algn="tl">
                    <a:srgbClr val="000000"/>
                  </a:outerShdw>
                </a:effectLst>
                <a:uLnTx/>
                <a:uFillTx/>
                <a:latin typeface="+mj-lt"/>
                <a:ea typeface="+mj-ea"/>
                <a:cs typeface="+mj-cs"/>
                <a:sym typeface="+mn-ea"/>
              </a:rPr>
              <a:t>（</a:t>
            </a:r>
            <a:r>
              <a:rPr lang="en-US" altLang="zh-CN" sz="2000" b="1" kern="0" noProof="0" dirty="0">
                <a:ln>
                  <a:noFill/>
                </a:ln>
                <a:solidFill>
                  <a:srgbClr val="FFC000"/>
                </a:solidFill>
                <a:effectLst>
                  <a:outerShdw blurRad="38100" dist="38100" dir="2700000" algn="tl">
                    <a:srgbClr val="000000"/>
                  </a:outerShdw>
                </a:effectLst>
                <a:uLnTx/>
                <a:uFillTx/>
                <a:latin typeface="+mj-lt"/>
                <a:ea typeface="+mj-ea"/>
                <a:cs typeface="+mj-cs"/>
                <a:sym typeface="+mn-ea"/>
              </a:rPr>
              <a:t>67</a:t>
            </a:r>
            <a:r>
              <a:rPr lang="zh-CN" altLang="en-US" sz="2000" b="1" kern="0" noProof="0" dirty="0">
                <a:ln>
                  <a:noFill/>
                </a:ln>
                <a:solidFill>
                  <a:srgbClr val="FFC000"/>
                </a:solidFill>
                <a:effectLst>
                  <a:outerShdw blurRad="38100" dist="38100" dir="2700000" algn="tl">
                    <a:srgbClr val="000000"/>
                  </a:outerShdw>
                </a:effectLst>
                <a:uLnTx/>
                <a:uFillTx/>
                <a:latin typeface="+mj-lt"/>
                <a:ea typeface="+mj-ea"/>
                <a:cs typeface="+mj-cs"/>
                <a:sym typeface="+mn-ea"/>
              </a:rPr>
              <a:t>个主要项目）</a:t>
            </a:r>
          </a:p>
        </p:txBody>
      </p:sp>
      <p:sp>
        <p:nvSpPr>
          <p:cNvPr id="51" name="文本框 19"/>
          <p:cNvSpPr txBox="1"/>
          <p:nvPr>
            <p:custDataLst>
              <p:tags r:id="rId18"/>
            </p:custDataLst>
          </p:nvPr>
        </p:nvSpPr>
        <p:spPr>
          <a:xfrm>
            <a:off x="1745321" y="5312955"/>
            <a:ext cx="3384843" cy="5530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buClrTx/>
              <a:buSzTx/>
              <a:buFontTx/>
            </a:pPr>
            <a:r>
              <a:rPr lang="en-US" sz="2000" b="1" kern="0" noProof="0" dirty="0">
                <a:ln>
                  <a:noFill/>
                </a:ln>
                <a:solidFill>
                  <a:srgbClr val="FFC000"/>
                </a:solidFill>
                <a:effectLst>
                  <a:outerShdw blurRad="38100" dist="38100" dir="2700000" algn="tl">
                    <a:srgbClr val="000000"/>
                  </a:outerShdw>
                </a:effectLst>
                <a:uLnTx/>
                <a:uFillTx/>
                <a:latin typeface="+mj-lt"/>
                <a:ea typeface="+mj-ea"/>
                <a:cs typeface="+mj-cs"/>
                <a:sym typeface="+mn-ea"/>
              </a:rPr>
              <a:t>（31个主要项目）</a:t>
            </a:r>
            <a:endParaRPr lang="en-US" altLang="en-US" sz="2000" b="1" kern="0" noProof="0" dirty="0">
              <a:ln>
                <a:noFill/>
              </a:ln>
              <a:solidFill>
                <a:srgbClr val="FFC000"/>
              </a:solidFill>
              <a:effectLst>
                <a:outerShdw blurRad="38100" dist="38100" dir="2700000" algn="tl">
                  <a:srgbClr val="000000"/>
                </a:outerShdw>
              </a:effectLst>
              <a:uLnTx/>
              <a:uFillTx/>
              <a:latin typeface="+mj-lt"/>
              <a:ea typeface="+mj-ea"/>
              <a:cs typeface="+mj-cs"/>
              <a:sym typeface="+mn-ea"/>
            </a:endParaRPr>
          </a:p>
        </p:txBody>
      </p:sp>
      <p:sp>
        <p:nvSpPr>
          <p:cNvPr id="52" name="文本框 18"/>
          <p:cNvSpPr txBox="1"/>
          <p:nvPr>
            <p:custDataLst>
              <p:tags r:id="rId19"/>
            </p:custDataLst>
          </p:nvPr>
        </p:nvSpPr>
        <p:spPr>
          <a:xfrm>
            <a:off x="1745615" y="4359910"/>
            <a:ext cx="3239135" cy="9531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buClrTx/>
              <a:buSzTx/>
              <a:buNone/>
            </a:pPr>
            <a:r>
              <a:rPr lang="zh-CN" altLang="en-US" sz="2800" b="1" noProof="0" dirty="0">
                <a:ln>
                  <a:noFill/>
                </a:ln>
                <a:solidFill>
                  <a:srgbClr val="3657B4"/>
                </a:solidFill>
                <a:effectLst>
                  <a:outerShdw blurRad="38100" dist="38100" dir="2700000" algn="tl">
                    <a:srgbClr val="000000"/>
                  </a:outerShdw>
                </a:effectLst>
                <a:uLnTx/>
                <a:uFillTx/>
                <a:latin typeface="Garamond" panose="02020404030301010803" pitchFamily="18" charset="0"/>
                <a:ea typeface="宋体" panose="02010600030101010101" pitchFamily="2" charset="-122"/>
                <a:sym typeface="+mn-ea"/>
                <a:hlinkClick r:id="rId33" action="ppaction://hlinkfile"/>
              </a:rPr>
              <a:t>劳务派遣人员工资报酬情况表</a:t>
            </a:r>
          </a:p>
        </p:txBody>
      </p:sp>
      <p:sp>
        <p:nvSpPr>
          <p:cNvPr id="53" name="文本框 18"/>
          <p:cNvSpPr txBox="1"/>
          <p:nvPr>
            <p:custDataLst>
              <p:tags r:id="rId20"/>
            </p:custDataLst>
          </p:nvPr>
        </p:nvSpPr>
        <p:spPr>
          <a:xfrm>
            <a:off x="6882765" y="4359910"/>
            <a:ext cx="3373120" cy="9531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800" b="1" noProof="0" dirty="0">
                <a:ln>
                  <a:noFill/>
                </a:ln>
                <a:solidFill>
                  <a:srgbClr val="3657B4"/>
                </a:solidFill>
                <a:effectLst>
                  <a:outerShdw blurRad="38100" dist="38100" dir="2700000" algn="tl">
                    <a:srgbClr val="000000"/>
                  </a:outerShdw>
                </a:effectLst>
                <a:uLnTx/>
                <a:uFillTx/>
                <a:latin typeface="Garamond" panose="02020404030301010803" pitchFamily="18" charset="0"/>
                <a:ea typeface="宋体" panose="02010600030101010101" pitchFamily="2" charset="-122"/>
                <a:sym typeface="+mn-ea"/>
              </a:rPr>
              <a:t>新就业形态劳动者工作报酬情况</a:t>
            </a:r>
            <a:r>
              <a:rPr lang="zh-CN" altLang="en-US" sz="2800" b="1" noProof="0" dirty="0">
                <a:ln>
                  <a:noFill/>
                </a:ln>
                <a:solidFill>
                  <a:srgbClr val="FFFF00"/>
                </a:solidFill>
                <a:effectLst>
                  <a:outerShdw blurRad="38100" dist="38100" dir="2700000" algn="tl">
                    <a:srgbClr val="000000"/>
                  </a:outerShdw>
                </a:effectLst>
                <a:uLnTx/>
                <a:uFillTx/>
                <a:latin typeface="Garamond" panose="02020404030301010803" pitchFamily="18" charset="0"/>
                <a:ea typeface="宋体" panose="02010600030101010101" pitchFamily="2" charset="-122"/>
                <a:sym typeface="+mn-ea"/>
              </a:rPr>
              <a:t> </a:t>
            </a:r>
            <a:endParaRPr lang="zh-CN" altLang="en-US" sz="2400" dirty="0">
              <a:solidFill>
                <a:schemeClr val="tx1">
                  <a:lumMod val="75000"/>
                  <a:lumOff val="25000"/>
                </a:schemeClr>
              </a:solidFill>
              <a:latin typeface="汉仪雅酷黑 55W" panose="020B0504020202020204" pitchFamily="34" charset="-122"/>
              <a:ea typeface="汉仪雅酷黑 55W" panose="020B0504020202020204" pitchFamily="34" charset="-122"/>
            </a:endParaRPr>
          </a:p>
        </p:txBody>
      </p:sp>
      <p:sp>
        <p:nvSpPr>
          <p:cNvPr id="54" name="文本框 19"/>
          <p:cNvSpPr txBox="1"/>
          <p:nvPr>
            <p:custDataLst>
              <p:tags r:id="rId21"/>
            </p:custDataLst>
          </p:nvPr>
        </p:nvSpPr>
        <p:spPr>
          <a:xfrm>
            <a:off x="6769537" y="5317400"/>
            <a:ext cx="3384843" cy="5530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buClrTx/>
              <a:buSzTx/>
              <a:buFontTx/>
            </a:pPr>
            <a:r>
              <a:rPr lang="en-US" sz="2000" b="1" kern="0" noProof="0" dirty="0">
                <a:ln>
                  <a:noFill/>
                </a:ln>
                <a:solidFill>
                  <a:srgbClr val="FFC000"/>
                </a:solidFill>
                <a:effectLst>
                  <a:outerShdw blurRad="38100" dist="38100" dir="2700000" algn="tl">
                    <a:srgbClr val="000000"/>
                  </a:outerShdw>
                </a:effectLst>
                <a:uLnTx/>
                <a:uFillTx/>
                <a:latin typeface="+mj-lt"/>
                <a:ea typeface="+mj-ea"/>
                <a:cs typeface="+mj-cs"/>
                <a:sym typeface="+mn-ea"/>
              </a:rPr>
              <a:t>（15个主要项目）</a:t>
            </a:r>
            <a:endParaRPr lang="en-US" altLang="en-US" sz="2000" b="1" kern="0" noProof="0" dirty="0">
              <a:ln>
                <a:noFill/>
              </a:ln>
              <a:solidFill>
                <a:srgbClr val="FFC000"/>
              </a:solidFill>
              <a:effectLst>
                <a:outerShdw blurRad="38100" dist="38100" dir="2700000" algn="tl">
                  <a:srgbClr val="000000"/>
                </a:outerShdw>
              </a:effectLst>
              <a:uLnTx/>
              <a:uFillTx/>
              <a:latin typeface="+mj-lt"/>
              <a:ea typeface="+mj-ea"/>
              <a:cs typeface="+mj-cs"/>
              <a:sym typeface="+mn-ea"/>
            </a:endParaRPr>
          </a:p>
        </p:txBody>
      </p:sp>
      <p:sp>
        <p:nvSpPr>
          <p:cNvPr id="60" name="矩形: 圆角 3"/>
          <p:cNvSpPr/>
          <p:nvPr>
            <p:custDataLst>
              <p:tags r:id="rId22"/>
            </p:custDataLst>
          </p:nvPr>
        </p:nvSpPr>
        <p:spPr>
          <a:xfrm>
            <a:off x="4273550" y="1391285"/>
            <a:ext cx="3533775" cy="1944370"/>
          </a:xfrm>
          <a:prstGeom prst="roundRect">
            <a:avLst>
              <a:gd name="adj" fmla="val 8816"/>
            </a:avLst>
          </a:prstGeom>
          <a:gradFill>
            <a:gsLst>
              <a:gs pos="0">
                <a:srgbClr val="2A448C">
                  <a:alpha val="0"/>
                </a:srgbClr>
              </a:gs>
              <a:gs pos="100000">
                <a:srgbClr val="2A448C">
                  <a:alpha val="10000"/>
                </a:srgbClr>
              </a:gs>
            </a:gsLst>
            <a:lin ang="2700000" scaled="0"/>
          </a:gradFill>
          <a:ln w="12700" cap="flat" cmpd="sng" algn="ctr">
            <a:solidFill>
              <a:srgbClr val="2A448C"/>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custDataLst>
              <p:tags r:id="rId23"/>
            </p:custDataLst>
          </p:nvPr>
        </p:nvSpPr>
        <p:spPr>
          <a:xfrm>
            <a:off x="7452752" y="1037204"/>
            <a:ext cx="707577" cy="707577"/>
          </a:xfrm>
          <a:prstGeom prst="ellipse">
            <a:avLst/>
          </a:prstGeom>
          <a:gradFill>
            <a:gsLst>
              <a:gs pos="0">
                <a:srgbClr val="2A448C"/>
              </a:gs>
              <a:gs pos="100000">
                <a:srgbClr val="112368"/>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mn-ea"/>
            </a:endParaRPr>
          </a:p>
        </p:txBody>
      </p:sp>
      <p:sp>
        <p:nvSpPr>
          <p:cNvPr id="62" name="文本框 61"/>
          <p:cNvSpPr txBox="1"/>
          <p:nvPr>
            <p:custDataLst>
              <p:tags r:id="rId24"/>
            </p:custDataLst>
          </p:nvPr>
        </p:nvSpPr>
        <p:spPr>
          <a:xfrm>
            <a:off x="7483365" y="1166509"/>
            <a:ext cx="632514" cy="460375"/>
          </a:xfrm>
          <a:prstGeom prst="rect">
            <a:avLst/>
          </a:prstGeom>
          <a:noFill/>
        </p:spPr>
        <p:txBody>
          <a:bodyPr wrap="square" rtlCol="0">
            <a:spAutoFit/>
          </a:bodyPr>
          <a:lstStyle/>
          <a:p>
            <a:pPr algn="dist"/>
            <a:r>
              <a:rPr lang="en-US" altLang="zh-CN" sz="2400" dirty="0">
                <a:solidFill>
                  <a:schemeClr val="bg1"/>
                </a:solidFill>
                <a:latin typeface="汉仪雅酷黑 55W" panose="020B0504020202020204" pitchFamily="34" charset="-122"/>
                <a:ea typeface="汉仪雅酷黑 55W" panose="020B0504020202020204" pitchFamily="34" charset="-122"/>
              </a:rPr>
              <a:t>02</a:t>
            </a:r>
            <a:endParaRPr lang="zh-CN" altLang="en-US" sz="2400" dirty="0">
              <a:solidFill>
                <a:schemeClr val="bg1"/>
              </a:solidFill>
              <a:latin typeface="汉仪雅酷黑 55W" panose="020B0504020202020204" pitchFamily="34" charset="-122"/>
              <a:ea typeface="汉仪雅酷黑 55W" panose="020B0504020202020204" pitchFamily="34" charset="-122"/>
            </a:endParaRPr>
          </a:p>
        </p:txBody>
      </p:sp>
      <p:sp>
        <p:nvSpPr>
          <p:cNvPr id="63" name="文本框 18"/>
          <p:cNvSpPr txBox="1"/>
          <p:nvPr>
            <p:custDataLst>
              <p:tags r:id="rId25"/>
            </p:custDataLst>
          </p:nvPr>
        </p:nvSpPr>
        <p:spPr>
          <a:xfrm>
            <a:off x="4623435" y="1624965"/>
            <a:ext cx="2829560" cy="9531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buClrTx/>
              <a:buSzTx/>
              <a:buFontTx/>
              <a:buNone/>
            </a:pPr>
            <a:r>
              <a:rPr lang="zh-CN" altLang="en-US" sz="2800" b="1" noProof="0" dirty="0">
                <a:ln>
                  <a:noFill/>
                </a:ln>
                <a:solidFill>
                  <a:srgbClr val="3657B4"/>
                </a:solidFill>
                <a:effectLst>
                  <a:outerShdw blurRad="38100" dist="38100" dir="2700000" algn="tl">
                    <a:srgbClr val="000000"/>
                  </a:outerShdw>
                </a:effectLst>
                <a:uLnTx/>
                <a:uFillTx/>
                <a:latin typeface="Garamond" panose="02020404030301010803" pitchFamily="18" charset="0"/>
                <a:ea typeface="宋体" panose="02010600030101010101" pitchFamily="2" charset="-122"/>
                <a:sym typeface="+mn-ea"/>
                <a:hlinkClick r:id="rId33" action="ppaction://hlinkfile"/>
              </a:rPr>
              <a:t>企业从业人员工资报酬情况表</a:t>
            </a:r>
          </a:p>
        </p:txBody>
      </p:sp>
      <p:sp>
        <p:nvSpPr>
          <p:cNvPr id="64" name="文本框 19"/>
          <p:cNvSpPr txBox="1"/>
          <p:nvPr>
            <p:custDataLst>
              <p:tags r:id="rId26"/>
            </p:custDataLst>
          </p:nvPr>
        </p:nvSpPr>
        <p:spPr>
          <a:xfrm>
            <a:off x="4718050" y="2552065"/>
            <a:ext cx="2806065" cy="60452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buClrTx/>
              <a:buSzTx/>
              <a:buFontTx/>
            </a:pPr>
            <a:r>
              <a:rPr lang="en-US" sz="2000" b="1" kern="0" noProof="0" dirty="0">
                <a:ln>
                  <a:noFill/>
                </a:ln>
                <a:solidFill>
                  <a:srgbClr val="FFC000"/>
                </a:solidFill>
                <a:effectLst>
                  <a:outerShdw blurRad="38100" dist="38100" dir="2700000" algn="tl">
                    <a:srgbClr val="000000"/>
                  </a:outerShdw>
                </a:effectLst>
                <a:uLnTx/>
                <a:uFillTx/>
                <a:latin typeface="+mj-lt"/>
                <a:ea typeface="+mj-ea"/>
                <a:cs typeface="+mj-cs"/>
              </a:rPr>
              <a:t>（31</a:t>
            </a:r>
            <a:r>
              <a:rPr lang="en-US" sz="2000" b="1" kern="0" noProof="0" dirty="0">
                <a:ln>
                  <a:noFill/>
                </a:ln>
                <a:solidFill>
                  <a:srgbClr val="FFC000"/>
                </a:solidFill>
                <a:effectLst>
                  <a:outerShdw blurRad="38100" dist="38100" dir="2700000" algn="tl">
                    <a:srgbClr val="000000"/>
                  </a:outerShdw>
                </a:effectLst>
                <a:uLnTx/>
                <a:uFillTx/>
                <a:latin typeface="+mj-lt"/>
                <a:ea typeface="+mj-ea"/>
                <a:cs typeface="+mj-cs"/>
                <a:sym typeface="+mn-ea"/>
              </a:rPr>
              <a:t>个主要项目）</a:t>
            </a:r>
          </a:p>
        </p:txBody>
      </p:sp>
      <p:sp>
        <p:nvSpPr>
          <p:cNvPr id="65" name="矩形: 圆角 3"/>
          <p:cNvSpPr/>
          <p:nvPr>
            <p:custDataLst>
              <p:tags r:id="rId27"/>
            </p:custDataLst>
          </p:nvPr>
        </p:nvSpPr>
        <p:spPr>
          <a:xfrm>
            <a:off x="8334375" y="1391285"/>
            <a:ext cx="3533775" cy="1944370"/>
          </a:xfrm>
          <a:prstGeom prst="roundRect">
            <a:avLst>
              <a:gd name="adj" fmla="val 8816"/>
            </a:avLst>
          </a:prstGeom>
          <a:gradFill>
            <a:gsLst>
              <a:gs pos="0">
                <a:srgbClr val="2A448C">
                  <a:alpha val="0"/>
                </a:srgbClr>
              </a:gs>
              <a:gs pos="100000">
                <a:srgbClr val="2A448C">
                  <a:alpha val="10000"/>
                </a:srgbClr>
              </a:gs>
            </a:gsLst>
            <a:lin ang="2700000" scaled="0"/>
          </a:gradFill>
          <a:ln w="12700" cap="flat" cmpd="sng" algn="ctr">
            <a:solidFill>
              <a:srgbClr val="2A448C"/>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文本框 18"/>
          <p:cNvSpPr txBox="1"/>
          <p:nvPr>
            <p:custDataLst>
              <p:tags r:id="rId28"/>
            </p:custDataLst>
          </p:nvPr>
        </p:nvSpPr>
        <p:spPr>
          <a:xfrm>
            <a:off x="8734425" y="1672590"/>
            <a:ext cx="2829560" cy="9531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buClrTx/>
              <a:buSzTx/>
              <a:buNone/>
            </a:pPr>
            <a:r>
              <a:rPr lang="zh-CN" altLang="en-US" sz="2800" b="1" noProof="0" dirty="0">
                <a:ln>
                  <a:noFill/>
                </a:ln>
                <a:solidFill>
                  <a:srgbClr val="3657B4"/>
                </a:solidFill>
                <a:effectLst>
                  <a:outerShdw blurRad="38100" dist="38100" dir="2700000" algn="tl">
                    <a:srgbClr val="000000"/>
                  </a:outerShdw>
                </a:effectLst>
                <a:uLnTx/>
                <a:uFillTx/>
                <a:latin typeface="Garamond" panose="02020404030301010803" pitchFamily="18" charset="0"/>
                <a:ea typeface="宋体" panose="02010600030101010101" pitchFamily="2" charset="-122"/>
                <a:sym typeface="+mn-ea"/>
                <a:hlinkClick r:id="rId33" action="ppaction://hlinkfile"/>
              </a:rPr>
              <a:t>新毕业生工资报酬情况表</a:t>
            </a:r>
            <a:endParaRPr lang="zh-CN" altLang="en-US" sz="2800" b="1" kern="0" noProof="0" dirty="0">
              <a:ln>
                <a:noFill/>
              </a:ln>
              <a:solidFill>
                <a:srgbClr val="3657B4"/>
              </a:solidFill>
              <a:effectLst>
                <a:outerShdw blurRad="38100" dist="38100" dir="2700000" algn="tl">
                  <a:srgbClr val="000000"/>
                </a:outerShdw>
              </a:effectLst>
              <a:uLnTx/>
              <a:uFillTx/>
              <a:latin typeface="Garamond" panose="02020404030301010803" pitchFamily="18" charset="0"/>
              <a:ea typeface="宋体" panose="02010600030101010101" pitchFamily="2" charset="-122"/>
              <a:cs typeface="+mj-cs"/>
              <a:sym typeface="+mn-ea"/>
              <a:hlinkClick r:id="rId33" action="ppaction://hlinkfile"/>
            </a:endParaRPr>
          </a:p>
        </p:txBody>
      </p:sp>
      <p:sp>
        <p:nvSpPr>
          <p:cNvPr id="67" name="文本框 19"/>
          <p:cNvSpPr txBox="1"/>
          <p:nvPr>
            <p:custDataLst>
              <p:tags r:id="rId29"/>
            </p:custDataLst>
          </p:nvPr>
        </p:nvSpPr>
        <p:spPr>
          <a:xfrm>
            <a:off x="8686165" y="2562860"/>
            <a:ext cx="2806065" cy="5530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en-US" sz="2000" b="1" kern="0" noProof="0" dirty="0">
                <a:ln>
                  <a:noFill/>
                </a:ln>
                <a:solidFill>
                  <a:srgbClr val="FFC000"/>
                </a:solidFill>
                <a:effectLst>
                  <a:outerShdw blurRad="38100" dist="38100" dir="2700000" algn="tl">
                    <a:srgbClr val="000000"/>
                  </a:outerShdw>
                </a:effectLst>
                <a:uLnTx/>
                <a:uFillTx/>
                <a:latin typeface="+mj-lt"/>
                <a:ea typeface="+mj-ea"/>
                <a:cs typeface="+mj-cs"/>
                <a:sym typeface="+mn-ea"/>
              </a:rPr>
              <a:t>（31个主要项目）</a:t>
            </a:r>
            <a:endParaRPr lang="en-US" altLang="en-US" sz="2000" b="1" kern="0" noProof="0" dirty="0">
              <a:ln>
                <a:noFill/>
              </a:ln>
              <a:solidFill>
                <a:srgbClr val="FFC000"/>
              </a:solidFill>
              <a:effectLst>
                <a:outerShdw blurRad="38100" dist="38100" dir="2700000" algn="tl">
                  <a:srgbClr val="000000"/>
                </a:outerShdw>
              </a:effectLst>
              <a:uLnTx/>
              <a:uFillTx/>
              <a:latin typeface="+mj-lt"/>
              <a:ea typeface="+mj-ea"/>
              <a:cs typeface="+mj-cs"/>
              <a:sym typeface="+mn-e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descr="形状, 圆圈&#10;&#10;描述已自动生成"/>
          <p:cNvPicPr>
            <a:picLocks noChangeAspect="1"/>
          </p:cNvPicPr>
          <p:nvPr>
            <p:custDataLst>
              <p:tags r:id="rId1"/>
            </p:custDataLst>
          </p:nvPr>
        </p:nvPicPr>
        <p:blipFill rotWithShape="1">
          <a:blip r:embed="rId9" cstate="print">
            <a:extLst>
              <a:ext uri="{28A0092B-C50C-407E-A947-70E740481C1C}">
                <a14:useLocalDpi xmlns:a14="http://schemas.microsoft.com/office/drawing/2010/main" val="0"/>
              </a:ext>
            </a:extLst>
          </a:blip>
          <a:srcRect t="39524"/>
          <a:stretch>
            <a:fillRect/>
          </a:stretch>
        </p:blipFill>
        <p:spPr>
          <a:xfrm>
            <a:off x="0" y="6407150"/>
            <a:ext cx="12192000" cy="450850"/>
          </a:xfrm>
          <a:prstGeom prst="rect">
            <a:avLst/>
          </a:prstGeom>
        </p:spPr>
      </p:pic>
      <p:pic>
        <p:nvPicPr>
          <p:cNvPr id="38" name="图片 37"/>
          <p:cNvPicPr>
            <a:picLocks noChangeAspect="1"/>
          </p:cNvPicPr>
          <p:nvPr>
            <p:custDataLst>
              <p:tags r:id="rId2"/>
            </p:custDataLst>
          </p:nvPr>
        </p:nvPicPr>
        <p:blipFill>
          <a:blip r:embed="rId10"/>
          <a:stretch>
            <a:fillRect/>
          </a:stretch>
        </p:blipFill>
        <p:spPr>
          <a:xfrm>
            <a:off x="-529" y="-425"/>
            <a:ext cx="12193057" cy="533826"/>
          </a:xfrm>
          <a:prstGeom prst="rect">
            <a:avLst/>
          </a:prstGeom>
        </p:spPr>
      </p:pic>
      <p:sp>
        <p:nvSpPr>
          <p:cNvPr id="39" name="文本框 38"/>
          <p:cNvSpPr txBox="1"/>
          <p:nvPr>
            <p:custDataLst>
              <p:tags r:id="rId3"/>
            </p:custDataLst>
          </p:nvPr>
        </p:nvSpPr>
        <p:spPr>
          <a:xfrm>
            <a:off x="233045" y="146050"/>
            <a:ext cx="3108960" cy="521970"/>
          </a:xfrm>
          <a:prstGeom prst="rect">
            <a:avLst/>
          </a:prstGeom>
          <a:noFill/>
          <a:effectLst/>
        </p:spPr>
        <p:txBody>
          <a:bodyPr wrap="square" rtlCol="0">
            <a:spAutoFit/>
          </a:bodyPr>
          <a:lstStyle/>
          <a:p>
            <a:pPr algn="dist"/>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项目基本情况展示</a:t>
            </a:r>
          </a:p>
        </p:txBody>
      </p:sp>
      <p:cxnSp>
        <p:nvCxnSpPr>
          <p:cNvPr id="40" name="直接连接符 39"/>
          <p:cNvCxnSpPr/>
          <p:nvPr>
            <p:custDataLst>
              <p:tags r:id="rId4"/>
            </p:custDataLst>
          </p:nvPr>
        </p:nvCxnSpPr>
        <p:spPr>
          <a:xfrm>
            <a:off x="318331" y="695578"/>
            <a:ext cx="2997200" cy="4445"/>
          </a:xfrm>
          <a:prstGeom prst="line">
            <a:avLst/>
          </a:prstGeom>
          <a:ln w="12700">
            <a:solidFill>
              <a:srgbClr val="2A448C"/>
            </a:solidFill>
          </a:ln>
        </p:spPr>
        <p:style>
          <a:lnRef idx="1">
            <a:schemeClr val="accent1"/>
          </a:lnRef>
          <a:fillRef idx="0">
            <a:schemeClr val="accent1"/>
          </a:fillRef>
          <a:effectRef idx="0">
            <a:schemeClr val="accent1"/>
          </a:effectRef>
          <a:fontRef idx="minor">
            <a:schemeClr val="tx1"/>
          </a:fontRef>
        </p:style>
      </p:cxnSp>
      <p:sp>
        <p:nvSpPr>
          <p:cNvPr id="6146" name="Rectangle 2"/>
          <p:cNvSpPr>
            <a:spLocks noGrp="1" noChangeArrowheads="1"/>
          </p:cNvSpPr>
          <p:nvPr>
            <p:ph type="title" idx="4294967295"/>
            <p:custDataLst>
              <p:tags r:id="rId5"/>
            </p:custDataLst>
          </p:nvPr>
        </p:nvSpPr>
        <p:spPr>
          <a:xfrm>
            <a:off x="334963" y="317500"/>
            <a:ext cx="8450263" cy="1228725"/>
          </a:xfrm>
          <a:ln>
            <a:miter/>
          </a:ln>
        </p:spPr>
        <p:txBody>
          <a:bodyPr vert="horz" wrap="square" lIns="92075" tIns="46038" rIns="92075" bIns="46038" numCol="1" anchor="b"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sz="44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j-lt"/>
                <a:ea typeface="+mj-ea"/>
                <a:cs typeface="+mj-cs"/>
              </a:rPr>
              <a:t>一、企业人工成本调查表</a:t>
            </a:r>
          </a:p>
        </p:txBody>
      </p:sp>
      <p:sp>
        <p:nvSpPr>
          <p:cNvPr id="6147" name="Rectangle 3"/>
          <p:cNvSpPr>
            <a:spLocks noGrp="1" noChangeArrowheads="1"/>
          </p:cNvSpPr>
          <p:nvPr>
            <p:custDataLst>
              <p:tags r:id="rId6"/>
            </p:custDataLst>
          </p:nvPr>
        </p:nvSpPr>
        <p:spPr>
          <a:xfrm>
            <a:off x="-422275" y="3562350"/>
            <a:ext cx="10687050" cy="2165350"/>
          </a:xfrm>
          <a:prstGeom prst="rect">
            <a:avLst/>
          </a:prstGeom>
          <a:noFill/>
          <a:ln w="9525">
            <a:noFill/>
            <a:miter/>
          </a:ln>
        </p:spPr>
        <p:txBody>
          <a:bodyPr vert="horz" wrap="square" lIns="92075" tIns="46038" rIns="92075" bIns="46038" numCol="1" anchor="t" anchorCtr="0" compatLnSpc="1"/>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n"/>
              <a:defRPr sz="2800">
                <a:solidFill>
                  <a:schemeClr val="tx1"/>
                </a:solidFill>
                <a:latin typeface="+mn-lt"/>
                <a:ea typeface="+mn-ea"/>
              </a:defRPr>
            </a:lvl2pPr>
            <a:lvl3pPr marL="1143000" indent="-228600" algn="l" rtl="0" eaLnBrk="0" fontAlgn="base" hangingPunct="0">
              <a:spcBef>
                <a:spcPct val="20000"/>
              </a:spcBef>
              <a:spcAft>
                <a:spcPct val="0"/>
              </a:spcAft>
              <a:buClr>
                <a:schemeClr val="tx2"/>
              </a:buClr>
              <a:buSzPct val="70000"/>
              <a:buFont typeface="Wingdings" panose="05000000000000000000" pitchFamily="2" charset="2"/>
              <a:buChar char="n"/>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n"/>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mn-lt"/>
                <a:ea typeface="+mn-ea"/>
              </a:defRPr>
            </a:lvl5pPr>
            <a:lvl6pPr marL="2514600" indent="-228600" algn="l" rtl="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mn-lt"/>
                <a:ea typeface="+mn-ea"/>
              </a:defRPr>
            </a:lvl6pPr>
            <a:lvl7pPr marL="2971800" indent="-228600" algn="l" rtl="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mn-lt"/>
                <a:ea typeface="+mn-ea"/>
              </a:defRPr>
            </a:lvl7pPr>
            <a:lvl8pPr marL="3429000" indent="-228600" algn="l" rtl="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mn-lt"/>
                <a:ea typeface="+mn-ea"/>
              </a:defRPr>
            </a:lvl8pPr>
            <a:lvl9pPr marL="3886200" indent="-228600" algn="l" rtl="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mn-lt"/>
                <a:ea typeface="+mn-ea"/>
              </a:defRPr>
            </a:lvl9pPr>
          </a:lstStyle>
          <a:p>
            <a:pPr marL="342900" marR="0" lvl="0" indent="539750" algn="l" defTabSz="914400" rtl="0" eaLnBrk="1" fontAlgn="base" latinLnBrk="0" hangingPunct="1">
              <a:lnSpc>
                <a:spcPct val="110000"/>
              </a:lnSpc>
              <a:spcBef>
                <a:spcPct val="20000"/>
              </a:spcBef>
              <a:spcAft>
                <a:spcPct val="0"/>
              </a:spcAft>
              <a:buClr>
                <a:schemeClr val="hlink"/>
              </a:buClr>
              <a:buSzPct val="70000"/>
              <a:buFont typeface="Wingdings" panose="05000000000000000000" pitchFamily="2" charset="2"/>
              <a:buNone/>
              <a:defRPr/>
            </a:pPr>
            <a:r>
              <a:rPr kumimoji="0" lang="zh-CN" altLang="en-US" sz="24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n-ea"/>
                <a:cs typeface="+mn-ea"/>
              </a:rPr>
              <a:t>第</a:t>
            </a:r>
            <a:r>
              <a:rPr kumimoji="0" lang="en-US" altLang="zh-CN" sz="24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n-ea"/>
                <a:cs typeface="+mn-ea"/>
              </a:rPr>
              <a:t>1</a:t>
            </a:r>
            <a:r>
              <a:rPr kumimoji="0" lang="zh-CN" altLang="en-US" sz="24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n-ea"/>
                <a:cs typeface="+mn-ea"/>
              </a:rPr>
              <a:t>项</a:t>
            </a:r>
            <a:r>
              <a:rPr kumimoji="0" lang="en-US" altLang="zh-CN" sz="24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n-ea"/>
                <a:cs typeface="+mn-ea"/>
              </a:rPr>
              <a:t>-19</a:t>
            </a:r>
            <a:r>
              <a:rPr kumimoji="0" lang="zh-CN" altLang="en-US" sz="24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n-ea"/>
                <a:cs typeface="+mn-ea"/>
              </a:rPr>
              <a:t>项：</a:t>
            </a:r>
            <a:r>
              <a:rPr kumimoji="0" lang="zh-CN" altLang="en-US" sz="2400" b="1" i="0" u="none" strike="noStrike" kern="0" cap="none" spc="0" normalizeH="0" baseline="0" noProof="0" dirty="0">
                <a:ln>
                  <a:noFill/>
                </a:ln>
                <a:solidFill>
                  <a:srgbClr val="FFC000"/>
                </a:solidFill>
                <a:effectLst>
                  <a:outerShdw blurRad="38100" dist="38100" dir="2700000" algn="tl">
                    <a:srgbClr val="000000"/>
                  </a:outerShdw>
                </a:effectLst>
                <a:uLnTx/>
                <a:uFillTx/>
                <a:latin typeface="+mn-ea"/>
                <a:cs typeface="+mn-ea"/>
              </a:rPr>
              <a:t>企业的基本信息</a:t>
            </a:r>
          </a:p>
          <a:p>
            <a:pPr marL="342900" marR="0" lvl="0" indent="539750" algn="l" defTabSz="914400" rtl="0" eaLnBrk="1" fontAlgn="base" latinLnBrk="0" hangingPunct="1">
              <a:lnSpc>
                <a:spcPct val="110000"/>
              </a:lnSpc>
              <a:spcBef>
                <a:spcPct val="20000"/>
              </a:spcBef>
              <a:spcAft>
                <a:spcPct val="0"/>
              </a:spcAft>
              <a:buClr>
                <a:schemeClr val="hlink"/>
              </a:buClr>
              <a:buSzPct val="70000"/>
              <a:buFont typeface="Wingdings" panose="05000000000000000000" pitchFamily="2" charset="2"/>
              <a:buNone/>
              <a:defRPr/>
            </a:pPr>
            <a:r>
              <a:rPr kumimoji="0" lang="zh-CN" altLang="en-US" sz="24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n-ea"/>
                <a:cs typeface="+mn-ea"/>
              </a:rPr>
              <a:t>第</a:t>
            </a:r>
            <a:r>
              <a:rPr kumimoji="0" lang="en-US" altLang="zh-CN" sz="24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n-ea"/>
                <a:cs typeface="+mn-ea"/>
              </a:rPr>
              <a:t>01-04</a:t>
            </a:r>
            <a:r>
              <a:rPr kumimoji="0" lang="zh-CN" altLang="en-US" sz="24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n-ea"/>
                <a:cs typeface="+mn-ea"/>
              </a:rPr>
              <a:t>、</a:t>
            </a:r>
            <a:r>
              <a:rPr kumimoji="0" lang="en-US" altLang="zh-CN" sz="24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n-ea"/>
                <a:cs typeface="+mn-ea"/>
              </a:rPr>
              <a:t>26</a:t>
            </a:r>
            <a:r>
              <a:rPr kumimoji="0" lang="zh-CN" altLang="en-US" sz="24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n-ea"/>
                <a:cs typeface="+mn-ea"/>
              </a:rPr>
              <a:t>、</a:t>
            </a:r>
            <a:r>
              <a:rPr kumimoji="0" lang="en-US" altLang="zh-CN" sz="24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n-ea"/>
                <a:cs typeface="+mn-ea"/>
              </a:rPr>
              <a:t>28</a:t>
            </a:r>
            <a:r>
              <a:rPr kumimoji="0" lang="zh-CN" altLang="en-US" sz="24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n-ea"/>
                <a:cs typeface="+mn-ea"/>
              </a:rPr>
              <a:t>、</a:t>
            </a:r>
            <a:r>
              <a:rPr kumimoji="0" lang="en-US" altLang="zh-CN" sz="24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n-ea"/>
                <a:cs typeface="+mn-ea"/>
              </a:rPr>
              <a:t>30</a:t>
            </a:r>
            <a:r>
              <a:rPr kumimoji="0" lang="zh-CN" altLang="en-US" sz="24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n-ea"/>
                <a:cs typeface="+mn-ea"/>
              </a:rPr>
              <a:t>、</a:t>
            </a:r>
            <a:r>
              <a:rPr kumimoji="0" lang="en-US" altLang="zh-CN" sz="24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n-ea"/>
                <a:cs typeface="+mn-ea"/>
              </a:rPr>
              <a:t>32</a:t>
            </a:r>
            <a:r>
              <a:rPr kumimoji="0" lang="zh-CN" altLang="en-US" sz="24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n-ea"/>
                <a:cs typeface="+mn-ea"/>
              </a:rPr>
              <a:t>、</a:t>
            </a:r>
            <a:r>
              <a:rPr kumimoji="0" lang="en-US" altLang="zh-CN" sz="24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n-ea"/>
                <a:cs typeface="+mn-ea"/>
              </a:rPr>
              <a:t>34</a:t>
            </a:r>
            <a:r>
              <a:rPr kumimoji="0" lang="zh-CN" altLang="en-US" sz="24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n-ea"/>
                <a:cs typeface="+mn-ea"/>
              </a:rPr>
              <a:t>、</a:t>
            </a:r>
            <a:r>
              <a:rPr kumimoji="0" lang="en-US" altLang="zh-CN" sz="24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n-ea"/>
                <a:cs typeface="+mn-ea"/>
              </a:rPr>
              <a:t>36</a:t>
            </a:r>
            <a:r>
              <a:rPr kumimoji="0" lang="zh-CN" altLang="en-US" sz="24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n-ea"/>
                <a:cs typeface="+mn-ea"/>
              </a:rPr>
              <a:t>、</a:t>
            </a:r>
            <a:r>
              <a:rPr kumimoji="0" lang="en-US" altLang="zh-CN" sz="24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n-ea"/>
                <a:cs typeface="+mn-ea"/>
              </a:rPr>
              <a:t>38</a:t>
            </a:r>
            <a:r>
              <a:rPr kumimoji="0" lang="zh-CN" altLang="en-US" sz="24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n-ea"/>
                <a:cs typeface="+mn-ea"/>
              </a:rPr>
              <a:t>项：</a:t>
            </a:r>
            <a:r>
              <a:rPr kumimoji="0" lang="zh-CN" altLang="en-US" sz="2400" b="1" i="0" u="none" strike="noStrike" kern="0" cap="none" spc="0" normalizeH="0" baseline="0" noProof="0" dirty="0">
                <a:ln>
                  <a:noFill/>
                </a:ln>
                <a:solidFill>
                  <a:srgbClr val="FFC000"/>
                </a:solidFill>
                <a:effectLst>
                  <a:outerShdw blurRad="38100" dist="38100" dir="2700000" algn="tl">
                    <a:srgbClr val="000000"/>
                  </a:outerShdw>
                </a:effectLst>
                <a:uLnTx/>
                <a:uFillTx/>
                <a:latin typeface="+mn-ea"/>
                <a:cs typeface="+mn-ea"/>
              </a:rPr>
              <a:t>用工总量情况</a:t>
            </a:r>
          </a:p>
          <a:p>
            <a:pPr marL="342900" marR="0" lvl="0" indent="539750" algn="l" defTabSz="914400" rtl="0" eaLnBrk="1" fontAlgn="base" latinLnBrk="0" hangingPunct="1">
              <a:lnSpc>
                <a:spcPct val="110000"/>
              </a:lnSpc>
              <a:spcBef>
                <a:spcPct val="20000"/>
              </a:spcBef>
              <a:spcAft>
                <a:spcPct val="0"/>
              </a:spcAft>
              <a:buClr>
                <a:schemeClr val="hlink"/>
              </a:buClr>
              <a:buSzPct val="70000"/>
              <a:buFont typeface="Wingdings" panose="05000000000000000000" pitchFamily="2" charset="2"/>
              <a:buNone/>
              <a:defRPr/>
            </a:pPr>
            <a:r>
              <a:rPr kumimoji="0" lang="zh-CN" altLang="en-US" sz="24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n-ea"/>
                <a:cs typeface="+mn-ea"/>
              </a:rPr>
              <a:t>第</a:t>
            </a:r>
            <a:r>
              <a:rPr kumimoji="0" lang="en-US" altLang="zh-CN" sz="24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n-ea"/>
                <a:cs typeface="+mn-ea"/>
              </a:rPr>
              <a:t>06-13</a:t>
            </a:r>
            <a:r>
              <a:rPr kumimoji="0" lang="zh-CN" altLang="en-US" sz="24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n-ea"/>
                <a:cs typeface="+mn-ea"/>
              </a:rPr>
              <a:t>项：</a:t>
            </a:r>
            <a:r>
              <a:rPr kumimoji="0" lang="zh-CN" altLang="en-US" sz="2400" b="1" i="0" u="none" strike="noStrike" kern="0" cap="none" spc="0" normalizeH="0" baseline="0" noProof="0" dirty="0">
                <a:ln>
                  <a:noFill/>
                </a:ln>
                <a:solidFill>
                  <a:srgbClr val="FFC000"/>
                </a:solidFill>
                <a:effectLst>
                  <a:outerShdw blurRad="38100" dist="38100" dir="2700000" algn="tl">
                    <a:srgbClr val="000000"/>
                  </a:outerShdw>
                </a:effectLst>
                <a:uLnTx/>
                <a:uFillTx/>
                <a:latin typeface="+mn-ea"/>
                <a:cs typeface="+mn-ea"/>
              </a:rPr>
              <a:t>主要财务指标</a:t>
            </a:r>
          </a:p>
          <a:p>
            <a:pPr marL="342900" marR="0" lvl="0" indent="539750" algn="l" defTabSz="914400" rtl="0" eaLnBrk="1" fontAlgn="base" latinLnBrk="0" hangingPunct="1">
              <a:lnSpc>
                <a:spcPct val="110000"/>
              </a:lnSpc>
              <a:spcBef>
                <a:spcPct val="20000"/>
              </a:spcBef>
              <a:spcAft>
                <a:spcPct val="0"/>
              </a:spcAft>
              <a:buClr>
                <a:schemeClr val="hlink"/>
              </a:buClr>
              <a:buSzPct val="70000"/>
              <a:buFont typeface="Wingdings" panose="05000000000000000000" pitchFamily="2" charset="2"/>
              <a:buNone/>
              <a:defRPr/>
            </a:pPr>
            <a:r>
              <a:rPr kumimoji="0" lang="zh-CN" altLang="en-US" sz="24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n-ea"/>
                <a:cs typeface="+mn-ea"/>
              </a:rPr>
              <a:t>第</a:t>
            </a:r>
            <a:r>
              <a:rPr kumimoji="0" lang="en-US" altLang="zh-CN" sz="24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n-ea"/>
                <a:cs typeface="+mn-ea"/>
              </a:rPr>
              <a:t>15-25</a:t>
            </a:r>
            <a:r>
              <a:rPr kumimoji="0" lang="zh-CN" altLang="en-US" sz="24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n-ea"/>
                <a:cs typeface="+mn-ea"/>
              </a:rPr>
              <a:t>、</a:t>
            </a:r>
            <a:r>
              <a:rPr kumimoji="0" lang="en-US" altLang="zh-CN" sz="24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n-ea"/>
                <a:cs typeface="+mn-ea"/>
              </a:rPr>
              <a:t>27</a:t>
            </a:r>
            <a:r>
              <a:rPr kumimoji="0" lang="zh-CN" altLang="en-US" sz="24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n-ea"/>
                <a:cs typeface="+mn-ea"/>
              </a:rPr>
              <a:t>、</a:t>
            </a:r>
            <a:r>
              <a:rPr kumimoji="0" lang="en-US" altLang="zh-CN" sz="24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n-ea"/>
                <a:cs typeface="+mn-ea"/>
              </a:rPr>
              <a:t>29</a:t>
            </a:r>
            <a:r>
              <a:rPr kumimoji="0" lang="zh-CN" altLang="en-US" sz="24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n-ea"/>
                <a:cs typeface="+mn-ea"/>
              </a:rPr>
              <a:t>、</a:t>
            </a:r>
            <a:r>
              <a:rPr kumimoji="0" lang="en-US" altLang="zh-CN" sz="24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n-ea"/>
                <a:cs typeface="+mn-ea"/>
              </a:rPr>
              <a:t>31</a:t>
            </a:r>
            <a:r>
              <a:rPr kumimoji="0" lang="zh-CN" altLang="en-US" sz="24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n-ea"/>
                <a:cs typeface="+mn-ea"/>
              </a:rPr>
              <a:t>、</a:t>
            </a:r>
            <a:r>
              <a:rPr kumimoji="0" lang="en-US" altLang="zh-CN" sz="24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n-ea"/>
                <a:cs typeface="+mn-ea"/>
              </a:rPr>
              <a:t>33</a:t>
            </a:r>
            <a:r>
              <a:rPr kumimoji="0" lang="zh-CN" altLang="en-US" sz="24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n-ea"/>
                <a:cs typeface="+mn-ea"/>
              </a:rPr>
              <a:t>、</a:t>
            </a:r>
            <a:r>
              <a:rPr kumimoji="0" lang="en-US" altLang="zh-CN" sz="24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n-ea"/>
                <a:cs typeface="+mn-ea"/>
              </a:rPr>
              <a:t>35</a:t>
            </a:r>
            <a:r>
              <a:rPr kumimoji="0" lang="zh-CN" altLang="en-US" sz="24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n-ea"/>
                <a:cs typeface="+mn-ea"/>
              </a:rPr>
              <a:t>、</a:t>
            </a:r>
            <a:r>
              <a:rPr kumimoji="0" lang="en-US" altLang="zh-CN" sz="24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n-ea"/>
                <a:cs typeface="+mn-ea"/>
              </a:rPr>
              <a:t>37</a:t>
            </a:r>
            <a:r>
              <a:rPr kumimoji="0" lang="zh-CN" altLang="en-US" sz="24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n-ea"/>
                <a:cs typeface="+mn-ea"/>
              </a:rPr>
              <a:t>、</a:t>
            </a:r>
            <a:r>
              <a:rPr kumimoji="0" lang="en-US" altLang="zh-CN" sz="24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n-ea"/>
                <a:cs typeface="+mn-ea"/>
              </a:rPr>
              <a:t>39</a:t>
            </a:r>
            <a:r>
              <a:rPr kumimoji="0" lang="zh-CN" altLang="en-US" sz="24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n-ea"/>
                <a:cs typeface="+mn-ea"/>
              </a:rPr>
              <a:t>项：</a:t>
            </a:r>
            <a:r>
              <a:rPr kumimoji="0" lang="zh-CN" altLang="en-US" sz="2400" b="1" i="0" u="none" strike="noStrike" kern="0" cap="none" spc="0" normalizeH="0" baseline="0" noProof="0" dirty="0">
                <a:ln>
                  <a:noFill/>
                </a:ln>
                <a:solidFill>
                  <a:srgbClr val="FFC000"/>
                </a:solidFill>
                <a:effectLst>
                  <a:outerShdw blurRad="38100" dist="38100" dir="2700000" algn="tl">
                    <a:srgbClr val="000000"/>
                  </a:outerShdw>
                </a:effectLst>
                <a:uLnTx/>
                <a:uFillTx/>
                <a:latin typeface="+mn-ea"/>
                <a:cs typeface="+mn-ea"/>
              </a:rPr>
              <a:t>人工成本情况</a:t>
            </a:r>
            <a:endParaRPr kumimoji="0" lang="zh-CN" altLang="en-US" sz="2400" b="1" i="0" u="none" strike="noStrike" kern="0" cap="none" spc="0" normalizeH="0" baseline="0" noProof="0" dirty="0">
              <a:ln>
                <a:noFill/>
              </a:ln>
              <a:solidFill>
                <a:srgbClr val="FFFF00"/>
              </a:solidFill>
              <a:effectLst>
                <a:outerShdw blurRad="38100" dist="38100" dir="2700000" algn="tl">
                  <a:srgbClr val="000000"/>
                </a:outerShdw>
              </a:effectLst>
              <a:uLnTx/>
              <a:uFillTx/>
              <a:latin typeface="+mn-ea"/>
              <a:cs typeface="+mn-ea"/>
            </a:endParaRPr>
          </a:p>
          <a:p>
            <a:pPr marL="342900" marR="0" lvl="0" indent="53975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36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p:txBody>
      </p:sp>
      <p:sp>
        <p:nvSpPr>
          <p:cNvPr id="13315" name="Text Box 4"/>
          <p:cNvSpPr txBox="1"/>
          <p:nvPr>
            <p:custDataLst>
              <p:tags r:id="rId7"/>
            </p:custDataLst>
          </p:nvPr>
        </p:nvSpPr>
        <p:spPr>
          <a:xfrm>
            <a:off x="581025" y="1684338"/>
            <a:ext cx="7837488" cy="1509395"/>
          </a:xfrm>
          <a:prstGeom prst="rect">
            <a:avLst/>
          </a:prstGeom>
          <a:noFill/>
          <a:ln w="9525" cap="flat" cmpd="sng">
            <a:solidFill>
              <a:schemeClr val="tx1"/>
            </a:solidFill>
            <a:prstDash val="solid"/>
            <a:miter/>
            <a:headEnd type="none" w="med" len="med"/>
            <a:tailEnd type="none" w="med" len="med"/>
          </a:ln>
        </p:spPr>
        <p:txBody>
          <a:bodyPr lIns="90170" tIns="46990" rIns="90170" bIns="46990" anchor="t" anchorCtr="0">
            <a:spAutoFit/>
          </a:bodyPr>
          <a:lstStyle/>
          <a:p>
            <a:pPr>
              <a:spcBef>
                <a:spcPct val="50000"/>
              </a:spcBef>
              <a:buClrTx/>
              <a:buFont typeface="Arial" panose="020B0604020202020204" pitchFamily="34" charset="0"/>
            </a:pPr>
            <a:r>
              <a:rPr lang="zh-CN" altLang="en-US" sz="2800" b="1" kern="0" noProof="0" dirty="0">
                <a:ln>
                  <a:noFill/>
                </a:ln>
                <a:solidFill>
                  <a:srgbClr val="FFC000"/>
                </a:solidFill>
                <a:effectLst>
                  <a:outerShdw blurRad="38100" dist="38100" dir="2700000" algn="tl">
                    <a:srgbClr val="000000"/>
                  </a:outerShdw>
                </a:effectLst>
                <a:uLnTx/>
                <a:uFillTx/>
                <a:latin typeface="+mn-ea"/>
                <a:cs typeface="+mn-ea"/>
              </a:rPr>
              <a:t>目的：了解202</a:t>
            </a:r>
            <a:r>
              <a:rPr lang="en-US" altLang="zh-CN" sz="2800" b="1" kern="0" noProof="0" dirty="0">
                <a:ln>
                  <a:noFill/>
                </a:ln>
                <a:solidFill>
                  <a:srgbClr val="FFC000"/>
                </a:solidFill>
                <a:effectLst>
                  <a:outerShdw blurRad="38100" dist="38100" dir="2700000" algn="tl">
                    <a:srgbClr val="000000"/>
                  </a:outerShdw>
                </a:effectLst>
                <a:uLnTx/>
                <a:uFillTx/>
                <a:latin typeface="+mn-ea"/>
                <a:cs typeface="+mn-ea"/>
              </a:rPr>
              <a:t>3</a:t>
            </a:r>
            <a:r>
              <a:rPr lang="zh-CN" altLang="en-US" sz="2800" b="1" kern="0" noProof="0" dirty="0">
                <a:ln>
                  <a:noFill/>
                </a:ln>
                <a:solidFill>
                  <a:srgbClr val="FFC000"/>
                </a:solidFill>
                <a:effectLst>
                  <a:outerShdw blurRad="38100" dist="38100" dir="2700000" algn="tl">
                    <a:srgbClr val="000000"/>
                  </a:outerShdw>
                </a:effectLst>
                <a:uLnTx/>
                <a:uFillTx/>
                <a:latin typeface="+mn-ea"/>
                <a:cs typeface="+mn-ea"/>
              </a:rPr>
              <a:t>年度企业全年人工成本水平、构成情况和主要财务指标情况</a:t>
            </a:r>
          </a:p>
          <a:p>
            <a:pPr>
              <a:spcBef>
                <a:spcPct val="50000"/>
              </a:spcBef>
              <a:buClrTx/>
              <a:buFont typeface="Arial" panose="020B0604020202020204" pitchFamily="34" charset="0"/>
            </a:pPr>
            <a:r>
              <a:rPr lang="en-US" altLang="zh-CN" sz="2400" b="1" kern="0" noProof="0" dirty="0">
                <a:ln>
                  <a:noFill/>
                </a:ln>
                <a:solidFill>
                  <a:srgbClr val="3657B4"/>
                </a:solidFill>
                <a:effectLst>
                  <a:outerShdw blurRad="38100" dist="38100" dir="2700000" algn="tl">
                    <a:srgbClr val="000000"/>
                  </a:outerShdw>
                </a:effectLst>
                <a:uLnTx/>
                <a:uFillTx/>
                <a:latin typeface="+mn-ea"/>
                <a:cs typeface="+mn-ea"/>
              </a:rPr>
              <a:t>由企业人力资源管理部门、财务部门填报</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15"/>
          <p:cNvSpPr/>
          <p:nvPr>
            <p:custDataLst>
              <p:tags r:id="rId1"/>
            </p:custDataLst>
          </p:nvPr>
        </p:nvSpPr>
        <p:spPr>
          <a:xfrm>
            <a:off x="0" y="0"/>
            <a:ext cx="12192000" cy="6858000"/>
          </a:xfrm>
          <a:prstGeom prst="roundRect">
            <a:avLst>
              <a:gd name="adj" fmla="val 0"/>
            </a:avLst>
          </a:prstGeom>
          <a:gradFill>
            <a:gsLst>
              <a:gs pos="0">
                <a:srgbClr val="2A448C">
                  <a:alpha val="0"/>
                </a:srgbClr>
              </a:gs>
              <a:gs pos="100000">
                <a:srgbClr val="2A448C">
                  <a:alpha val="10000"/>
                </a:srgbClr>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形状, 圆圈&#10;&#10;描述已自动生成"/>
          <p:cNvPicPr>
            <a:picLocks noChangeAspect="1"/>
          </p:cNvPicPr>
          <p:nvPr>
            <p:custDataLst>
              <p:tags r:id="rId2"/>
            </p:custDataLst>
          </p:nvPr>
        </p:nvPicPr>
        <p:blipFill rotWithShape="1">
          <a:blip r:embed="rId7" cstate="print">
            <a:extLst>
              <a:ext uri="{28A0092B-C50C-407E-A947-70E740481C1C}">
                <a14:useLocalDpi xmlns:a14="http://schemas.microsoft.com/office/drawing/2010/main" val="0"/>
              </a:ext>
            </a:extLst>
          </a:blip>
          <a:srcRect t="39524"/>
          <a:stretch>
            <a:fillRect/>
          </a:stretch>
        </p:blipFill>
        <p:spPr>
          <a:xfrm>
            <a:off x="0" y="5454650"/>
            <a:ext cx="12192000" cy="1403350"/>
          </a:xfrm>
          <a:prstGeom prst="rect">
            <a:avLst/>
          </a:prstGeom>
        </p:spPr>
      </p:pic>
      <p:pic>
        <p:nvPicPr>
          <p:cNvPr id="7" name="图片 6"/>
          <p:cNvPicPr>
            <a:picLocks noChangeAspect="1"/>
          </p:cNvPicPr>
          <p:nvPr>
            <p:custDataLst>
              <p:tags r:id="rId3"/>
            </p:custDataLst>
          </p:nvPr>
        </p:nvPicPr>
        <p:blipFill>
          <a:blip r:embed="rId8"/>
          <a:stretch>
            <a:fillRect/>
          </a:stretch>
        </p:blipFill>
        <p:spPr>
          <a:xfrm>
            <a:off x="-529" y="-426"/>
            <a:ext cx="12193057" cy="1196173"/>
          </a:xfrm>
          <a:prstGeom prst="rect">
            <a:avLst/>
          </a:prstGeom>
        </p:spPr>
      </p:pic>
      <p:pic>
        <p:nvPicPr>
          <p:cNvPr id="5124" name="图片 4"/>
          <p:cNvPicPr>
            <a:picLocks noChangeAspect="1"/>
          </p:cNvPicPr>
          <p:nvPr>
            <p:custDataLst>
              <p:tags r:id="rId4"/>
            </p:custDataLst>
          </p:nvPr>
        </p:nvPicPr>
        <p:blipFill>
          <a:blip r:embed="rId9"/>
          <a:stretch>
            <a:fillRect/>
          </a:stretch>
        </p:blipFill>
        <p:spPr>
          <a:xfrm>
            <a:off x="525760" y="1532756"/>
            <a:ext cx="4157790" cy="3792489"/>
          </a:xfrm>
          <a:prstGeom prst="rect">
            <a:avLst/>
          </a:prstGeom>
          <a:noFill/>
          <a:ln w="9525">
            <a:noFill/>
          </a:ln>
        </p:spPr>
      </p:pic>
      <p:sp>
        <p:nvSpPr>
          <p:cNvPr id="18" name="文本框 17"/>
          <p:cNvSpPr txBox="1"/>
          <p:nvPr>
            <p:custDataLst>
              <p:tags r:id="rId5"/>
            </p:custDataLst>
          </p:nvPr>
        </p:nvSpPr>
        <p:spPr>
          <a:xfrm>
            <a:off x="5209309" y="876282"/>
            <a:ext cx="6382327" cy="5105437"/>
          </a:xfrm>
          <a:prstGeom prst="rect">
            <a:avLst/>
          </a:prstGeom>
          <a:noFill/>
          <a:effectLst/>
        </p:spPr>
        <p:txBody>
          <a:bodyPr wrap="square" rtlCol="0">
            <a:spAutoFit/>
          </a:bodyPr>
          <a:lstStyle/>
          <a:p>
            <a:r>
              <a:rPr lang="zh-CN" altLang="en-US" sz="1600" b="1"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rPr>
              <a:t>年度报告获取      </a:t>
            </a:r>
            <a:endParaRPr lang="en-US" altLang="zh-CN" sz="1600" b="1"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endParaRPr>
          </a:p>
          <a:p>
            <a:pPr>
              <a:lnSpc>
                <a:spcPct val="150000"/>
              </a:lnSpc>
            </a:pPr>
            <a:r>
              <a:rPr lang="zh-CN" altLang="en-US" sz="1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rPr>
              <a:t>年度报告印刷发行数量有限，因此将根据实际填报情况，优先配发给积极参与调查的企业单位。其中北京市属国有企业将由市人力社保局直接根据配合填报集团名单配发至集团总部，区属国有企业由所在区人力社保局根据填报名单进行配发。</a:t>
            </a:r>
            <a:endParaRPr lang="en-US" altLang="zh-CN" sz="1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endParaRPr>
          </a:p>
          <a:p>
            <a:pPr>
              <a:lnSpc>
                <a:spcPct val="150000"/>
              </a:lnSpc>
            </a:pPr>
            <a:endParaRPr lang="en-US" altLang="zh-CN" sz="1600" b="1"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endParaRPr>
          </a:p>
          <a:p>
            <a:pPr>
              <a:lnSpc>
                <a:spcPct val="150000"/>
              </a:lnSpc>
            </a:pPr>
            <a:r>
              <a:rPr lang="zh-CN" altLang="en-US" sz="1600" b="1"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rPr>
              <a:t>年度报告借阅      </a:t>
            </a:r>
            <a:endParaRPr lang="en-US" altLang="zh-CN" sz="1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endParaRPr>
          </a:p>
          <a:p>
            <a:pPr>
              <a:lnSpc>
                <a:spcPct val="150000"/>
              </a:lnSpc>
            </a:pPr>
            <a:r>
              <a:rPr lang="zh-CN" altLang="en-US" sz="1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rPr>
              <a:t>年度报告已纳入通州区图书馆，地址：北京市通州区通胡大街</a:t>
            </a:r>
            <a:r>
              <a:rPr lang="en-US" altLang="zh-CN" sz="1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rPr>
              <a:t>76-1</a:t>
            </a:r>
            <a:r>
              <a:rPr lang="zh-CN" altLang="en-US" sz="1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rPr>
              <a:t>号。图书馆九层馆设“通州区政府信息公开查询”版块内，居民凭身份证等有效证件可以办理读者证并阅览。</a:t>
            </a:r>
            <a:endParaRPr lang="en-US" altLang="zh-CN" sz="1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endParaRPr>
          </a:p>
          <a:p>
            <a:pPr>
              <a:lnSpc>
                <a:spcPct val="150000"/>
              </a:lnSpc>
            </a:pPr>
            <a:endParaRPr lang="en-US" altLang="zh-CN" sz="1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endParaRPr>
          </a:p>
          <a:p>
            <a:pPr>
              <a:lnSpc>
                <a:spcPct val="150000"/>
              </a:lnSpc>
            </a:pPr>
            <a:r>
              <a:rPr lang="zh-CN" altLang="en-US" sz="1600" b="1"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rPr>
              <a:t>季度报告获取     </a:t>
            </a:r>
            <a:endParaRPr lang="en-US" altLang="zh-CN" sz="1600" b="1"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endParaRPr>
          </a:p>
          <a:p>
            <a:pPr>
              <a:lnSpc>
                <a:spcPct val="150000"/>
              </a:lnSpc>
            </a:pPr>
            <a:r>
              <a:rPr lang="zh-CN" altLang="en-US" sz="1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rPr>
              <a:t>从</a:t>
            </a:r>
            <a:r>
              <a:rPr lang="en-US" altLang="zh-CN" sz="1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rPr>
              <a:t>2022</a:t>
            </a:r>
            <a:r>
              <a:rPr lang="zh-CN" altLang="en-US" sz="1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rPr>
              <a:t>年</a:t>
            </a:r>
            <a:r>
              <a:rPr lang="en-US" altLang="zh-CN" sz="1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rPr>
              <a:t>2</a:t>
            </a:r>
            <a:r>
              <a:rPr lang="zh-CN" altLang="en-US" sz="1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rPr>
              <a:t>季度起，季报已经向公众开放下载，用户可自行通过微信搜索</a:t>
            </a:r>
            <a:r>
              <a:rPr lang="en-US" altLang="zh-CN" sz="1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rPr>
              <a:t>〝</a:t>
            </a:r>
            <a:r>
              <a:rPr lang="zh-CN" altLang="en-US" sz="1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rPr>
              <a:t>北京人社”公众号查询相应时间的报告。</a:t>
            </a:r>
            <a:endParaRPr sz="1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形状, 圆圈&#10;&#10;描述已自动生成"/>
          <p:cNvPicPr>
            <a:picLocks noChangeAspect="1"/>
          </p:cNvPicPr>
          <p:nvPr>
            <p:custDataLst>
              <p:tags r:id="rId1"/>
            </p:custDataLst>
          </p:nvPr>
        </p:nvPicPr>
        <p:blipFill rotWithShape="1">
          <a:blip r:embed="rId8" cstate="print">
            <a:extLst>
              <a:ext uri="{28A0092B-C50C-407E-A947-70E740481C1C}">
                <a14:useLocalDpi xmlns:a14="http://schemas.microsoft.com/office/drawing/2010/main" val="0"/>
              </a:ext>
            </a:extLst>
          </a:blip>
          <a:srcRect t="39524"/>
          <a:stretch>
            <a:fillRect/>
          </a:stretch>
        </p:blipFill>
        <p:spPr>
          <a:xfrm>
            <a:off x="0" y="5780476"/>
            <a:ext cx="12192000" cy="1077523"/>
          </a:xfrm>
          <a:prstGeom prst="rect">
            <a:avLst/>
          </a:prstGeom>
        </p:spPr>
      </p:pic>
      <p:pic>
        <p:nvPicPr>
          <p:cNvPr id="10" name="图片 9"/>
          <p:cNvPicPr>
            <a:picLocks noChangeAspect="1"/>
          </p:cNvPicPr>
          <p:nvPr>
            <p:custDataLst>
              <p:tags r:id="rId2"/>
            </p:custDataLst>
          </p:nvPr>
        </p:nvPicPr>
        <p:blipFill>
          <a:blip r:embed="rId9"/>
          <a:stretch>
            <a:fillRect/>
          </a:stretch>
        </p:blipFill>
        <p:spPr>
          <a:xfrm>
            <a:off x="-529" y="-426"/>
            <a:ext cx="12193057" cy="1068531"/>
          </a:xfrm>
          <a:prstGeom prst="rect">
            <a:avLst/>
          </a:prstGeom>
        </p:spPr>
      </p:pic>
      <p:sp>
        <p:nvSpPr>
          <p:cNvPr id="9" name="文本框 8"/>
          <p:cNvSpPr txBox="1"/>
          <p:nvPr>
            <p:custDataLst>
              <p:tags r:id="rId3"/>
            </p:custDataLst>
          </p:nvPr>
        </p:nvSpPr>
        <p:spPr>
          <a:xfrm>
            <a:off x="233045" y="146050"/>
            <a:ext cx="3042285" cy="521970"/>
          </a:xfrm>
          <a:prstGeom prst="rect">
            <a:avLst/>
          </a:prstGeom>
          <a:noFill/>
          <a:effectLst/>
        </p:spPr>
        <p:txBody>
          <a:bodyPr wrap="square" rtlCol="0">
            <a:spAutoFit/>
          </a:bodyPr>
          <a:lstStyle/>
          <a:p>
            <a:pPr algn="dist"/>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企业人工成本情况</a:t>
            </a:r>
          </a:p>
        </p:txBody>
      </p:sp>
      <p:cxnSp>
        <p:nvCxnSpPr>
          <p:cNvPr id="13" name="直接连接符 12"/>
          <p:cNvCxnSpPr/>
          <p:nvPr>
            <p:custDataLst>
              <p:tags r:id="rId4"/>
            </p:custDataLst>
          </p:nvPr>
        </p:nvCxnSpPr>
        <p:spPr>
          <a:xfrm flipV="1">
            <a:off x="318331" y="689863"/>
            <a:ext cx="2946400" cy="5715"/>
          </a:xfrm>
          <a:prstGeom prst="line">
            <a:avLst/>
          </a:prstGeom>
          <a:ln w="12700">
            <a:solidFill>
              <a:srgbClr val="2A448C"/>
            </a:solidFill>
          </a:ln>
        </p:spPr>
        <p:style>
          <a:lnRef idx="1">
            <a:schemeClr val="accent1"/>
          </a:lnRef>
          <a:fillRef idx="0">
            <a:schemeClr val="accent1"/>
          </a:fillRef>
          <a:effectRef idx="0">
            <a:schemeClr val="accent1"/>
          </a:effectRef>
          <a:fontRef idx="minor">
            <a:schemeClr val="tx1"/>
          </a:fontRef>
        </p:style>
      </p:cxnSp>
      <p:sp>
        <p:nvSpPr>
          <p:cNvPr id="14337" name="Text Box 15"/>
          <p:cNvSpPr txBox="1"/>
          <p:nvPr>
            <p:custDataLst>
              <p:tags r:id="rId5"/>
            </p:custDataLst>
          </p:nvPr>
        </p:nvSpPr>
        <p:spPr>
          <a:xfrm>
            <a:off x="259080" y="799465"/>
            <a:ext cx="11476990" cy="1210310"/>
          </a:xfrm>
          <a:prstGeom prst="rect">
            <a:avLst/>
          </a:prstGeom>
          <a:noFill/>
          <a:ln w="9525">
            <a:noFill/>
          </a:ln>
        </p:spPr>
        <p:txBody>
          <a:bodyPr wrap="square" anchor="t" anchorCtr="0">
            <a:noAutofit/>
          </a:bodyPr>
          <a:lstStyle/>
          <a:p>
            <a:pPr eaLnBrk="0" hangingPunct="0">
              <a:spcBef>
                <a:spcPct val="20000"/>
              </a:spcBef>
              <a:buClr>
                <a:schemeClr val="hlink"/>
              </a:buClr>
              <a:buSzPct val="70000"/>
              <a:buFont typeface="Wingdings" panose="05000000000000000000" pitchFamily="2" charset="2"/>
              <a:buChar char="n"/>
            </a:pPr>
            <a:r>
              <a:rPr lang="en-US" altLang="zh-CN" sz="1000" dirty="0">
                <a:latin typeface="Garamond" panose="02020404030301010803" pitchFamily="18" charset="0"/>
                <a:ea typeface="宋体" panose="02010600030101010101" pitchFamily="2" charset="-122"/>
              </a:rPr>
              <a:t>01 </a:t>
            </a:r>
            <a:r>
              <a:rPr lang="zh-CN" altLang="zh-CN" sz="1000" dirty="0">
                <a:latin typeface="Garamond" panose="02020404030301010803" pitchFamily="18" charset="0"/>
                <a:ea typeface="宋体" panose="02010600030101010101" pitchFamily="2" charset="-122"/>
              </a:rPr>
              <a:t>统一社会信用代码：□□□□□□□□□□□□□□□□□□</a:t>
            </a:r>
            <a:r>
              <a:rPr lang="en-US" altLang="zh-CN" sz="1000" dirty="0">
                <a:latin typeface="Garamond" panose="02020404030301010803" pitchFamily="18" charset="0"/>
                <a:ea typeface="宋体" panose="02010600030101010101" pitchFamily="2" charset="-122"/>
              </a:rPr>
              <a:t>               02 </a:t>
            </a:r>
            <a:r>
              <a:rPr lang="zh-CN" altLang="zh-CN" sz="1000" dirty="0">
                <a:latin typeface="Garamond" panose="02020404030301010803" pitchFamily="18" charset="0"/>
                <a:ea typeface="宋体" panose="02010600030101010101" pitchFamily="2" charset="-122"/>
              </a:rPr>
              <a:t>法人单位名称：</a:t>
            </a:r>
            <a:r>
              <a:rPr lang="en-US" altLang="zh-CN" sz="1000" u="sng" dirty="0">
                <a:latin typeface="Garamond" panose="02020404030301010803" pitchFamily="18" charset="0"/>
                <a:ea typeface="宋体" panose="02010600030101010101" pitchFamily="2" charset="-122"/>
              </a:rPr>
              <a:t>                                       </a:t>
            </a:r>
            <a:r>
              <a:rPr lang="en-US" altLang="zh-CN" sz="1000" dirty="0">
                <a:latin typeface="Garamond" panose="02020404030301010803" pitchFamily="18" charset="0"/>
                <a:ea typeface="宋体" panose="02010600030101010101" pitchFamily="2" charset="-122"/>
              </a:rPr>
              <a:t>                                     03 </a:t>
            </a:r>
            <a:r>
              <a:rPr lang="zh-CN" altLang="zh-CN" sz="1000" dirty="0">
                <a:latin typeface="Garamond" panose="02020404030301010803" pitchFamily="18" charset="0"/>
                <a:ea typeface="宋体" panose="02010600030101010101" pitchFamily="2" charset="-122"/>
              </a:rPr>
              <a:t>法定代表人（单位负责人）：</a:t>
            </a:r>
            <a:r>
              <a:rPr lang="en-US" altLang="zh-CN" sz="1000" u="sng" dirty="0">
                <a:latin typeface="Garamond" panose="02020404030301010803" pitchFamily="18" charset="0"/>
                <a:ea typeface="宋体" panose="02010600030101010101" pitchFamily="2" charset="-122"/>
              </a:rPr>
              <a:t>                             </a:t>
            </a:r>
            <a:r>
              <a:rPr lang="en-US" altLang="zh-CN" sz="1000" dirty="0">
                <a:latin typeface="Garamond" panose="02020404030301010803" pitchFamily="18" charset="0"/>
                <a:ea typeface="宋体" panose="02010600030101010101" pitchFamily="2" charset="-122"/>
              </a:rPr>
              <a:t>   	</a:t>
            </a:r>
          </a:p>
          <a:p>
            <a:pPr eaLnBrk="0" hangingPunct="0">
              <a:spcBef>
                <a:spcPct val="20000"/>
              </a:spcBef>
              <a:buClr>
                <a:schemeClr val="hlink"/>
              </a:buClr>
              <a:buSzPct val="70000"/>
              <a:buFont typeface="Wingdings" panose="05000000000000000000" pitchFamily="2" charset="2"/>
              <a:buChar char="n"/>
            </a:pPr>
            <a:r>
              <a:rPr lang="en-US" altLang="zh-CN" sz="1000" dirty="0">
                <a:latin typeface="Garamond" panose="02020404030301010803" pitchFamily="18" charset="0"/>
                <a:ea typeface="宋体" panose="02010600030101010101" pitchFamily="2" charset="-122"/>
                <a:sym typeface="+mn-ea"/>
              </a:rPr>
              <a:t>04 </a:t>
            </a:r>
            <a:r>
              <a:rPr lang="zh-CN" altLang="zh-CN" sz="1000" dirty="0">
                <a:latin typeface="Garamond" panose="02020404030301010803" pitchFamily="18" charset="0"/>
                <a:ea typeface="宋体" panose="02010600030101010101" pitchFamily="2" charset="-122"/>
                <a:sym typeface="+mn-ea"/>
              </a:rPr>
              <a:t>法人证件类型：</a:t>
            </a:r>
            <a:r>
              <a:rPr lang="en-US" altLang="zh-CN" sz="1000" u="sng" dirty="0">
                <a:latin typeface="Garamond" panose="02020404030301010803" pitchFamily="18" charset="0"/>
                <a:ea typeface="宋体" panose="02010600030101010101" pitchFamily="2" charset="-122"/>
                <a:sym typeface="+mn-ea"/>
              </a:rPr>
              <a:t>                       </a:t>
            </a:r>
            <a:r>
              <a:rPr lang="en-US" altLang="zh-CN" sz="1000" dirty="0">
                <a:latin typeface="Garamond" panose="02020404030301010803" pitchFamily="18" charset="0"/>
                <a:ea typeface="宋体" panose="02010600030101010101" pitchFamily="2" charset="-122"/>
                <a:sym typeface="+mn-ea"/>
              </a:rPr>
              <a:t>           05 </a:t>
            </a:r>
            <a:r>
              <a:rPr lang="zh-CN" altLang="zh-CN" sz="1000" dirty="0">
                <a:latin typeface="Garamond" panose="02020404030301010803" pitchFamily="18" charset="0"/>
                <a:ea typeface="宋体" panose="02010600030101010101" pitchFamily="2" charset="-122"/>
                <a:sym typeface="+mn-ea"/>
              </a:rPr>
              <a:t>法人证件号：</a:t>
            </a:r>
            <a:r>
              <a:rPr lang="en-US" altLang="zh-CN" sz="1000" u="sng" dirty="0">
                <a:latin typeface="Garamond" panose="02020404030301010803" pitchFamily="18" charset="0"/>
                <a:ea typeface="宋体" panose="02010600030101010101" pitchFamily="2" charset="-122"/>
                <a:sym typeface="+mn-ea"/>
              </a:rPr>
              <a:t>                       </a:t>
            </a:r>
            <a:r>
              <a:rPr lang="en-US" altLang="zh-CN" sz="1000" dirty="0">
                <a:latin typeface="Garamond" panose="02020404030301010803" pitchFamily="18" charset="0"/>
                <a:ea typeface="宋体" panose="02010600030101010101" pitchFamily="2" charset="-122"/>
                <a:sym typeface="+mn-ea"/>
              </a:rPr>
              <a:t>  </a:t>
            </a:r>
            <a:r>
              <a:rPr lang="en-US" altLang="zh-CN" sz="1000" dirty="0">
                <a:latin typeface="Garamond" panose="02020404030301010803" pitchFamily="18" charset="0"/>
                <a:ea typeface="宋体" panose="02010600030101010101" pitchFamily="2" charset="-122"/>
              </a:rPr>
              <a:t>       06 </a:t>
            </a:r>
            <a:r>
              <a:rPr lang="zh-CN" altLang="zh-CN" sz="1000" dirty="0">
                <a:latin typeface="Garamond" panose="02020404030301010803" pitchFamily="18" charset="0"/>
                <a:ea typeface="宋体" panose="02010600030101010101" pitchFamily="2" charset="-122"/>
              </a:rPr>
              <a:t>法人联系方式（固定电话、移动电话）：</a:t>
            </a:r>
            <a:r>
              <a:rPr lang="en-US" altLang="zh-CN" sz="1000" u="sng" dirty="0">
                <a:latin typeface="Garamond" panose="02020404030301010803" pitchFamily="18" charset="0"/>
                <a:ea typeface="宋体" panose="02010600030101010101" pitchFamily="2" charset="-122"/>
              </a:rPr>
              <a:t>                   </a:t>
            </a:r>
            <a:r>
              <a:rPr lang="en-US" altLang="zh-CN" sz="1000" dirty="0">
                <a:latin typeface="Garamond" panose="02020404030301010803" pitchFamily="18" charset="0"/>
                <a:ea typeface="宋体" panose="02010600030101010101" pitchFamily="2" charset="-122"/>
              </a:rPr>
              <a:t>             07 </a:t>
            </a:r>
            <a:r>
              <a:rPr lang="zh-CN" altLang="zh-CN" sz="1000" dirty="0">
                <a:latin typeface="Garamond" panose="02020404030301010803" pitchFamily="18" charset="0"/>
                <a:ea typeface="宋体" panose="02010600030101010101" pitchFamily="2" charset="-122"/>
              </a:rPr>
              <a:t>企业所在地行政区划（实际经营地）：□□□□□□</a:t>
            </a:r>
          </a:p>
          <a:p>
            <a:pPr eaLnBrk="0" hangingPunct="0">
              <a:spcBef>
                <a:spcPct val="20000"/>
              </a:spcBef>
              <a:buClr>
                <a:schemeClr val="hlink"/>
              </a:buClr>
              <a:buSzPct val="70000"/>
              <a:buFont typeface="Wingdings" panose="05000000000000000000" pitchFamily="2" charset="2"/>
              <a:buChar char="n"/>
            </a:pPr>
            <a:r>
              <a:rPr lang="en-US" altLang="zh-CN" sz="1000" dirty="0">
                <a:latin typeface="Garamond" panose="02020404030301010803" pitchFamily="18" charset="0"/>
                <a:ea typeface="宋体" panose="02010600030101010101" pitchFamily="2" charset="-122"/>
              </a:rPr>
              <a:t>08 </a:t>
            </a:r>
            <a:r>
              <a:rPr lang="zh-CN" altLang="zh-CN" sz="1000" dirty="0">
                <a:latin typeface="Garamond" panose="02020404030301010803" pitchFamily="18" charset="0"/>
                <a:ea typeface="宋体" panose="02010600030101010101" pitchFamily="2" charset="-122"/>
              </a:rPr>
              <a:t>上级单位代码：□□□□□□□□□□□□□□□□□□</a:t>
            </a:r>
            <a:r>
              <a:rPr lang="en-US" altLang="zh-CN" sz="1000" dirty="0">
                <a:latin typeface="Garamond" panose="02020404030301010803" pitchFamily="18" charset="0"/>
                <a:ea typeface="宋体" panose="02010600030101010101" pitchFamily="2" charset="-122"/>
              </a:rPr>
              <a:t>	              09 </a:t>
            </a:r>
            <a:r>
              <a:rPr lang="zh-CN" altLang="zh-CN" sz="1000" dirty="0">
                <a:latin typeface="Garamond" panose="02020404030301010803" pitchFamily="18" charset="0"/>
                <a:ea typeface="宋体" panose="02010600030101010101" pitchFamily="2" charset="-122"/>
              </a:rPr>
              <a:t>单位隶属关系：□□</a:t>
            </a:r>
            <a:r>
              <a:rPr lang="en-US" altLang="zh-CN" sz="1000" dirty="0">
                <a:latin typeface="Garamond" panose="02020404030301010803" pitchFamily="18" charset="0"/>
                <a:ea typeface="宋体" panose="02010600030101010101" pitchFamily="2" charset="-122"/>
              </a:rPr>
              <a:t>                                        10 </a:t>
            </a:r>
            <a:r>
              <a:rPr lang="zh-CN" altLang="zh-CN" sz="1000" dirty="0">
                <a:latin typeface="Garamond" panose="02020404030301010803" pitchFamily="18" charset="0"/>
                <a:ea typeface="宋体" panose="02010600030101010101" pitchFamily="2" charset="-122"/>
              </a:rPr>
              <a:t>行业类别：□□□□□</a:t>
            </a:r>
            <a:r>
              <a:rPr lang="en-US" altLang="zh-CN" sz="1000" dirty="0">
                <a:latin typeface="Garamond" panose="02020404030301010803" pitchFamily="18" charset="0"/>
                <a:ea typeface="宋体" panose="02010600030101010101" pitchFamily="2" charset="-122"/>
              </a:rPr>
              <a:t>		11 </a:t>
            </a:r>
            <a:r>
              <a:rPr lang="zh-CN" altLang="zh-CN" sz="1000" dirty="0">
                <a:latin typeface="Garamond" panose="02020404030301010803" pitchFamily="18" charset="0"/>
                <a:ea typeface="宋体" panose="02010600030101010101" pitchFamily="2" charset="-122"/>
              </a:rPr>
              <a:t>登记注册类型：□□□</a:t>
            </a:r>
          </a:p>
          <a:p>
            <a:pPr eaLnBrk="0" hangingPunct="0">
              <a:spcBef>
                <a:spcPct val="20000"/>
              </a:spcBef>
              <a:buClr>
                <a:schemeClr val="hlink"/>
              </a:buClr>
              <a:buSzPct val="70000"/>
              <a:buFont typeface="Wingdings" panose="05000000000000000000" pitchFamily="2" charset="2"/>
              <a:buChar char="n"/>
            </a:pPr>
            <a:r>
              <a:rPr lang="en-US" altLang="zh-CN" sz="1000" dirty="0">
                <a:latin typeface="Garamond" panose="02020404030301010803" pitchFamily="18" charset="0"/>
                <a:ea typeface="宋体" panose="02010600030101010101" pitchFamily="2" charset="-122"/>
              </a:rPr>
              <a:t>12 </a:t>
            </a:r>
            <a:r>
              <a:rPr lang="zh-CN" altLang="zh-CN" sz="1000" dirty="0">
                <a:latin typeface="Garamond" panose="02020404030301010803" pitchFamily="18" charset="0"/>
                <a:ea typeface="宋体" panose="02010600030101010101" pitchFamily="2" charset="-122"/>
              </a:rPr>
              <a:t>注册资本：</a:t>
            </a:r>
            <a:r>
              <a:rPr lang="en-US" altLang="zh-CN" sz="1000" u="sng" dirty="0">
                <a:latin typeface="Garamond" panose="02020404030301010803" pitchFamily="18" charset="0"/>
                <a:ea typeface="宋体" panose="02010600030101010101" pitchFamily="2" charset="-122"/>
              </a:rPr>
              <a:t>          </a:t>
            </a:r>
            <a:r>
              <a:rPr lang="en-US" altLang="zh-CN" sz="1000" dirty="0">
                <a:latin typeface="Garamond" panose="02020404030301010803" pitchFamily="18" charset="0"/>
                <a:ea typeface="宋体" panose="02010600030101010101" pitchFamily="2" charset="-122"/>
              </a:rPr>
              <a:t>	13</a:t>
            </a:r>
            <a:r>
              <a:rPr lang="zh-CN" altLang="zh-CN" sz="1000" dirty="0">
                <a:latin typeface="Garamond" panose="02020404030301010803" pitchFamily="18" charset="0"/>
                <a:ea typeface="宋体" panose="02010600030101010101" pitchFamily="2" charset="-122"/>
              </a:rPr>
              <a:t>联系人：</a:t>
            </a:r>
            <a:r>
              <a:rPr lang="en-US" altLang="zh-CN" sz="1000" u="sng" dirty="0">
                <a:latin typeface="Garamond" panose="02020404030301010803" pitchFamily="18" charset="0"/>
                <a:ea typeface="宋体" panose="02010600030101010101" pitchFamily="2" charset="-122"/>
              </a:rPr>
              <a:t>           </a:t>
            </a:r>
            <a:r>
              <a:rPr lang="en-US" altLang="zh-CN" sz="1000" dirty="0">
                <a:latin typeface="Garamond" panose="02020404030301010803" pitchFamily="18" charset="0"/>
                <a:ea typeface="宋体" panose="02010600030101010101" pitchFamily="2" charset="-122"/>
              </a:rPr>
              <a:t>	14 </a:t>
            </a:r>
            <a:r>
              <a:rPr lang="zh-CN" altLang="zh-CN" sz="1000" dirty="0">
                <a:latin typeface="Garamond" panose="02020404030301010803" pitchFamily="18" charset="0"/>
                <a:ea typeface="宋体" panose="02010600030101010101" pitchFamily="2" charset="-122"/>
              </a:rPr>
              <a:t>联系方式（固定电话、移动电话）：</a:t>
            </a:r>
            <a:r>
              <a:rPr lang="en-US" altLang="zh-CN" sz="1000" u="sng" dirty="0">
                <a:latin typeface="Garamond" panose="02020404030301010803" pitchFamily="18" charset="0"/>
                <a:ea typeface="宋体" panose="02010600030101010101" pitchFamily="2" charset="-122"/>
              </a:rPr>
              <a:t>                                      </a:t>
            </a:r>
            <a:r>
              <a:rPr lang="en-US" altLang="zh-CN" sz="1000" dirty="0">
                <a:latin typeface="Garamond" panose="02020404030301010803" pitchFamily="18" charset="0"/>
                <a:ea typeface="宋体" panose="02010600030101010101" pitchFamily="2" charset="-122"/>
              </a:rPr>
              <a:t>                              15</a:t>
            </a:r>
            <a:r>
              <a:rPr lang="zh-CN" altLang="zh-CN" sz="1000" dirty="0">
                <a:latin typeface="Garamond" panose="02020404030301010803" pitchFamily="18" charset="0"/>
                <a:ea typeface="宋体" panose="02010600030101010101" pitchFamily="2" charset="-122"/>
              </a:rPr>
              <a:t>劳务派遣经营许可证发证地区：□□□□□□</a:t>
            </a:r>
            <a:r>
              <a:rPr lang="en-US" altLang="zh-CN" sz="1000" dirty="0">
                <a:latin typeface="Garamond" panose="02020404030301010803" pitchFamily="18" charset="0"/>
                <a:ea typeface="宋体" panose="02010600030101010101" pitchFamily="2" charset="-122"/>
              </a:rPr>
              <a:t>	</a:t>
            </a:r>
          </a:p>
          <a:p>
            <a:pPr eaLnBrk="0" hangingPunct="0">
              <a:spcBef>
                <a:spcPct val="20000"/>
              </a:spcBef>
              <a:buClr>
                <a:schemeClr val="hlink"/>
              </a:buClr>
              <a:buSzPct val="70000"/>
              <a:buFont typeface="Wingdings" panose="05000000000000000000" pitchFamily="2" charset="2"/>
              <a:buChar char="n"/>
            </a:pPr>
            <a:r>
              <a:rPr lang="en-US" altLang="zh-CN" sz="1000" dirty="0">
                <a:latin typeface="Garamond" panose="02020404030301010803" pitchFamily="18" charset="0"/>
                <a:ea typeface="宋体" panose="02010600030101010101" pitchFamily="2" charset="-122"/>
              </a:rPr>
              <a:t>16 </a:t>
            </a:r>
            <a:r>
              <a:rPr lang="zh-CN" altLang="zh-CN" sz="1000" dirty="0">
                <a:latin typeface="Garamond" panose="02020404030301010803" pitchFamily="18" charset="0"/>
                <a:ea typeface="宋体" panose="02010600030101010101" pitchFamily="2" charset="-122"/>
              </a:rPr>
              <a:t>劳务派遣经营许可证编号：□□□□□</a:t>
            </a:r>
            <a:r>
              <a:rPr lang="en-US" altLang="zh-CN" sz="1000" dirty="0">
                <a:latin typeface="Garamond" panose="02020404030301010803" pitchFamily="18" charset="0"/>
                <a:ea typeface="宋体" panose="02010600030101010101" pitchFamily="2" charset="-122"/>
              </a:rPr>
              <a:t>                   17 </a:t>
            </a:r>
            <a:r>
              <a:rPr lang="zh-CN" altLang="zh-CN" sz="1000" dirty="0">
                <a:latin typeface="Garamond" panose="02020404030301010803" pitchFamily="18" charset="0"/>
                <a:ea typeface="宋体" panose="02010600030101010101" pitchFamily="2" charset="-122"/>
              </a:rPr>
              <a:t>企业规模：□</a:t>
            </a:r>
            <a:r>
              <a:rPr lang="en-US" altLang="zh-CN" sz="1000" dirty="0">
                <a:latin typeface="Garamond" panose="02020404030301010803" pitchFamily="18" charset="0"/>
                <a:ea typeface="宋体" panose="02010600030101010101" pitchFamily="2" charset="-122"/>
              </a:rPr>
              <a:t>                                               18 </a:t>
            </a:r>
            <a:r>
              <a:rPr lang="zh-CN" altLang="zh-CN" sz="1000" dirty="0">
                <a:latin typeface="Garamond" panose="02020404030301010803" pitchFamily="18" charset="0"/>
                <a:ea typeface="宋体" panose="02010600030101010101" pitchFamily="2" charset="-122"/>
              </a:rPr>
              <a:t>是否审批特殊工时：□</a:t>
            </a:r>
            <a:r>
              <a:rPr lang="en-US" altLang="zh-CN" sz="1000" dirty="0">
                <a:latin typeface="Garamond" panose="02020404030301010803" pitchFamily="18" charset="0"/>
                <a:ea typeface="宋体" panose="02010600030101010101" pitchFamily="2" charset="-122"/>
              </a:rPr>
              <a:t>		19 </a:t>
            </a:r>
            <a:r>
              <a:rPr lang="zh-CN" altLang="zh-CN" sz="1000" dirty="0">
                <a:latin typeface="Garamond" panose="02020404030301010803" pitchFamily="18" charset="0"/>
                <a:ea typeface="宋体" panose="02010600030101010101" pitchFamily="2" charset="-122"/>
              </a:rPr>
              <a:t>特殊工时行政许可决定书文号：</a:t>
            </a:r>
            <a:r>
              <a:rPr lang="en-US" altLang="zh-CN" sz="1000" u="sng" dirty="0">
                <a:latin typeface="Garamond" panose="02020404030301010803" pitchFamily="18" charset="0"/>
                <a:ea typeface="宋体" panose="02010600030101010101" pitchFamily="2" charset="-122"/>
              </a:rPr>
              <a:t>         </a:t>
            </a:r>
          </a:p>
          <a:p>
            <a:pPr eaLnBrk="0" hangingPunct="0">
              <a:spcBef>
                <a:spcPct val="20000"/>
              </a:spcBef>
              <a:buClr>
                <a:schemeClr val="hlink"/>
              </a:buClr>
              <a:buSzPct val="70000"/>
              <a:buFont typeface="Wingdings" panose="05000000000000000000" pitchFamily="2" charset="2"/>
              <a:buChar char="n"/>
            </a:pPr>
            <a:r>
              <a:rPr lang="en-US" altLang="zh-CN" sz="1000" dirty="0">
                <a:latin typeface="Garamond" panose="02020404030301010803" pitchFamily="18" charset="0"/>
                <a:ea typeface="宋体" panose="02010600030101010101" pitchFamily="2" charset="-122"/>
              </a:rPr>
              <a:t>20 </a:t>
            </a:r>
            <a:r>
              <a:rPr lang="zh-CN" altLang="en-US" sz="1000" dirty="0">
                <a:latin typeface="Garamond" panose="02020404030301010803" pitchFamily="18" charset="0"/>
                <a:ea typeface="宋体" panose="02010600030101010101" pitchFamily="2" charset="-122"/>
              </a:rPr>
              <a:t>是否集团总公司：</a:t>
            </a:r>
            <a:r>
              <a:rPr lang="zh-CN" altLang="zh-CN" sz="1000" dirty="0">
                <a:latin typeface="Garamond" panose="02020404030301010803" pitchFamily="18" charset="0"/>
                <a:ea typeface="宋体" panose="02010600030101010101" pitchFamily="2" charset="-122"/>
                <a:sym typeface="+mn-ea"/>
              </a:rPr>
              <a:t>□</a:t>
            </a:r>
            <a:endParaRPr lang="zh-CN" altLang="zh-CN" sz="1000" dirty="0">
              <a:latin typeface="Garamond" panose="02020404030301010803" pitchFamily="18" charset="0"/>
              <a:ea typeface="宋体" panose="02010600030101010101" pitchFamily="2" charset="-122"/>
            </a:endParaRPr>
          </a:p>
          <a:p>
            <a:pPr>
              <a:lnSpc>
                <a:spcPct val="200000"/>
              </a:lnSpc>
              <a:spcBef>
                <a:spcPct val="20000"/>
              </a:spcBef>
              <a:buClr>
                <a:srgbClr val="EC651A"/>
              </a:buClr>
              <a:buFont typeface="Wingdings" panose="05000000000000000000" pitchFamily="2" charset="2"/>
            </a:pPr>
            <a:endParaRPr lang="zh-CN" altLang="zh-CN" sz="1000" dirty="0">
              <a:latin typeface="Verdana" panose="020B0604030504040204" pitchFamily="34" charset="0"/>
              <a:ea typeface="宋体" panose="02010600030101010101" pitchFamily="2" charset="-122"/>
            </a:endParaRPr>
          </a:p>
        </p:txBody>
      </p:sp>
      <p:graphicFrame>
        <p:nvGraphicFramePr>
          <p:cNvPr id="5" name="表格 4"/>
          <p:cNvGraphicFramePr>
            <a:graphicFrameLocks noGrp="1"/>
          </p:cNvGraphicFramePr>
          <p:nvPr>
            <p:custDataLst>
              <p:tags r:id="rId6"/>
            </p:custDataLst>
          </p:nvPr>
        </p:nvGraphicFramePr>
        <p:xfrm>
          <a:off x="2054225" y="2009775"/>
          <a:ext cx="8178800" cy="4079240"/>
        </p:xfrm>
        <a:graphic>
          <a:graphicData uri="http://schemas.openxmlformats.org/drawingml/2006/table">
            <a:tbl>
              <a:tblPr>
                <a:tableStyleId>{5C22544A-7EE6-4342-B048-85BDC9FD1C3A}</a:tableStyleId>
              </a:tblPr>
              <a:tblGrid>
                <a:gridCol w="2210435">
                  <a:extLst>
                    <a:ext uri="{9D8B030D-6E8A-4147-A177-3AD203B41FA5}">
                      <a16:colId xmlns:a16="http://schemas.microsoft.com/office/drawing/2014/main" val="20000"/>
                    </a:ext>
                  </a:extLst>
                </a:gridCol>
                <a:gridCol w="442595">
                  <a:extLst>
                    <a:ext uri="{9D8B030D-6E8A-4147-A177-3AD203B41FA5}">
                      <a16:colId xmlns:a16="http://schemas.microsoft.com/office/drawing/2014/main" val="20001"/>
                    </a:ext>
                  </a:extLst>
                </a:gridCol>
                <a:gridCol w="1076325">
                  <a:extLst>
                    <a:ext uri="{9D8B030D-6E8A-4147-A177-3AD203B41FA5}">
                      <a16:colId xmlns:a16="http://schemas.microsoft.com/office/drawing/2014/main" val="20002"/>
                    </a:ext>
                  </a:extLst>
                </a:gridCol>
                <a:gridCol w="2564130">
                  <a:extLst>
                    <a:ext uri="{9D8B030D-6E8A-4147-A177-3AD203B41FA5}">
                      <a16:colId xmlns:a16="http://schemas.microsoft.com/office/drawing/2014/main" val="20003"/>
                    </a:ext>
                  </a:extLst>
                </a:gridCol>
                <a:gridCol w="441960">
                  <a:extLst>
                    <a:ext uri="{9D8B030D-6E8A-4147-A177-3AD203B41FA5}">
                      <a16:colId xmlns:a16="http://schemas.microsoft.com/office/drawing/2014/main" val="20004"/>
                    </a:ext>
                  </a:extLst>
                </a:gridCol>
                <a:gridCol w="1443355">
                  <a:extLst>
                    <a:ext uri="{9D8B030D-6E8A-4147-A177-3AD203B41FA5}">
                      <a16:colId xmlns:a16="http://schemas.microsoft.com/office/drawing/2014/main" val="20005"/>
                    </a:ext>
                  </a:extLst>
                </a:gridCol>
              </a:tblGrid>
              <a:tr h="185420">
                <a:tc>
                  <a:txBody>
                    <a:bodyPr/>
                    <a:lstStyle/>
                    <a:p>
                      <a:pPr algn="ctr">
                        <a:spcAft>
                          <a:spcPts val="0"/>
                        </a:spcAft>
                      </a:pPr>
                      <a:r>
                        <a:rPr lang="zh-CN" sz="1000" b="1" kern="100" dirty="0">
                          <a:effectLst/>
                        </a:rPr>
                        <a:t>项目</a:t>
                      </a:r>
                      <a:endParaRPr lang="zh-CN" sz="1000" b="1" kern="100" dirty="0">
                        <a:effectLst/>
                        <a:latin typeface="Calibri" panose="020F0502020204030204" charset="0"/>
                        <a:ea typeface="宋体" panose="02010600030101010101" pitchFamily="2" charset="-122"/>
                        <a:cs typeface="Times New Roman" panose="02020603050405020304" pitchFamily="18" charset="0"/>
                      </a:endParaRPr>
                    </a:p>
                  </a:txBody>
                  <a:tcPr marL="67790" marR="67790" marT="0" marB="0" anchor="ctr">
                    <a:solidFill>
                      <a:schemeClr val="accent4"/>
                    </a:solidFill>
                  </a:tcPr>
                </a:tc>
                <a:tc>
                  <a:txBody>
                    <a:bodyPr/>
                    <a:lstStyle/>
                    <a:p>
                      <a:pPr algn="ctr">
                        <a:spcAft>
                          <a:spcPts val="0"/>
                        </a:spcAft>
                      </a:pPr>
                      <a:r>
                        <a:rPr lang="zh-CN" sz="1000" b="1" kern="100" dirty="0">
                          <a:effectLst/>
                        </a:rPr>
                        <a:t>编号</a:t>
                      </a:r>
                      <a:endParaRPr lang="zh-CN" sz="1000" b="1" kern="100" dirty="0">
                        <a:effectLst/>
                        <a:latin typeface="Calibri" panose="020F0502020204030204" charset="0"/>
                        <a:ea typeface="宋体" panose="02010600030101010101" pitchFamily="2" charset="-122"/>
                        <a:cs typeface="Times New Roman" panose="02020603050405020304" pitchFamily="18" charset="0"/>
                      </a:endParaRPr>
                    </a:p>
                  </a:txBody>
                  <a:tcPr marL="67790" marR="67790" marT="0" marB="0" anchor="ctr">
                    <a:solidFill>
                      <a:schemeClr val="accent4"/>
                    </a:solidFill>
                  </a:tcPr>
                </a:tc>
                <a:tc>
                  <a:txBody>
                    <a:bodyPr/>
                    <a:lstStyle/>
                    <a:p>
                      <a:pPr algn="ctr">
                        <a:spcAft>
                          <a:spcPts val="0"/>
                        </a:spcAft>
                      </a:pPr>
                      <a:r>
                        <a:rPr lang="zh-CN" sz="1000" b="1" kern="100" dirty="0">
                          <a:effectLst/>
                        </a:rPr>
                        <a:t>数量</a:t>
                      </a:r>
                      <a:endParaRPr lang="zh-CN" sz="1000" b="1" kern="100" dirty="0">
                        <a:effectLst/>
                        <a:latin typeface="Calibri" panose="020F0502020204030204" charset="0"/>
                        <a:ea typeface="宋体" panose="02010600030101010101" pitchFamily="2" charset="-122"/>
                        <a:cs typeface="Times New Roman" panose="02020603050405020304" pitchFamily="18" charset="0"/>
                      </a:endParaRPr>
                    </a:p>
                  </a:txBody>
                  <a:tcPr marL="67790" marR="67790" marT="0" marB="0" anchor="ctr">
                    <a:solidFill>
                      <a:schemeClr val="accent4"/>
                    </a:solidFill>
                  </a:tcPr>
                </a:tc>
                <a:tc>
                  <a:txBody>
                    <a:bodyPr/>
                    <a:lstStyle/>
                    <a:p>
                      <a:pPr algn="ctr">
                        <a:spcAft>
                          <a:spcPts val="0"/>
                        </a:spcAft>
                      </a:pPr>
                      <a:r>
                        <a:rPr lang="zh-CN" sz="1000" b="1" kern="100" dirty="0">
                          <a:effectLst/>
                        </a:rPr>
                        <a:t>项目</a:t>
                      </a:r>
                      <a:endParaRPr lang="zh-CN" sz="1000" b="1" kern="100" dirty="0">
                        <a:effectLst/>
                        <a:latin typeface="Calibri" panose="020F0502020204030204" charset="0"/>
                        <a:ea typeface="宋体" panose="02010600030101010101" pitchFamily="2" charset="-122"/>
                        <a:cs typeface="Times New Roman" panose="02020603050405020304" pitchFamily="18" charset="0"/>
                      </a:endParaRPr>
                    </a:p>
                  </a:txBody>
                  <a:tcPr marL="67790" marR="67790" marT="0" marB="0" anchor="ctr">
                    <a:solidFill>
                      <a:schemeClr val="accent4"/>
                    </a:solidFill>
                  </a:tcPr>
                </a:tc>
                <a:tc>
                  <a:txBody>
                    <a:bodyPr/>
                    <a:lstStyle/>
                    <a:p>
                      <a:pPr algn="ctr">
                        <a:spcAft>
                          <a:spcPts val="0"/>
                        </a:spcAft>
                      </a:pPr>
                      <a:r>
                        <a:rPr lang="zh-CN" sz="1000" b="1" kern="100">
                          <a:effectLst/>
                        </a:rPr>
                        <a:t>编号</a:t>
                      </a:r>
                      <a:endParaRPr lang="zh-CN" sz="1000" b="1" kern="100">
                        <a:effectLst/>
                        <a:latin typeface="Calibri" panose="020F0502020204030204" charset="0"/>
                        <a:ea typeface="宋体" panose="02010600030101010101" pitchFamily="2" charset="-122"/>
                        <a:cs typeface="Times New Roman" panose="02020603050405020304" pitchFamily="18" charset="0"/>
                      </a:endParaRPr>
                    </a:p>
                  </a:txBody>
                  <a:tcPr marL="67790" marR="67790" marT="0" marB="0" anchor="ctr">
                    <a:solidFill>
                      <a:schemeClr val="accent4"/>
                    </a:solidFill>
                  </a:tcPr>
                </a:tc>
                <a:tc>
                  <a:txBody>
                    <a:bodyPr/>
                    <a:lstStyle/>
                    <a:p>
                      <a:pPr algn="ctr">
                        <a:spcAft>
                          <a:spcPts val="0"/>
                        </a:spcAft>
                      </a:pPr>
                      <a:r>
                        <a:rPr lang="zh-CN" sz="1000" b="1" kern="100">
                          <a:effectLst/>
                        </a:rPr>
                        <a:t>数量</a:t>
                      </a:r>
                      <a:endParaRPr lang="zh-CN" sz="1000" b="1" kern="100">
                        <a:effectLst/>
                        <a:latin typeface="Calibri" panose="020F0502020204030204" charset="0"/>
                        <a:ea typeface="宋体" panose="02010600030101010101" pitchFamily="2" charset="-122"/>
                        <a:cs typeface="Times New Roman" panose="02020603050405020304" pitchFamily="18" charset="0"/>
                      </a:endParaRPr>
                    </a:p>
                  </a:txBody>
                  <a:tcPr marL="67790" marR="67790" marT="0" marB="0" anchor="ctr">
                    <a:solidFill>
                      <a:schemeClr val="accent4"/>
                    </a:solidFill>
                  </a:tcPr>
                </a:tc>
                <a:extLst>
                  <a:ext uri="{0D108BD9-81ED-4DB2-BD59-A6C34878D82A}">
                    <a16:rowId xmlns:a16="http://schemas.microsoft.com/office/drawing/2014/main" val="10000"/>
                  </a:ext>
                </a:extLst>
              </a:tr>
              <a:tr h="185420">
                <a:tc>
                  <a:txBody>
                    <a:bodyPr/>
                    <a:lstStyle/>
                    <a:p>
                      <a:pPr algn="ctr">
                        <a:spcAft>
                          <a:spcPts val="0"/>
                        </a:spcAft>
                      </a:pPr>
                      <a:r>
                        <a:rPr lang="zh-CN" sz="1000" b="1" kern="100">
                          <a:effectLst/>
                        </a:rPr>
                        <a:t>甲</a:t>
                      </a:r>
                      <a:endParaRPr lang="zh-CN" sz="1000" b="1" kern="100">
                        <a:effectLst/>
                        <a:latin typeface="Calibri" panose="020F0502020204030204" charset="0"/>
                        <a:ea typeface="宋体" panose="02010600030101010101" pitchFamily="2" charset="-122"/>
                        <a:cs typeface="Times New Roman" panose="02020603050405020304" pitchFamily="18" charset="0"/>
                      </a:endParaRPr>
                    </a:p>
                  </a:txBody>
                  <a:tcPr marL="67790" marR="67790" marT="0" marB="0" anchor="ctr">
                    <a:solidFill>
                      <a:schemeClr val="accent4"/>
                    </a:solidFill>
                  </a:tcPr>
                </a:tc>
                <a:tc>
                  <a:txBody>
                    <a:bodyPr/>
                    <a:lstStyle/>
                    <a:p>
                      <a:pPr algn="ctr">
                        <a:spcAft>
                          <a:spcPts val="0"/>
                        </a:spcAft>
                      </a:pPr>
                      <a:r>
                        <a:rPr lang="zh-CN" sz="1000" b="1" kern="100">
                          <a:effectLst/>
                        </a:rPr>
                        <a:t>乙</a:t>
                      </a:r>
                      <a:endParaRPr lang="zh-CN" sz="1000" b="1" kern="100">
                        <a:effectLst/>
                        <a:latin typeface="Calibri" panose="020F0502020204030204" charset="0"/>
                        <a:ea typeface="宋体" panose="02010600030101010101" pitchFamily="2" charset="-122"/>
                        <a:cs typeface="Times New Roman" panose="02020603050405020304" pitchFamily="18" charset="0"/>
                      </a:endParaRPr>
                    </a:p>
                  </a:txBody>
                  <a:tcPr marL="67790" marR="67790" marT="0" marB="0" anchor="ctr">
                    <a:solidFill>
                      <a:schemeClr val="accent4"/>
                    </a:solidFill>
                  </a:tcPr>
                </a:tc>
                <a:tc>
                  <a:txBody>
                    <a:bodyPr/>
                    <a:lstStyle/>
                    <a:p>
                      <a:pPr algn="ctr">
                        <a:spcAft>
                          <a:spcPts val="0"/>
                        </a:spcAft>
                      </a:pPr>
                      <a:r>
                        <a:rPr lang="en-US" sz="1000" b="1" kern="100">
                          <a:effectLst/>
                        </a:rPr>
                        <a:t>1</a:t>
                      </a:r>
                      <a:endParaRPr lang="zh-CN" sz="1000" b="1" kern="100">
                        <a:effectLst/>
                        <a:latin typeface="Calibri" panose="020F0502020204030204" charset="0"/>
                        <a:ea typeface="宋体" panose="02010600030101010101" pitchFamily="2" charset="-122"/>
                        <a:cs typeface="Times New Roman" panose="02020603050405020304" pitchFamily="18" charset="0"/>
                      </a:endParaRPr>
                    </a:p>
                  </a:txBody>
                  <a:tcPr marL="67790" marR="67790" marT="0" marB="0" anchor="ctr">
                    <a:solidFill>
                      <a:schemeClr val="accent4"/>
                    </a:solidFill>
                  </a:tcPr>
                </a:tc>
                <a:tc>
                  <a:txBody>
                    <a:bodyPr/>
                    <a:lstStyle/>
                    <a:p>
                      <a:pPr algn="ctr">
                        <a:spcAft>
                          <a:spcPts val="0"/>
                        </a:spcAft>
                      </a:pPr>
                      <a:r>
                        <a:rPr lang="zh-CN" sz="1000" b="1" kern="100" dirty="0">
                          <a:effectLst/>
                        </a:rPr>
                        <a:t>甲</a:t>
                      </a:r>
                      <a:endParaRPr lang="zh-CN" sz="1000" b="1" kern="100" dirty="0">
                        <a:effectLst/>
                        <a:latin typeface="Calibri" panose="020F0502020204030204" charset="0"/>
                        <a:ea typeface="宋体" panose="02010600030101010101" pitchFamily="2" charset="-122"/>
                        <a:cs typeface="Times New Roman" panose="02020603050405020304" pitchFamily="18" charset="0"/>
                      </a:endParaRPr>
                    </a:p>
                  </a:txBody>
                  <a:tcPr marL="67790" marR="67790" marT="0" marB="0" anchor="ctr">
                    <a:solidFill>
                      <a:schemeClr val="accent4"/>
                    </a:solidFill>
                  </a:tcPr>
                </a:tc>
                <a:tc>
                  <a:txBody>
                    <a:bodyPr/>
                    <a:lstStyle/>
                    <a:p>
                      <a:pPr algn="ctr">
                        <a:spcAft>
                          <a:spcPts val="0"/>
                        </a:spcAft>
                      </a:pPr>
                      <a:r>
                        <a:rPr lang="zh-CN" sz="1000" b="1" kern="100" dirty="0">
                          <a:effectLst/>
                        </a:rPr>
                        <a:t>乙</a:t>
                      </a:r>
                      <a:endParaRPr lang="zh-CN" sz="1000" b="1" kern="100" dirty="0">
                        <a:effectLst/>
                        <a:latin typeface="Calibri" panose="020F0502020204030204" charset="0"/>
                        <a:ea typeface="宋体" panose="02010600030101010101" pitchFamily="2" charset="-122"/>
                        <a:cs typeface="Times New Roman" panose="02020603050405020304" pitchFamily="18" charset="0"/>
                      </a:endParaRPr>
                    </a:p>
                  </a:txBody>
                  <a:tcPr marL="67790" marR="67790" marT="0" marB="0" anchor="ctr">
                    <a:solidFill>
                      <a:schemeClr val="accent4"/>
                    </a:solidFill>
                  </a:tcPr>
                </a:tc>
                <a:tc>
                  <a:txBody>
                    <a:bodyPr/>
                    <a:lstStyle/>
                    <a:p>
                      <a:pPr algn="ctr">
                        <a:spcAft>
                          <a:spcPts val="0"/>
                        </a:spcAft>
                      </a:pPr>
                      <a:r>
                        <a:rPr lang="en-US" sz="1000" b="1" kern="100" dirty="0">
                          <a:effectLst/>
                        </a:rPr>
                        <a:t>1</a:t>
                      </a:r>
                      <a:endParaRPr lang="zh-CN" sz="1000" b="1" kern="100" dirty="0">
                        <a:effectLst/>
                        <a:latin typeface="Calibri" panose="020F0502020204030204" charset="0"/>
                        <a:ea typeface="宋体" panose="02010600030101010101" pitchFamily="2" charset="-122"/>
                        <a:cs typeface="Times New Roman" panose="02020603050405020304" pitchFamily="18" charset="0"/>
                      </a:endParaRPr>
                    </a:p>
                  </a:txBody>
                  <a:tcPr marL="67790" marR="67790" marT="0" marB="0" anchor="ctr">
                    <a:solidFill>
                      <a:schemeClr val="accent4"/>
                    </a:solidFill>
                  </a:tcPr>
                </a:tc>
                <a:extLst>
                  <a:ext uri="{0D108BD9-81ED-4DB2-BD59-A6C34878D82A}">
                    <a16:rowId xmlns:a16="http://schemas.microsoft.com/office/drawing/2014/main" val="10001"/>
                  </a:ext>
                </a:extLst>
              </a:tr>
              <a:tr h="185420">
                <a:tc>
                  <a:txBody>
                    <a:bodyPr/>
                    <a:lstStyle/>
                    <a:p>
                      <a:pPr algn="just">
                        <a:spcAft>
                          <a:spcPts val="0"/>
                        </a:spcAft>
                      </a:pPr>
                      <a:r>
                        <a:rPr lang="zh-CN" sz="900" kern="100">
                          <a:effectLst/>
                          <a:latin typeface="+mn-ea"/>
                          <a:ea typeface="+mn-ea"/>
                          <a:cs typeface="Times New Roman" panose="02020603050405020304" pitchFamily="18" charset="0"/>
                        </a:rPr>
                        <a:t>企业从业人员平均人数</a:t>
                      </a:r>
                    </a:p>
                  </a:txBody>
                  <a:tcPr marL="68580" marR="68580" marT="0" marB="0" anchor="ctr"/>
                </a:tc>
                <a:tc>
                  <a:txBody>
                    <a:bodyPr/>
                    <a:lstStyle/>
                    <a:p>
                      <a:pPr algn="ctr">
                        <a:spcAft>
                          <a:spcPts val="0"/>
                        </a:spcAft>
                      </a:pPr>
                      <a:r>
                        <a:rPr lang="en-US" sz="900" kern="100">
                          <a:effectLst/>
                          <a:latin typeface="+mn-ea"/>
                          <a:ea typeface="+mn-ea"/>
                          <a:cs typeface="Times New Roman" panose="02020603050405020304" pitchFamily="18" charset="0"/>
                        </a:rPr>
                        <a:t>01</a:t>
                      </a:r>
                      <a:endParaRPr lang="zh-CN" sz="900" kern="100">
                        <a:effectLst/>
                        <a:latin typeface="+mn-ea"/>
                        <a:ea typeface="+mn-ea"/>
                        <a:cs typeface="Times New Roman" panose="02020603050405020304" pitchFamily="18" charset="0"/>
                      </a:endParaRPr>
                    </a:p>
                  </a:txBody>
                  <a:tcPr marL="68580" marR="68580" marT="0" marB="0" anchor="ctr"/>
                </a:tc>
                <a:tc>
                  <a:txBody>
                    <a:bodyPr/>
                    <a:lstStyle/>
                    <a:p>
                      <a:pPr algn="ctr">
                        <a:spcAft>
                          <a:spcPts val="0"/>
                        </a:spcAft>
                      </a:pPr>
                      <a:r>
                        <a:rPr lang="en-US" sz="900" kern="100">
                          <a:effectLst/>
                          <a:latin typeface="+mn-ea"/>
                          <a:ea typeface="+mn-ea"/>
                          <a:cs typeface="Times New Roman" panose="02020603050405020304" pitchFamily="18" charset="0"/>
                        </a:rPr>
                        <a:t> </a:t>
                      </a:r>
                      <a:endParaRPr lang="zh-CN" sz="900" kern="100">
                        <a:effectLst/>
                        <a:latin typeface="+mn-ea"/>
                        <a:ea typeface="+mn-ea"/>
                        <a:cs typeface="Times New Roman" panose="02020603050405020304" pitchFamily="18" charset="0"/>
                      </a:endParaRPr>
                    </a:p>
                  </a:txBody>
                  <a:tcPr marL="68580" marR="68580" marT="0" marB="0" anchor="ctr"/>
                </a:tc>
                <a:tc>
                  <a:txBody>
                    <a:bodyPr/>
                    <a:lstStyle/>
                    <a:p>
                      <a:pPr algn="just">
                        <a:spcAft>
                          <a:spcPts val="0"/>
                        </a:spcAft>
                      </a:pPr>
                      <a:r>
                        <a:rPr lang="en-US" sz="900" kern="100">
                          <a:effectLst/>
                          <a:latin typeface="+mn-ea"/>
                          <a:ea typeface="+mn-ea"/>
                          <a:cs typeface="Times New Roman" panose="02020603050405020304" pitchFamily="18" charset="0"/>
                        </a:rPr>
                        <a:t>3.</a:t>
                      </a:r>
                      <a:r>
                        <a:rPr lang="zh-CN" sz="900" kern="100">
                          <a:effectLst/>
                          <a:latin typeface="+mn-ea"/>
                          <a:ea typeface="+mn-ea"/>
                          <a:cs typeface="Times New Roman" panose="02020603050405020304" pitchFamily="18" charset="0"/>
                        </a:rPr>
                        <a:t>教育经费总额</a:t>
                      </a:r>
                    </a:p>
                  </a:txBody>
                  <a:tcPr marL="68580" marR="68580" marT="0" marB="0" anchor="ctr"/>
                </a:tc>
                <a:tc>
                  <a:txBody>
                    <a:bodyPr/>
                    <a:lstStyle/>
                    <a:p>
                      <a:pPr algn="ctr">
                        <a:spcAft>
                          <a:spcPts val="0"/>
                        </a:spcAft>
                      </a:pPr>
                      <a:r>
                        <a:rPr lang="en-US" sz="900" kern="100">
                          <a:effectLst/>
                          <a:latin typeface="+mn-ea"/>
                          <a:ea typeface="+mn-ea"/>
                          <a:cs typeface="Times New Roman" panose="02020603050405020304" pitchFamily="18" charset="0"/>
                        </a:rPr>
                        <a:t>21</a:t>
                      </a:r>
                      <a:endParaRPr lang="zh-CN" sz="900" kern="100">
                        <a:effectLst/>
                        <a:latin typeface="+mn-ea"/>
                        <a:ea typeface="+mn-ea"/>
                        <a:cs typeface="Times New Roman" panose="02020603050405020304" pitchFamily="18" charset="0"/>
                      </a:endParaRPr>
                    </a:p>
                  </a:txBody>
                  <a:tcPr marL="68580" marR="68580" marT="0" marB="0" anchor="ctr"/>
                </a:tc>
                <a:tc>
                  <a:txBody>
                    <a:bodyPr/>
                    <a:lstStyle/>
                    <a:p>
                      <a:pPr algn="ctr">
                        <a:spcAft>
                          <a:spcPts val="0"/>
                        </a:spcAft>
                      </a:pPr>
                      <a:r>
                        <a:rPr lang="en-US" sz="1000" kern="100">
                          <a:effectLst/>
                        </a:rPr>
                        <a:t> </a:t>
                      </a:r>
                      <a:endParaRPr lang="zh-CN" sz="1000" kern="100">
                        <a:effectLst/>
                        <a:latin typeface="Calibri" panose="020F0502020204030204" charset="0"/>
                        <a:ea typeface="宋体" panose="02010600030101010101" pitchFamily="2" charset="-122"/>
                        <a:cs typeface="Times New Roman" panose="02020603050405020304" pitchFamily="18" charset="0"/>
                      </a:endParaRPr>
                    </a:p>
                  </a:txBody>
                  <a:tcPr marL="67790" marR="67790" marT="0" marB="0" anchor="ctr"/>
                </a:tc>
                <a:extLst>
                  <a:ext uri="{0D108BD9-81ED-4DB2-BD59-A6C34878D82A}">
                    <a16:rowId xmlns:a16="http://schemas.microsoft.com/office/drawing/2014/main" val="10002"/>
                  </a:ext>
                </a:extLst>
              </a:tr>
              <a:tr h="185420">
                <a:tc>
                  <a:txBody>
                    <a:bodyPr/>
                    <a:lstStyle/>
                    <a:p>
                      <a:pPr indent="201295" algn="just">
                        <a:spcAft>
                          <a:spcPts val="0"/>
                        </a:spcAft>
                      </a:pPr>
                      <a:r>
                        <a:rPr lang="zh-CN" sz="900" kern="100">
                          <a:effectLst/>
                          <a:latin typeface="+mn-ea"/>
                          <a:ea typeface="+mn-ea"/>
                          <a:cs typeface="Times New Roman" panose="02020603050405020304" pitchFamily="18" charset="0"/>
                        </a:rPr>
                        <a:t>其中：在岗职工平均人数</a:t>
                      </a:r>
                    </a:p>
                  </a:txBody>
                  <a:tcPr marL="68580" marR="68580" marT="0" marB="0" anchor="ctr"/>
                </a:tc>
                <a:tc>
                  <a:txBody>
                    <a:bodyPr/>
                    <a:lstStyle/>
                    <a:p>
                      <a:pPr algn="ctr">
                        <a:spcAft>
                          <a:spcPts val="0"/>
                        </a:spcAft>
                      </a:pPr>
                      <a:r>
                        <a:rPr lang="en-US" sz="900" kern="100">
                          <a:effectLst/>
                          <a:latin typeface="+mn-ea"/>
                          <a:ea typeface="+mn-ea"/>
                          <a:cs typeface="Times New Roman" panose="02020603050405020304" pitchFamily="18" charset="0"/>
                        </a:rPr>
                        <a:t>02</a:t>
                      </a:r>
                      <a:endParaRPr lang="zh-CN" sz="900" kern="100">
                        <a:effectLst/>
                        <a:latin typeface="+mn-ea"/>
                        <a:ea typeface="+mn-ea"/>
                        <a:cs typeface="Times New Roman" panose="02020603050405020304" pitchFamily="18" charset="0"/>
                      </a:endParaRPr>
                    </a:p>
                  </a:txBody>
                  <a:tcPr marL="68580" marR="68580" marT="0" marB="0" anchor="ctr"/>
                </a:tc>
                <a:tc>
                  <a:txBody>
                    <a:bodyPr/>
                    <a:lstStyle/>
                    <a:p>
                      <a:pPr algn="ctr">
                        <a:spcAft>
                          <a:spcPts val="0"/>
                        </a:spcAft>
                      </a:pPr>
                      <a:r>
                        <a:rPr lang="en-US" sz="900" kern="100" dirty="0">
                          <a:effectLst/>
                          <a:latin typeface="+mn-ea"/>
                          <a:ea typeface="+mn-ea"/>
                          <a:cs typeface="Times New Roman" panose="02020603050405020304" pitchFamily="18" charset="0"/>
                        </a:rPr>
                        <a:t> </a:t>
                      </a:r>
                      <a:endParaRPr lang="zh-CN" sz="900" kern="100" dirty="0">
                        <a:effectLst/>
                        <a:latin typeface="+mn-ea"/>
                        <a:ea typeface="+mn-ea"/>
                        <a:cs typeface="Times New Roman" panose="02020603050405020304" pitchFamily="18" charset="0"/>
                      </a:endParaRPr>
                    </a:p>
                  </a:txBody>
                  <a:tcPr marL="68580" marR="68580" marT="0" marB="0" anchor="ctr"/>
                </a:tc>
                <a:tc>
                  <a:txBody>
                    <a:bodyPr/>
                    <a:lstStyle/>
                    <a:p>
                      <a:pPr algn="just">
                        <a:spcAft>
                          <a:spcPts val="0"/>
                        </a:spcAft>
                      </a:pPr>
                      <a:r>
                        <a:rPr lang="en-US" sz="900" kern="100">
                          <a:effectLst/>
                          <a:latin typeface="+mn-ea"/>
                          <a:ea typeface="+mn-ea"/>
                          <a:cs typeface="Times New Roman" panose="02020603050405020304" pitchFamily="18" charset="0"/>
                        </a:rPr>
                        <a:t>4.</a:t>
                      </a:r>
                      <a:r>
                        <a:rPr lang="zh-CN" sz="900" kern="100">
                          <a:effectLst/>
                          <a:latin typeface="+mn-ea"/>
                          <a:ea typeface="+mn-ea"/>
                          <a:cs typeface="Times New Roman" panose="02020603050405020304" pitchFamily="18" charset="0"/>
                        </a:rPr>
                        <a:t>保险费用总额</a:t>
                      </a:r>
                    </a:p>
                  </a:txBody>
                  <a:tcPr marL="68580" marR="68580" marT="0" marB="0" anchor="ctr"/>
                </a:tc>
                <a:tc>
                  <a:txBody>
                    <a:bodyPr/>
                    <a:lstStyle/>
                    <a:p>
                      <a:pPr algn="ctr">
                        <a:spcAft>
                          <a:spcPts val="0"/>
                        </a:spcAft>
                      </a:pPr>
                      <a:r>
                        <a:rPr lang="en-US" sz="900" kern="100">
                          <a:effectLst/>
                          <a:latin typeface="+mn-ea"/>
                          <a:ea typeface="+mn-ea"/>
                          <a:cs typeface="Times New Roman" panose="02020603050405020304" pitchFamily="18" charset="0"/>
                        </a:rPr>
                        <a:t>22</a:t>
                      </a:r>
                      <a:endParaRPr lang="zh-CN" sz="900" kern="100">
                        <a:effectLst/>
                        <a:latin typeface="+mn-ea"/>
                        <a:ea typeface="+mn-ea"/>
                        <a:cs typeface="Times New Roman" panose="02020603050405020304" pitchFamily="18" charset="0"/>
                      </a:endParaRPr>
                    </a:p>
                  </a:txBody>
                  <a:tcPr marL="68580" marR="68580" marT="0" marB="0" anchor="ctr"/>
                </a:tc>
                <a:tc>
                  <a:txBody>
                    <a:bodyPr/>
                    <a:lstStyle/>
                    <a:p>
                      <a:pPr algn="ctr">
                        <a:spcAft>
                          <a:spcPts val="0"/>
                        </a:spcAft>
                      </a:pPr>
                      <a:r>
                        <a:rPr lang="en-US" sz="1000" kern="100">
                          <a:effectLst/>
                        </a:rPr>
                        <a:t> </a:t>
                      </a:r>
                      <a:endParaRPr lang="zh-CN" sz="1000" kern="100">
                        <a:effectLst/>
                        <a:latin typeface="Calibri" panose="020F0502020204030204" charset="0"/>
                        <a:ea typeface="宋体" panose="02010600030101010101" pitchFamily="2" charset="-122"/>
                        <a:cs typeface="Times New Roman" panose="02020603050405020304" pitchFamily="18" charset="0"/>
                      </a:endParaRPr>
                    </a:p>
                  </a:txBody>
                  <a:tcPr marL="67790" marR="67790" marT="0" marB="0" anchor="ctr"/>
                </a:tc>
                <a:extLst>
                  <a:ext uri="{0D108BD9-81ED-4DB2-BD59-A6C34878D82A}">
                    <a16:rowId xmlns:a16="http://schemas.microsoft.com/office/drawing/2014/main" val="10003"/>
                  </a:ext>
                </a:extLst>
              </a:tr>
              <a:tr h="185420">
                <a:tc>
                  <a:txBody>
                    <a:bodyPr/>
                    <a:lstStyle/>
                    <a:p>
                      <a:pPr indent="201295" algn="just">
                        <a:spcAft>
                          <a:spcPts val="0"/>
                        </a:spcAft>
                      </a:pPr>
                      <a:r>
                        <a:rPr lang="zh-CN" sz="900" kern="100">
                          <a:effectLst/>
                          <a:latin typeface="+mn-ea"/>
                          <a:ea typeface="+mn-ea"/>
                          <a:cs typeface="Times New Roman" panose="02020603050405020304" pitchFamily="18" charset="0"/>
                        </a:rPr>
                        <a:t>其中：劳务派遣人数</a:t>
                      </a:r>
                    </a:p>
                  </a:txBody>
                  <a:tcPr marL="68580" marR="68580" marT="0" marB="0" anchor="ctr"/>
                </a:tc>
                <a:tc>
                  <a:txBody>
                    <a:bodyPr/>
                    <a:lstStyle/>
                    <a:p>
                      <a:pPr algn="ctr">
                        <a:spcAft>
                          <a:spcPts val="0"/>
                        </a:spcAft>
                      </a:pPr>
                      <a:r>
                        <a:rPr lang="en-US" sz="900" kern="100">
                          <a:effectLst/>
                          <a:latin typeface="+mn-ea"/>
                          <a:ea typeface="+mn-ea"/>
                          <a:cs typeface="Times New Roman" panose="02020603050405020304" pitchFamily="18" charset="0"/>
                        </a:rPr>
                        <a:t>03</a:t>
                      </a:r>
                      <a:endParaRPr lang="zh-CN" sz="900" kern="100">
                        <a:effectLst/>
                        <a:latin typeface="+mn-ea"/>
                        <a:ea typeface="+mn-ea"/>
                        <a:cs typeface="Times New Roman" panose="02020603050405020304" pitchFamily="18" charset="0"/>
                      </a:endParaRPr>
                    </a:p>
                  </a:txBody>
                  <a:tcPr marL="68580" marR="68580" marT="0" marB="0" anchor="ctr"/>
                </a:tc>
                <a:tc>
                  <a:txBody>
                    <a:bodyPr/>
                    <a:lstStyle/>
                    <a:p>
                      <a:pPr algn="ctr">
                        <a:spcAft>
                          <a:spcPts val="0"/>
                        </a:spcAft>
                      </a:pPr>
                      <a:r>
                        <a:rPr lang="en-US" sz="900" kern="100">
                          <a:effectLst/>
                          <a:latin typeface="+mn-ea"/>
                          <a:ea typeface="+mn-ea"/>
                          <a:cs typeface="Times New Roman" panose="02020603050405020304" pitchFamily="18" charset="0"/>
                        </a:rPr>
                        <a:t> </a:t>
                      </a:r>
                      <a:endParaRPr lang="zh-CN" sz="900" kern="100">
                        <a:effectLst/>
                        <a:latin typeface="+mn-ea"/>
                        <a:ea typeface="+mn-ea"/>
                        <a:cs typeface="Times New Roman" panose="02020603050405020304" pitchFamily="18" charset="0"/>
                      </a:endParaRPr>
                    </a:p>
                  </a:txBody>
                  <a:tcPr marL="68580" marR="68580" marT="0" marB="0" anchor="ctr"/>
                </a:tc>
                <a:tc>
                  <a:txBody>
                    <a:bodyPr/>
                    <a:lstStyle/>
                    <a:p>
                      <a:pPr algn="just">
                        <a:spcAft>
                          <a:spcPts val="0"/>
                        </a:spcAft>
                      </a:pPr>
                      <a:r>
                        <a:rPr lang="en-US" sz="900" kern="100">
                          <a:effectLst/>
                          <a:latin typeface="+mn-ea"/>
                          <a:ea typeface="+mn-ea"/>
                          <a:cs typeface="Times New Roman" panose="02020603050405020304" pitchFamily="18" charset="0"/>
                        </a:rPr>
                        <a:t>5.</a:t>
                      </a:r>
                      <a:r>
                        <a:rPr lang="zh-CN" sz="900" kern="100">
                          <a:effectLst/>
                          <a:latin typeface="+mn-ea"/>
                          <a:ea typeface="+mn-ea"/>
                          <a:cs typeface="Times New Roman" panose="02020603050405020304" pitchFamily="18" charset="0"/>
                        </a:rPr>
                        <a:t>劳动保护费用总额</a:t>
                      </a:r>
                    </a:p>
                  </a:txBody>
                  <a:tcPr marL="68580" marR="68580" marT="0" marB="0" anchor="ctr"/>
                </a:tc>
                <a:tc>
                  <a:txBody>
                    <a:bodyPr/>
                    <a:lstStyle/>
                    <a:p>
                      <a:pPr algn="ctr">
                        <a:spcAft>
                          <a:spcPts val="0"/>
                        </a:spcAft>
                      </a:pPr>
                      <a:r>
                        <a:rPr lang="en-US" sz="900" kern="100">
                          <a:effectLst/>
                          <a:latin typeface="+mn-ea"/>
                          <a:ea typeface="+mn-ea"/>
                          <a:cs typeface="Times New Roman" panose="02020603050405020304" pitchFamily="18" charset="0"/>
                        </a:rPr>
                        <a:t>23</a:t>
                      </a:r>
                      <a:endParaRPr lang="zh-CN" sz="900" kern="100">
                        <a:effectLst/>
                        <a:latin typeface="+mn-ea"/>
                        <a:ea typeface="+mn-ea"/>
                        <a:cs typeface="Times New Roman" panose="02020603050405020304" pitchFamily="18" charset="0"/>
                      </a:endParaRPr>
                    </a:p>
                  </a:txBody>
                  <a:tcPr marL="68580" marR="68580" marT="0" marB="0" anchor="ctr"/>
                </a:tc>
                <a:tc>
                  <a:txBody>
                    <a:bodyPr/>
                    <a:lstStyle/>
                    <a:p>
                      <a:pPr algn="ctr">
                        <a:spcAft>
                          <a:spcPts val="0"/>
                        </a:spcAft>
                      </a:pPr>
                      <a:r>
                        <a:rPr lang="en-US" sz="1000" kern="100">
                          <a:effectLst/>
                        </a:rPr>
                        <a:t> </a:t>
                      </a:r>
                      <a:endParaRPr lang="zh-CN" sz="1000" kern="100">
                        <a:effectLst/>
                        <a:latin typeface="Calibri" panose="020F0502020204030204" charset="0"/>
                        <a:ea typeface="宋体" panose="02010600030101010101" pitchFamily="2" charset="-122"/>
                        <a:cs typeface="Times New Roman" panose="02020603050405020304" pitchFamily="18" charset="0"/>
                      </a:endParaRPr>
                    </a:p>
                  </a:txBody>
                  <a:tcPr marL="67790" marR="67790" marT="0" marB="0" anchor="ctr"/>
                </a:tc>
                <a:extLst>
                  <a:ext uri="{0D108BD9-81ED-4DB2-BD59-A6C34878D82A}">
                    <a16:rowId xmlns:a16="http://schemas.microsoft.com/office/drawing/2014/main" val="10004"/>
                  </a:ext>
                </a:extLst>
              </a:tr>
              <a:tr h="185420">
                <a:tc>
                  <a:txBody>
                    <a:bodyPr/>
                    <a:lstStyle/>
                    <a:p>
                      <a:pPr indent="201295" algn="just">
                        <a:spcAft>
                          <a:spcPts val="0"/>
                        </a:spcAft>
                      </a:pPr>
                      <a:r>
                        <a:rPr lang="zh-CN" sz="900" kern="100">
                          <a:effectLst/>
                          <a:latin typeface="+mn-ea"/>
                          <a:ea typeface="+mn-ea"/>
                          <a:cs typeface="Times New Roman" panose="02020603050405020304" pitchFamily="18" charset="0"/>
                        </a:rPr>
                        <a:t>其中：其他从业人员</a:t>
                      </a:r>
                    </a:p>
                  </a:txBody>
                  <a:tcPr marL="68580" marR="68580" marT="0" marB="0" anchor="ctr"/>
                </a:tc>
                <a:tc>
                  <a:txBody>
                    <a:bodyPr/>
                    <a:lstStyle/>
                    <a:p>
                      <a:pPr algn="ctr">
                        <a:spcAft>
                          <a:spcPts val="0"/>
                        </a:spcAft>
                      </a:pPr>
                      <a:r>
                        <a:rPr lang="en-US" sz="900" kern="100">
                          <a:effectLst/>
                          <a:latin typeface="+mn-ea"/>
                          <a:ea typeface="+mn-ea"/>
                          <a:cs typeface="Times New Roman" panose="02020603050405020304" pitchFamily="18" charset="0"/>
                        </a:rPr>
                        <a:t>04</a:t>
                      </a:r>
                      <a:endParaRPr lang="zh-CN" sz="900" kern="100">
                        <a:effectLst/>
                        <a:latin typeface="+mn-ea"/>
                        <a:ea typeface="+mn-ea"/>
                        <a:cs typeface="Times New Roman" panose="02020603050405020304" pitchFamily="18" charset="0"/>
                      </a:endParaRPr>
                    </a:p>
                  </a:txBody>
                  <a:tcPr marL="68580" marR="68580" marT="0" marB="0" anchor="ctr"/>
                </a:tc>
                <a:tc>
                  <a:txBody>
                    <a:bodyPr/>
                    <a:lstStyle/>
                    <a:p>
                      <a:pPr algn="ctr">
                        <a:spcAft>
                          <a:spcPts val="0"/>
                        </a:spcAft>
                      </a:pPr>
                      <a:r>
                        <a:rPr lang="en-US" sz="900" kern="100">
                          <a:effectLst/>
                          <a:latin typeface="+mn-ea"/>
                          <a:ea typeface="+mn-ea"/>
                          <a:cs typeface="Times New Roman" panose="02020603050405020304" pitchFamily="18" charset="0"/>
                        </a:rPr>
                        <a:t> </a:t>
                      </a:r>
                      <a:endParaRPr lang="zh-CN" sz="900" kern="100">
                        <a:effectLst/>
                        <a:latin typeface="+mn-ea"/>
                        <a:ea typeface="+mn-ea"/>
                        <a:cs typeface="Times New Roman" panose="02020603050405020304" pitchFamily="18" charset="0"/>
                      </a:endParaRPr>
                    </a:p>
                  </a:txBody>
                  <a:tcPr marL="68580" marR="68580" marT="0" marB="0" anchor="ctr"/>
                </a:tc>
                <a:tc>
                  <a:txBody>
                    <a:bodyPr/>
                    <a:lstStyle/>
                    <a:p>
                      <a:pPr algn="just">
                        <a:spcAft>
                          <a:spcPts val="0"/>
                        </a:spcAft>
                      </a:pPr>
                      <a:r>
                        <a:rPr lang="en-US" sz="900" kern="100">
                          <a:effectLst/>
                          <a:latin typeface="+mn-ea"/>
                          <a:ea typeface="+mn-ea"/>
                          <a:cs typeface="Times New Roman" panose="02020603050405020304" pitchFamily="18" charset="0"/>
                        </a:rPr>
                        <a:t>6.</a:t>
                      </a:r>
                      <a:r>
                        <a:rPr lang="zh-CN" sz="900" kern="100">
                          <a:effectLst/>
                          <a:latin typeface="+mn-ea"/>
                          <a:ea typeface="+mn-ea"/>
                          <a:cs typeface="Times New Roman" panose="02020603050405020304" pitchFamily="18" charset="0"/>
                        </a:rPr>
                        <a:t>住房费用总额</a:t>
                      </a:r>
                    </a:p>
                  </a:txBody>
                  <a:tcPr marL="68580" marR="68580" marT="0" marB="0" anchor="ctr"/>
                </a:tc>
                <a:tc>
                  <a:txBody>
                    <a:bodyPr/>
                    <a:lstStyle/>
                    <a:p>
                      <a:pPr algn="ctr">
                        <a:spcAft>
                          <a:spcPts val="0"/>
                        </a:spcAft>
                      </a:pPr>
                      <a:r>
                        <a:rPr lang="en-US" sz="900" kern="100">
                          <a:effectLst/>
                          <a:latin typeface="+mn-ea"/>
                          <a:ea typeface="+mn-ea"/>
                          <a:cs typeface="Times New Roman" panose="02020603050405020304" pitchFamily="18" charset="0"/>
                        </a:rPr>
                        <a:t>24</a:t>
                      </a:r>
                      <a:endParaRPr lang="zh-CN" sz="900" kern="100">
                        <a:effectLst/>
                        <a:latin typeface="+mn-ea"/>
                        <a:ea typeface="+mn-ea"/>
                        <a:cs typeface="Times New Roman" panose="02020603050405020304" pitchFamily="18" charset="0"/>
                      </a:endParaRPr>
                    </a:p>
                  </a:txBody>
                  <a:tcPr marL="68580" marR="68580" marT="0" marB="0" anchor="ctr"/>
                </a:tc>
                <a:tc>
                  <a:txBody>
                    <a:bodyPr/>
                    <a:lstStyle/>
                    <a:p>
                      <a:pPr algn="ctr">
                        <a:spcAft>
                          <a:spcPts val="0"/>
                        </a:spcAft>
                      </a:pPr>
                      <a:r>
                        <a:rPr lang="en-US" sz="1000" kern="100">
                          <a:effectLst/>
                        </a:rPr>
                        <a:t> </a:t>
                      </a:r>
                      <a:endParaRPr lang="zh-CN" sz="1000" kern="100">
                        <a:effectLst/>
                        <a:latin typeface="Calibri" panose="020F0502020204030204" charset="0"/>
                        <a:ea typeface="宋体" panose="02010600030101010101" pitchFamily="2" charset="-122"/>
                        <a:cs typeface="Times New Roman" panose="02020603050405020304" pitchFamily="18" charset="0"/>
                      </a:endParaRPr>
                    </a:p>
                  </a:txBody>
                  <a:tcPr marL="67790" marR="67790" marT="0" marB="0" anchor="ctr"/>
                </a:tc>
                <a:extLst>
                  <a:ext uri="{0D108BD9-81ED-4DB2-BD59-A6C34878D82A}">
                    <a16:rowId xmlns:a16="http://schemas.microsoft.com/office/drawing/2014/main" val="10005"/>
                  </a:ext>
                </a:extLst>
              </a:tr>
              <a:tr h="185420">
                <a:tc>
                  <a:txBody>
                    <a:bodyPr/>
                    <a:lstStyle/>
                    <a:p>
                      <a:pPr algn="just">
                        <a:spcAft>
                          <a:spcPts val="0"/>
                        </a:spcAft>
                      </a:pPr>
                      <a:r>
                        <a:rPr lang="zh-CN" sz="900" kern="100">
                          <a:effectLst/>
                          <a:latin typeface="+mn-ea"/>
                          <a:ea typeface="+mn-ea"/>
                          <a:cs typeface="Times New Roman" panose="02020603050405020304" pitchFamily="18" charset="0"/>
                        </a:rPr>
                        <a:t>工作小时总数</a:t>
                      </a:r>
                    </a:p>
                  </a:txBody>
                  <a:tcPr marL="68580" marR="68580" marT="0" marB="0" anchor="ctr"/>
                </a:tc>
                <a:tc>
                  <a:txBody>
                    <a:bodyPr/>
                    <a:lstStyle/>
                    <a:p>
                      <a:pPr algn="ctr">
                        <a:spcAft>
                          <a:spcPts val="0"/>
                        </a:spcAft>
                      </a:pPr>
                      <a:r>
                        <a:rPr lang="en-US" sz="900" kern="100">
                          <a:effectLst/>
                          <a:latin typeface="+mn-ea"/>
                          <a:ea typeface="+mn-ea"/>
                          <a:cs typeface="Times New Roman" panose="02020603050405020304" pitchFamily="18" charset="0"/>
                        </a:rPr>
                        <a:t>05</a:t>
                      </a:r>
                      <a:endParaRPr lang="zh-CN" sz="900" kern="100">
                        <a:effectLst/>
                        <a:latin typeface="+mn-ea"/>
                        <a:ea typeface="+mn-ea"/>
                        <a:cs typeface="Times New Roman" panose="02020603050405020304" pitchFamily="18" charset="0"/>
                      </a:endParaRPr>
                    </a:p>
                  </a:txBody>
                  <a:tcPr marL="68580" marR="68580" marT="0" marB="0" anchor="ctr"/>
                </a:tc>
                <a:tc>
                  <a:txBody>
                    <a:bodyPr/>
                    <a:lstStyle/>
                    <a:p>
                      <a:pPr algn="ctr">
                        <a:spcAft>
                          <a:spcPts val="0"/>
                        </a:spcAft>
                      </a:pPr>
                      <a:r>
                        <a:rPr lang="en-US" sz="900" kern="100">
                          <a:effectLst/>
                          <a:latin typeface="+mn-ea"/>
                          <a:ea typeface="+mn-ea"/>
                          <a:cs typeface="Times New Roman" panose="02020603050405020304" pitchFamily="18" charset="0"/>
                        </a:rPr>
                        <a:t> </a:t>
                      </a:r>
                      <a:endParaRPr lang="zh-CN" sz="900" kern="100">
                        <a:effectLst/>
                        <a:latin typeface="+mn-ea"/>
                        <a:ea typeface="+mn-ea"/>
                        <a:cs typeface="Times New Roman" panose="02020603050405020304" pitchFamily="18" charset="0"/>
                      </a:endParaRPr>
                    </a:p>
                  </a:txBody>
                  <a:tcPr marL="68580" marR="68580" marT="0" marB="0" anchor="ctr"/>
                </a:tc>
                <a:tc>
                  <a:txBody>
                    <a:bodyPr/>
                    <a:lstStyle/>
                    <a:p>
                      <a:pPr algn="just">
                        <a:spcAft>
                          <a:spcPts val="0"/>
                        </a:spcAft>
                      </a:pPr>
                      <a:r>
                        <a:rPr lang="en-US" sz="900" kern="100">
                          <a:effectLst/>
                          <a:latin typeface="+mn-ea"/>
                          <a:ea typeface="+mn-ea"/>
                          <a:cs typeface="Times New Roman" panose="02020603050405020304" pitchFamily="18" charset="0"/>
                        </a:rPr>
                        <a:t>7.</a:t>
                      </a:r>
                      <a:r>
                        <a:rPr lang="zh-CN" sz="900" kern="100">
                          <a:effectLst/>
                          <a:latin typeface="+mn-ea"/>
                          <a:ea typeface="+mn-ea"/>
                          <a:cs typeface="Times New Roman" panose="02020603050405020304" pitchFamily="18" charset="0"/>
                        </a:rPr>
                        <a:t>其他人工成本</a:t>
                      </a:r>
                    </a:p>
                  </a:txBody>
                  <a:tcPr marL="68580" marR="68580" marT="0" marB="0" anchor="ctr"/>
                </a:tc>
                <a:tc>
                  <a:txBody>
                    <a:bodyPr/>
                    <a:lstStyle/>
                    <a:p>
                      <a:pPr algn="ctr">
                        <a:spcAft>
                          <a:spcPts val="0"/>
                        </a:spcAft>
                      </a:pPr>
                      <a:r>
                        <a:rPr lang="en-US" sz="900" kern="100">
                          <a:effectLst/>
                          <a:latin typeface="+mn-ea"/>
                          <a:ea typeface="+mn-ea"/>
                          <a:cs typeface="Times New Roman" panose="02020603050405020304" pitchFamily="18" charset="0"/>
                        </a:rPr>
                        <a:t>25</a:t>
                      </a:r>
                      <a:endParaRPr lang="zh-CN" sz="900" kern="100">
                        <a:effectLst/>
                        <a:latin typeface="+mn-ea"/>
                        <a:ea typeface="+mn-ea"/>
                        <a:cs typeface="Times New Roman" panose="02020603050405020304" pitchFamily="18" charset="0"/>
                      </a:endParaRPr>
                    </a:p>
                  </a:txBody>
                  <a:tcPr marL="68580" marR="68580" marT="0" marB="0" anchor="ctr"/>
                </a:tc>
                <a:tc>
                  <a:txBody>
                    <a:bodyPr/>
                    <a:lstStyle/>
                    <a:p>
                      <a:pPr algn="ctr">
                        <a:spcAft>
                          <a:spcPts val="0"/>
                        </a:spcAft>
                      </a:pPr>
                      <a:r>
                        <a:rPr lang="en-US" sz="1000" kern="100">
                          <a:effectLst/>
                        </a:rPr>
                        <a:t> </a:t>
                      </a:r>
                      <a:endParaRPr lang="zh-CN" sz="1000" kern="100">
                        <a:effectLst/>
                        <a:latin typeface="Calibri" panose="020F0502020204030204" charset="0"/>
                        <a:ea typeface="宋体" panose="02010600030101010101" pitchFamily="2" charset="-122"/>
                        <a:cs typeface="Times New Roman" panose="02020603050405020304" pitchFamily="18" charset="0"/>
                      </a:endParaRPr>
                    </a:p>
                  </a:txBody>
                  <a:tcPr marL="67790" marR="67790" marT="0" marB="0" anchor="ctr"/>
                </a:tc>
                <a:extLst>
                  <a:ext uri="{0D108BD9-81ED-4DB2-BD59-A6C34878D82A}">
                    <a16:rowId xmlns:a16="http://schemas.microsoft.com/office/drawing/2014/main" val="10006"/>
                  </a:ext>
                </a:extLst>
              </a:tr>
              <a:tr h="185420">
                <a:tc>
                  <a:txBody>
                    <a:bodyPr/>
                    <a:lstStyle/>
                    <a:p>
                      <a:pPr algn="just">
                        <a:spcAft>
                          <a:spcPts val="0"/>
                        </a:spcAft>
                      </a:pPr>
                      <a:r>
                        <a:rPr lang="zh-CN" sz="900" kern="100">
                          <a:effectLst/>
                          <a:latin typeface="+mn-ea"/>
                          <a:ea typeface="+mn-ea"/>
                          <a:cs typeface="Times New Roman" panose="02020603050405020304" pitchFamily="18" charset="0"/>
                        </a:rPr>
                        <a:t>企业实际生产经营月数</a:t>
                      </a:r>
                    </a:p>
                  </a:txBody>
                  <a:tcPr marL="68580" marR="68580" marT="0" marB="0" anchor="ctr"/>
                </a:tc>
                <a:tc>
                  <a:txBody>
                    <a:bodyPr/>
                    <a:lstStyle/>
                    <a:p>
                      <a:pPr algn="ctr">
                        <a:spcAft>
                          <a:spcPts val="0"/>
                        </a:spcAft>
                      </a:pPr>
                      <a:r>
                        <a:rPr lang="en-US" sz="900" kern="100">
                          <a:effectLst/>
                          <a:latin typeface="+mn-ea"/>
                          <a:ea typeface="+mn-ea"/>
                          <a:cs typeface="Times New Roman" panose="02020603050405020304" pitchFamily="18" charset="0"/>
                        </a:rPr>
                        <a:t>06</a:t>
                      </a:r>
                      <a:endParaRPr lang="zh-CN" sz="900" kern="100">
                        <a:effectLst/>
                        <a:latin typeface="+mn-ea"/>
                        <a:ea typeface="+mn-ea"/>
                        <a:cs typeface="Times New Roman" panose="02020603050405020304" pitchFamily="18" charset="0"/>
                      </a:endParaRPr>
                    </a:p>
                  </a:txBody>
                  <a:tcPr marL="68580" marR="68580" marT="0" marB="0" anchor="ctr"/>
                </a:tc>
                <a:tc>
                  <a:txBody>
                    <a:bodyPr/>
                    <a:lstStyle/>
                    <a:p>
                      <a:pPr algn="ctr">
                        <a:spcAft>
                          <a:spcPts val="0"/>
                        </a:spcAft>
                      </a:pPr>
                      <a:r>
                        <a:rPr lang="en-US" sz="900" kern="100">
                          <a:effectLst/>
                          <a:latin typeface="+mn-ea"/>
                          <a:ea typeface="+mn-ea"/>
                          <a:cs typeface="Times New Roman" panose="02020603050405020304" pitchFamily="18" charset="0"/>
                        </a:rPr>
                        <a:t> </a:t>
                      </a:r>
                      <a:endParaRPr lang="zh-CN" sz="900" kern="100">
                        <a:effectLst/>
                        <a:latin typeface="+mn-ea"/>
                        <a:ea typeface="+mn-ea"/>
                        <a:cs typeface="Times New Roman" panose="02020603050405020304" pitchFamily="18" charset="0"/>
                      </a:endParaRPr>
                    </a:p>
                  </a:txBody>
                  <a:tcPr marL="68580" marR="68580" marT="0" marB="0" anchor="ctr"/>
                </a:tc>
                <a:tc>
                  <a:txBody>
                    <a:bodyPr/>
                    <a:lstStyle/>
                    <a:p>
                      <a:pPr algn="just">
                        <a:spcAft>
                          <a:spcPts val="0"/>
                        </a:spcAft>
                      </a:pPr>
                      <a:r>
                        <a:rPr lang="zh-CN" sz="900" kern="100">
                          <a:effectLst/>
                          <a:latin typeface="+mn-ea"/>
                          <a:ea typeface="+mn-ea"/>
                          <a:cs typeface="Times New Roman" panose="02020603050405020304" pitchFamily="18" charset="0"/>
                        </a:rPr>
                        <a:t>不在岗职工平均人数</a:t>
                      </a:r>
                    </a:p>
                  </a:txBody>
                  <a:tcPr marL="68580" marR="68580" marT="0" marB="0" anchor="ctr"/>
                </a:tc>
                <a:tc>
                  <a:txBody>
                    <a:bodyPr/>
                    <a:lstStyle/>
                    <a:p>
                      <a:pPr algn="ctr">
                        <a:spcAft>
                          <a:spcPts val="0"/>
                        </a:spcAft>
                      </a:pPr>
                      <a:r>
                        <a:rPr lang="en-US" sz="900" kern="100" dirty="0">
                          <a:effectLst/>
                          <a:latin typeface="+mn-ea"/>
                          <a:ea typeface="+mn-ea"/>
                          <a:cs typeface="Times New Roman" panose="02020603050405020304" pitchFamily="18" charset="0"/>
                        </a:rPr>
                        <a:t>26</a:t>
                      </a:r>
                      <a:endParaRPr lang="zh-CN" sz="900" kern="100" dirty="0">
                        <a:effectLst/>
                        <a:latin typeface="+mn-ea"/>
                        <a:ea typeface="+mn-ea"/>
                        <a:cs typeface="Times New Roman" panose="02020603050405020304" pitchFamily="18" charset="0"/>
                      </a:endParaRPr>
                    </a:p>
                  </a:txBody>
                  <a:tcPr marL="68580" marR="68580" marT="0" marB="0" anchor="ctr"/>
                </a:tc>
                <a:tc>
                  <a:txBody>
                    <a:bodyPr/>
                    <a:lstStyle/>
                    <a:p>
                      <a:pPr algn="ctr">
                        <a:spcAft>
                          <a:spcPts val="0"/>
                        </a:spcAft>
                      </a:pPr>
                      <a:r>
                        <a:rPr lang="en-US" sz="1000" kern="100">
                          <a:effectLst/>
                        </a:rPr>
                        <a:t> </a:t>
                      </a:r>
                      <a:endParaRPr lang="zh-CN" sz="1000" kern="100">
                        <a:effectLst/>
                        <a:latin typeface="Calibri" panose="020F0502020204030204" charset="0"/>
                        <a:ea typeface="宋体" panose="02010600030101010101" pitchFamily="2" charset="-122"/>
                        <a:cs typeface="Times New Roman" panose="02020603050405020304" pitchFamily="18" charset="0"/>
                      </a:endParaRPr>
                    </a:p>
                  </a:txBody>
                  <a:tcPr marL="67790" marR="67790" marT="0" marB="0" anchor="ctr"/>
                </a:tc>
                <a:extLst>
                  <a:ext uri="{0D108BD9-81ED-4DB2-BD59-A6C34878D82A}">
                    <a16:rowId xmlns:a16="http://schemas.microsoft.com/office/drawing/2014/main" val="10007"/>
                  </a:ext>
                </a:extLst>
              </a:tr>
              <a:tr h="185420">
                <a:tc>
                  <a:txBody>
                    <a:bodyPr/>
                    <a:lstStyle/>
                    <a:p>
                      <a:pPr algn="just">
                        <a:spcAft>
                          <a:spcPts val="0"/>
                        </a:spcAft>
                      </a:pPr>
                      <a:r>
                        <a:rPr lang="zh-CN" sz="900" kern="100">
                          <a:effectLst/>
                          <a:latin typeface="+mn-ea"/>
                          <a:ea typeface="+mn-ea"/>
                          <a:cs typeface="Times New Roman" panose="02020603050405020304" pitchFamily="18" charset="0"/>
                        </a:rPr>
                        <a:t>资产总额</a:t>
                      </a:r>
                    </a:p>
                  </a:txBody>
                  <a:tcPr marL="68580" marR="68580" marT="0" marB="0" anchor="ctr"/>
                </a:tc>
                <a:tc>
                  <a:txBody>
                    <a:bodyPr/>
                    <a:lstStyle/>
                    <a:p>
                      <a:pPr algn="ctr">
                        <a:spcAft>
                          <a:spcPts val="0"/>
                        </a:spcAft>
                      </a:pPr>
                      <a:r>
                        <a:rPr lang="en-US" sz="900" kern="100">
                          <a:effectLst/>
                          <a:latin typeface="+mn-ea"/>
                          <a:ea typeface="+mn-ea"/>
                          <a:cs typeface="Times New Roman" panose="02020603050405020304" pitchFamily="18" charset="0"/>
                        </a:rPr>
                        <a:t>07</a:t>
                      </a:r>
                      <a:endParaRPr lang="zh-CN" sz="900" kern="100">
                        <a:effectLst/>
                        <a:latin typeface="+mn-ea"/>
                        <a:ea typeface="+mn-ea"/>
                        <a:cs typeface="Times New Roman" panose="02020603050405020304" pitchFamily="18" charset="0"/>
                      </a:endParaRPr>
                    </a:p>
                  </a:txBody>
                  <a:tcPr marL="68580" marR="68580" marT="0" marB="0" anchor="ctr"/>
                </a:tc>
                <a:tc>
                  <a:txBody>
                    <a:bodyPr/>
                    <a:lstStyle/>
                    <a:p>
                      <a:pPr algn="ctr">
                        <a:spcAft>
                          <a:spcPts val="0"/>
                        </a:spcAft>
                      </a:pPr>
                      <a:r>
                        <a:rPr lang="en-US" sz="900" kern="100">
                          <a:effectLst/>
                          <a:latin typeface="+mn-ea"/>
                          <a:ea typeface="+mn-ea"/>
                          <a:cs typeface="Times New Roman" panose="02020603050405020304" pitchFamily="18" charset="0"/>
                        </a:rPr>
                        <a:t> </a:t>
                      </a:r>
                      <a:endParaRPr lang="zh-CN" sz="900" kern="100">
                        <a:effectLst/>
                        <a:latin typeface="+mn-ea"/>
                        <a:ea typeface="+mn-ea"/>
                        <a:cs typeface="Times New Roman" panose="02020603050405020304" pitchFamily="18" charset="0"/>
                      </a:endParaRPr>
                    </a:p>
                  </a:txBody>
                  <a:tcPr marL="68580" marR="68580" marT="0" marB="0" anchor="ctr"/>
                </a:tc>
                <a:tc>
                  <a:txBody>
                    <a:bodyPr/>
                    <a:lstStyle/>
                    <a:p>
                      <a:pPr algn="just">
                        <a:spcAft>
                          <a:spcPts val="0"/>
                        </a:spcAft>
                      </a:pPr>
                      <a:r>
                        <a:rPr lang="zh-CN" sz="900" kern="100">
                          <a:effectLst/>
                          <a:latin typeface="+mn-ea"/>
                          <a:ea typeface="+mn-ea"/>
                          <a:cs typeface="Times New Roman" panose="02020603050405020304" pitchFamily="18" charset="0"/>
                        </a:rPr>
                        <a:t>不在岗职工生活费</a:t>
                      </a:r>
                    </a:p>
                  </a:txBody>
                  <a:tcPr marL="68580" marR="68580" marT="0" marB="0" anchor="ctr"/>
                </a:tc>
                <a:tc>
                  <a:txBody>
                    <a:bodyPr/>
                    <a:lstStyle/>
                    <a:p>
                      <a:pPr algn="ctr">
                        <a:spcAft>
                          <a:spcPts val="0"/>
                        </a:spcAft>
                      </a:pPr>
                      <a:r>
                        <a:rPr lang="en-US" sz="900" kern="100">
                          <a:effectLst/>
                          <a:latin typeface="+mn-ea"/>
                          <a:ea typeface="+mn-ea"/>
                          <a:cs typeface="Times New Roman" panose="02020603050405020304" pitchFamily="18" charset="0"/>
                        </a:rPr>
                        <a:t>27</a:t>
                      </a:r>
                      <a:endParaRPr lang="zh-CN" sz="900" kern="100">
                        <a:effectLst/>
                        <a:latin typeface="+mn-ea"/>
                        <a:ea typeface="+mn-ea"/>
                        <a:cs typeface="Times New Roman" panose="02020603050405020304" pitchFamily="18" charset="0"/>
                      </a:endParaRPr>
                    </a:p>
                  </a:txBody>
                  <a:tcPr marL="68580" marR="68580" marT="0" marB="0" anchor="ctr"/>
                </a:tc>
                <a:tc>
                  <a:txBody>
                    <a:bodyPr/>
                    <a:lstStyle/>
                    <a:p>
                      <a:pPr algn="ctr">
                        <a:spcAft>
                          <a:spcPts val="0"/>
                        </a:spcAft>
                      </a:pPr>
                      <a:r>
                        <a:rPr lang="en-US" sz="1000" kern="100">
                          <a:effectLst/>
                        </a:rPr>
                        <a:t> </a:t>
                      </a:r>
                      <a:endParaRPr lang="zh-CN" sz="1000" kern="100">
                        <a:effectLst/>
                        <a:latin typeface="Calibri" panose="020F0502020204030204" charset="0"/>
                        <a:ea typeface="宋体" panose="02010600030101010101" pitchFamily="2" charset="-122"/>
                        <a:cs typeface="Times New Roman" panose="02020603050405020304" pitchFamily="18" charset="0"/>
                      </a:endParaRPr>
                    </a:p>
                  </a:txBody>
                  <a:tcPr marL="67790" marR="67790" marT="0" marB="0" anchor="ctr"/>
                </a:tc>
                <a:extLst>
                  <a:ext uri="{0D108BD9-81ED-4DB2-BD59-A6C34878D82A}">
                    <a16:rowId xmlns:a16="http://schemas.microsoft.com/office/drawing/2014/main" val="10008"/>
                  </a:ext>
                </a:extLst>
              </a:tr>
              <a:tr h="185420">
                <a:tc>
                  <a:txBody>
                    <a:bodyPr/>
                    <a:lstStyle/>
                    <a:p>
                      <a:pPr algn="just">
                        <a:spcAft>
                          <a:spcPts val="0"/>
                        </a:spcAft>
                      </a:pPr>
                      <a:r>
                        <a:rPr lang="zh-CN" sz="900" kern="100">
                          <a:effectLst/>
                          <a:latin typeface="+mn-ea"/>
                          <a:ea typeface="+mn-ea"/>
                          <a:cs typeface="Times New Roman" panose="02020603050405020304" pitchFamily="18" charset="0"/>
                        </a:rPr>
                        <a:t>销售</a:t>
                      </a:r>
                      <a:r>
                        <a:rPr lang="en-US" sz="900" kern="100">
                          <a:effectLst/>
                          <a:latin typeface="+mn-ea"/>
                          <a:ea typeface="+mn-ea"/>
                          <a:cs typeface="Times New Roman" panose="02020603050405020304" pitchFamily="18" charset="0"/>
                        </a:rPr>
                        <a:t>(</a:t>
                      </a:r>
                      <a:r>
                        <a:rPr lang="zh-CN" sz="900" kern="100">
                          <a:effectLst/>
                          <a:latin typeface="+mn-ea"/>
                          <a:ea typeface="+mn-ea"/>
                          <a:cs typeface="Times New Roman" panose="02020603050405020304" pitchFamily="18" charset="0"/>
                        </a:rPr>
                        <a:t>营业</a:t>
                      </a:r>
                      <a:r>
                        <a:rPr lang="en-US" sz="900" kern="100">
                          <a:effectLst/>
                          <a:latin typeface="+mn-ea"/>
                          <a:ea typeface="+mn-ea"/>
                          <a:cs typeface="Times New Roman" panose="02020603050405020304" pitchFamily="18" charset="0"/>
                        </a:rPr>
                        <a:t>)</a:t>
                      </a:r>
                      <a:r>
                        <a:rPr lang="zh-CN" sz="900" kern="100">
                          <a:effectLst/>
                          <a:latin typeface="+mn-ea"/>
                          <a:ea typeface="+mn-ea"/>
                          <a:cs typeface="Times New Roman" panose="02020603050405020304" pitchFamily="18" charset="0"/>
                        </a:rPr>
                        <a:t>收入</a:t>
                      </a:r>
                    </a:p>
                  </a:txBody>
                  <a:tcPr marL="68580" marR="68580" marT="0" marB="0" anchor="ctr"/>
                </a:tc>
                <a:tc>
                  <a:txBody>
                    <a:bodyPr/>
                    <a:lstStyle/>
                    <a:p>
                      <a:pPr algn="ctr">
                        <a:spcAft>
                          <a:spcPts val="0"/>
                        </a:spcAft>
                      </a:pPr>
                      <a:r>
                        <a:rPr lang="en-US" sz="900" kern="100">
                          <a:effectLst/>
                          <a:latin typeface="+mn-ea"/>
                          <a:ea typeface="+mn-ea"/>
                          <a:cs typeface="Times New Roman" panose="02020603050405020304" pitchFamily="18" charset="0"/>
                        </a:rPr>
                        <a:t>08</a:t>
                      </a:r>
                      <a:endParaRPr lang="zh-CN" sz="900" kern="100">
                        <a:effectLst/>
                        <a:latin typeface="+mn-ea"/>
                        <a:ea typeface="+mn-ea"/>
                        <a:cs typeface="Times New Roman" panose="02020603050405020304" pitchFamily="18" charset="0"/>
                      </a:endParaRPr>
                    </a:p>
                  </a:txBody>
                  <a:tcPr marL="68580" marR="68580" marT="0" marB="0" anchor="ctr"/>
                </a:tc>
                <a:tc>
                  <a:txBody>
                    <a:bodyPr/>
                    <a:lstStyle/>
                    <a:p>
                      <a:pPr algn="ctr">
                        <a:spcAft>
                          <a:spcPts val="0"/>
                        </a:spcAft>
                      </a:pPr>
                      <a:r>
                        <a:rPr lang="en-US" sz="900" kern="100">
                          <a:effectLst/>
                          <a:latin typeface="+mn-ea"/>
                          <a:ea typeface="+mn-ea"/>
                          <a:cs typeface="Times New Roman" panose="02020603050405020304" pitchFamily="18" charset="0"/>
                        </a:rPr>
                        <a:t> </a:t>
                      </a:r>
                      <a:endParaRPr lang="zh-CN" sz="900" kern="100">
                        <a:effectLst/>
                        <a:latin typeface="+mn-ea"/>
                        <a:ea typeface="+mn-ea"/>
                        <a:cs typeface="Times New Roman" panose="02020603050405020304" pitchFamily="18" charset="0"/>
                      </a:endParaRPr>
                    </a:p>
                  </a:txBody>
                  <a:tcPr marL="68580" marR="68580" marT="0" marB="0" anchor="ctr"/>
                </a:tc>
                <a:tc>
                  <a:txBody>
                    <a:bodyPr/>
                    <a:lstStyle/>
                    <a:p>
                      <a:pPr algn="just">
                        <a:spcAft>
                          <a:spcPts val="0"/>
                        </a:spcAft>
                      </a:pPr>
                      <a:r>
                        <a:rPr lang="zh-CN" sz="900" kern="100">
                          <a:effectLst/>
                          <a:latin typeface="+mn-ea"/>
                          <a:ea typeface="+mn-ea"/>
                          <a:cs typeface="Times New Roman" panose="02020603050405020304" pitchFamily="18" charset="0"/>
                        </a:rPr>
                        <a:t>企业雇佣高技能、高层次人才平均人数</a:t>
                      </a:r>
                    </a:p>
                  </a:txBody>
                  <a:tcPr marL="68580" marR="68580" marT="0" marB="0" anchor="ctr"/>
                </a:tc>
                <a:tc>
                  <a:txBody>
                    <a:bodyPr/>
                    <a:lstStyle/>
                    <a:p>
                      <a:pPr algn="ctr">
                        <a:spcAft>
                          <a:spcPts val="0"/>
                        </a:spcAft>
                      </a:pPr>
                      <a:r>
                        <a:rPr lang="en-US" sz="900" kern="100" dirty="0">
                          <a:effectLst/>
                          <a:latin typeface="+mn-ea"/>
                          <a:ea typeface="+mn-ea"/>
                          <a:cs typeface="Times New Roman" panose="02020603050405020304" pitchFamily="18" charset="0"/>
                        </a:rPr>
                        <a:t>28</a:t>
                      </a:r>
                      <a:endParaRPr lang="zh-CN" sz="900" kern="100" dirty="0">
                        <a:effectLst/>
                        <a:latin typeface="+mn-ea"/>
                        <a:ea typeface="+mn-ea"/>
                        <a:cs typeface="Times New Roman" panose="02020603050405020304" pitchFamily="18" charset="0"/>
                      </a:endParaRPr>
                    </a:p>
                  </a:txBody>
                  <a:tcPr marL="68580" marR="68580" marT="0" marB="0" anchor="ctr"/>
                </a:tc>
                <a:tc>
                  <a:txBody>
                    <a:bodyPr/>
                    <a:lstStyle/>
                    <a:p>
                      <a:pPr algn="ctr">
                        <a:spcAft>
                          <a:spcPts val="0"/>
                        </a:spcAft>
                      </a:pPr>
                      <a:r>
                        <a:rPr lang="en-US" sz="1000" kern="100">
                          <a:effectLst/>
                        </a:rPr>
                        <a:t> </a:t>
                      </a:r>
                      <a:endParaRPr lang="zh-CN" sz="1000" kern="100">
                        <a:effectLst/>
                        <a:latin typeface="Calibri" panose="020F0502020204030204" charset="0"/>
                        <a:ea typeface="宋体" panose="02010600030101010101" pitchFamily="2" charset="-122"/>
                        <a:cs typeface="Times New Roman" panose="02020603050405020304" pitchFamily="18" charset="0"/>
                      </a:endParaRPr>
                    </a:p>
                  </a:txBody>
                  <a:tcPr marL="67790" marR="67790" marT="0" marB="0" anchor="ctr"/>
                </a:tc>
                <a:extLst>
                  <a:ext uri="{0D108BD9-81ED-4DB2-BD59-A6C34878D82A}">
                    <a16:rowId xmlns:a16="http://schemas.microsoft.com/office/drawing/2014/main" val="10009"/>
                  </a:ext>
                </a:extLst>
              </a:tr>
              <a:tr h="185420">
                <a:tc>
                  <a:txBody>
                    <a:bodyPr/>
                    <a:lstStyle/>
                    <a:p>
                      <a:pPr algn="just">
                        <a:spcAft>
                          <a:spcPts val="0"/>
                        </a:spcAft>
                      </a:pPr>
                      <a:r>
                        <a:rPr lang="zh-CN" sz="900" kern="100">
                          <a:effectLst/>
                          <a:latin typeface="+mn-ea"/>
                          <a:ea typeface="+mn-ea"/>
                          <a:cs typeface="Times New Roman" panose="02020603050405020304" pitchFamily="18" charset="0"/>
                        </a:rPr>
                        <a:t>企业增加值</a:t>
                      </a:r>
                    </a:p>
                  </a:txBody>
                  <a:tcPr marL="68580" marR="68580" marT="0" marB="0" anchor="ctr"/>
                </a:tc>
                <a:tc>
                  <a:txBody>
                    <a:bodyPr/>
                    <a:lstStyle/>
                    <a:p>
                      <a:pPr algn="ctr">
                        <a:spcAft>
                          <a:spcPts val="0"/>
                        </a:spcAft>
                      </a:pPr>
                      <a:r>
                        <a:rPr lang="en-US" sz="900" kern="100">
                          <a:effectLst/>
                          <a:latin typeface="+mn-ea"/>
                          <a:ea typeface="+mn-ea"/>
                          <a:cs typeface="Times New Roman" panose="02020603050405020304" pitchFamily="18" charset="0"/>
                        </a:rPr>
                        <a:t>09</a:t>
                      </a:r>
                      <a:endParaRPr lang="zh-CN" sz="900" kern="100">
                        <a:effectLst/>
                        <a:latin typeface="+mn-ea"/>
                        <a:ea typeface="+mn-ea"/>
                        <a:cs typeface="Times New Roman" panose="02020603050405020304" pitchFamily="18" charset="0"/>
                      </a:endParaRPr>
                    </a:p>
                  </a:txBody>
                  <a:tcPr marL="68580" marR="68580" marT="0" marB="0" anchor="ctr"/>
                </a:tc>
                <a:tc>
                  <a:txBody>
                    <a:bodyPr/>
                    <a:lstStyle/>
                    <a:p>
                      <a:pPr algn="ctr">
                        <a:spcAft>
                          <a:spcPts val="0"/>
                        </a:spcAft>
                      </a:pPr>
                      <a:r>
                        <a:rPr lang="en-US" sz="900" kern="100">
                          <a:effectLst/>
                          <a:latin typeface="+mn-ea"/>
                          <a:ea typeface="+mn-ea"/>
                          <a:cs typeface="Times New Roman" panose="02020603050405020304" pitchFamily="18" charset="0"/>
                        </a:rPr>
                        <a:t> </a:t>
                      </a:r>
                      <a:endParaRPr lang="zh-CN" sz="900" kern="100">
                        <a:effectLst/>
                        <a:latin typeface="+mn-ea"/>
                        <a:ea typeface="+mn-ea"/>
                        <a:cs typeface="Times New Roman" panose="02020603050405020304" pitchFamily="18" charset="0"/>
                      </a:endParaRPr>
                    </a:p>
                  </a:txBody>
                  <a:tcPr marL="68580" marR="68580" marT="0" marB="0" anchor="ctr"/>
                </a:tc>
                <a:tc>
                  <a:txBody>
                    <a:bodyPr/>
                    <a:lstStyle/>
                    <a:p>
                      <a:pPr algn="just">
                        <a:spcAft>
                          <a:spcPts val="0"/>
                        </a:spcAft>
                      </a:pPr>
                      <a:r>
                        <a:rPr lang="zh-CN" sz="900" kern="100">
                          <a:effectLst/>
                          <a:latin typeface="+mn-ea"/>
                          <a:ea typeface="+mn-ea"/>
                          <a:cs typeface="Times New Roman" panose="02020603050405020304" pitchFamily="18" charset="0"/>
                        </a:rPr>
                        <a:t>企业雇佣高技能、高层次人才工资总额</a:t>
                      </a:r>
                    </a:p>
                  </a:txBody>
                  <a:tcPr marL="68580" marR="68580" marT="0" marB="0" anchor="ctr"/>
                </a:tc>
                <a:tc>
                  <a:txBody>
                    <a:bodyPr/>
                    <a:lstStyle/>
                    <a:p>
                      <a:pPr algn="ctr">
                        <a:spcAft>
                          <a:spcPts val="0"/>
                        </a:spcAft>
                      </a:pPr>
                      <a:r>
                        <a:rPr lang="en-US" sz="900" kern="100">
                          <a:effectLst/>
                          <a:latin typeface="+mn-ea"/>
                          <a:ea typeface="+mn-ea"/>
                          <a:cs typeface="Times New Roman" panose="02020603050405020304" pitchFamily="18" charset="0"/>
                        </a:rPr>
                        <a:t>29</a:t>
                      </a:r>
                      <a:endParaRPr lang="zh-CN" sz="900" kern="100">
                        <a:effectLst/>
                        <a:latin typeface="+mn-ea"/>
                        <a:ea typeface="+mn-ea"/>
                        <a:cs typeface="Times New Roman" panose="02020603050405020304" pitchFamily="18" charset="0"/>
                      </a:endParaRPr>
                    </a:p>
                  </a:txBody>
                  <a:tcPr marL="68580" marR="68580" marT="0" marB="0" anchor="ctr"/>
                </a:tc>
                <a:tc>
                  <a:txBody>
                    <a:bodyPr/>
                    <a:lstStyle/>
                    <a:p>
                      <a:pPr algn="ctr">
                        <a:spcAft>
                          <a:spcPts val="0"/>
                        </a:spcAft>
                      </a:pPr>
                      <a:r>
                        <a:rPr lang="en-US" sz="1000" kern="100">
                          <a:effectLst/>
                        </a:rPr>
                        <a:t> </a:t>
                      </a:r>
                      <a:endParaRPr lang="zh-CN" sz="1000" kern="100">
                        <a:effectLst/>
                        <a:latin typeface="Calibri" panose="020F0502020204030204" charset="0"/>
                        <a:ea typeface="宋体" panose="02010600030101010101" pitchFamily="2" charset="-122"/>
                        <a:cs typeface="Times New Roman" panose="02020603050405020304" pitchFamily="18" charset="0"/>
                      </a:endParaRPr>
                    </a:p>
                  </a:txBody>
                  <a:tcPr marL="67790" marR="67790" marT="0" marB="0" anchor="ctr"/>
                </a:tc>
                <a:extLst>
                  <a:ext uri="{0D108BD9-81ED-4DB2-BD59-A6C34878D82A}">
                    <a16:rowId xmlns:a16="http://schemas.microsoft.com/office/drawing/2014/main" val="10010"/>
                  </a:ext>
                </a:extLst>
              </a:tr>
              <a:tr h="185420">
                <a:tc>
                  <a:txBody>
                    <a:bodyPr/>
                    <a:lstStyle/>
                    <a:p>
                      <a:pPr algn="just">
                        <a:spcAft>
                          <a:spcPts val="0"/>
                        </a:spcAft>
                      </a:pPr>
                      <a:r>
                        <a:rPr lang="zh-CN" sz="900" kern="100">
                          <a:effectLst/>
                          <a:latin typeface="+mn-ea"/>
                          <a:ea typeface="+mn-ea"/>
                          <a:cs typeface="Times New Roman" panose="02020603050405020304" pitchFamily="18" charset="0"/>
                        </a:rPr>
                        <a:t>经济增加值</a:t>
                      </a:r>
                    </a:p>
                  </a:txBody>
                  <a:tcPr marL="68580" marR="68580" marT="0" marB="0" anchor="ctr"/>
                </a:tc>
                <a:tc>
                  <a:txBody>
                    <a:bodyPr/>
                    <a:lstStyle/>
                    <a:p>
                      <a:pPr algn="ctr">
                        <a:spcAft>
                          <a:spcPts val="0"/>
                        </a:spcAft>
                      </a:pPr>
                      <a:r>
                        <a:rPr lang="en-US" sz="900" kern="100">
                          <a:effectLst/>
                          <a:latin typeface="+mn-ea"/>
                          <a:ea typeface="+mn-ea"/>
                          <a:cs typeface="Times New Roman" panose="02020603050405020304" pitchFamily="18" charset="0"/>
                        </a:rPr>
                        <a:t>10</a:t>
                      </a:r>
                      <a:endParaRPr lang="zh-CN" sz="900" kern="100">
                        <a:effectLst/>
                        <a:latin typeface="+mn-ea"/>
                        <a:ea typeface="+mn-ea"/>
                        <a:cs typeface="Times New Roman" panose="02020603050405020304" pitchFamily="18" charset="0"/>
                      </a:endParaRPr>
                    </a:p>
                  </a:txBody>
                  <a:tcPr marL="68580" marR="68580" marT="0" marB="0" anchor="ctr"/>
                </a:tc>
                <a:tc>
                  <a:txBody>
                    <a:bodyPr/>
                    <a:lstStyle/>
                    <a:p>
                      <a:pPr algn="ctr">
                        <a:spcAft>
                          <a:spcPts val="0"/>
                        </a:spcAft>
                      </a:pPr>
                      <a:r>
                        <a:rPr lang="en-US" sz="900" kern="100">
                          <a:effectLst/>
                          <a:latin typeface="+mn-ea"/>
                          <a:ea typeface="+mn-ea"/>
                          <a:cs typeface="Times New Roman" panose="02020603050405020304" pitchFamily="18" charset="0"/>
                        </a:rPr>
                        <a:t> </a:t>
                      </a:r>
                      <a:endParaRPr lang="zh-CN" sz="900" kern="100">
                        <a:effectLst/>
                        <a:latin typeface="+mn-ea"/>
                        <a:ea typeface="+mn-ea"/>
                        <a:cs typeface="Times New Roman" panose="02020603050405020304" pitchFamily="18" charset="0"/>
                      </a:endParaRPr>
                    </a:p>
                  </a:txBody>
                  <a:tcPr marL="68580" marR="68580" marT="0" marB="0" anchor="ctr"/>
                </a:tc>
                <a:tc>
                  <a:txBody>
                    <a:bodyPr/>
                    <a:lstStyle/>
                    <a:p>
                      <a:pPr algn="just">
                        <a:spcAft>
                          <a:spcPts val="0"/>
                        </a:spcAft>
                      </a:pPr>
                      <a:r>
                        <a:rPr lang="zh-CN" sz="900" kern="100">
                          <a:effectLst/>
                          <a:latin typeface="+mn-ea"/>
                          <a:ea typeface="+mn-ea"/>
                          <a:cs typeface="Times New Roman" panose="02020603050405020304" pitchFamily="18" charset="0"/>
                        </a:rPr>
                        <a:t>企业引进创新人才、创新团队平均人数</a:t>
                      </a:r>
                    </a:p>
                  </a:txBody>
                  <a:tcPr marL="68580" marR="68580" marT="0" marB="0" anchor="ctr"/>
                </a:tc>
                <a:tc>
                  <a:txBody>
                    <a:bodyPr/>
                    <a:lstStyle/>
                    <a:p>
                      <a:pPr algn="ctr">
                        <a:spcAft>
                          <a:spcPts val="0"/>
                        </a:spcAft>
                      </a:pPr>
                      <a:r>
                        <a:rPr lang="en-US" sz="900" kern="100" dirty="0">
                          <a:effectLst/>
                          <a:latin typeface="+mn-ea"/>
                          <a:ea typeface="+mn-ea"/>
                          <a:cs typeface="Times New Roman" panose="02020603050405020304" pitchFamily="18" charset="0"/>
                        </a:rPr>
                        <a:t>30</a:t>
                      </a:r>
                      <a:endParaRPr lang="zh-CN" sz="900" kern="100" dirty="0">
                        <a:effectLst/>
                        <a:latin typeface="+mn-ea"/>
                        <a:ea typeface="+mn-ea"/>
                        <a:cs typeface="Times New Roman" panose="02020603050405020304" pitchFamily="18" charset="0"/>
                      </a:endParaRPr>
                    </a:p>
                  </a:txBody>
                  <a:tcPr marL="68580" marR="68580" marT="0" marB="0" anchor="ctr"/>
                </a:tc>
                <a:tc>
                  <a:txBody>
                    <a:bodyPr/>
                    <a:lstStyle/>
                    <a:p>
                      <a:pPr algn="ctr">
                        <a:spcAft>
                          <a:spcPts val="0"/>
                        </a:spcAft>
                      </a:pPr>
                      <a:r>
                        <a:rPr lang="en-US" sz="1000" kern="100">
                          <a:effectLst/>
                        </a:rPr>
                        <a:t> </a:t>
                      </a:r>
                      <a:endParaRPr lang="zh-CN" sz="1000" kern="100">
                        <a:effectLst/>
                        <a:latin typeface="Calibri" panose="020F0502020204030204" charset="0"/>
                        <a:ea typeface="宋体" panose="02010600030101010101" pitchFamily="2" charset="-122"/>
                        <a:cs typeface="Times New Roman" panose="02020603050405020304" pitchFamily="18" charset="0"/>
                      </a:endParaRPr>
                    </a:p>
                  </a:txBody>
                  <a:tcPr marL="67790" marR="67790" marT="0" marB="0" anchor="ctr"/>
                </a:tc>
                <a:extLst>
                  <a:ext uri="{0D108BD9-81ED-4DB2-BD59-A6C34878D82A}">
                    <a16:rowId xmlns:a16="http://schemas.microsoft.com/office/drawing/2014/main" val="10011"/>
                  </a:ext>
                </a:extLst>
              </a:tr>
              <a:tr h="185420">
                <a:tc>
                  <a:txBody>
                    <a:bodyPr/>
                    <a:lstStyle/>
                    <a:p>
                      <a:pPr algn="just">
                        <a:spcAft>
                          <a:spcPts val="0"/>
                        </a:spcAft>
                      </a:pPr>
                      <a:r>
                        <a:rPr lang="zh-CN" sz="900" kern="100">
                          <a:effectLst/>
                          <a:latin typeface="+mn-ea"/>
                          <a:ea typeface="+mn-ea"/>
                          <a:cs typeface="Times New Roman" panose="02020603050405020304" pitchFamily="18" charset="0"/>
                        </a:rPr>
                        <a:t>利润总额</a:t>
                      </a:r>
                    </a:p>
                  </a:txBody>
                  <a:tcPr marL="68580" marR="68580" marT="0" marB="0" anchor="ctr"/>
                </a:tc>
                <a:tc>
                  <a:txBody>
                    <a:bodyPr/>
                    <a:lstStyle/>
                    <a:p>
                      <a:pPr algn="ctr">
                        <a:spcAft>
                          <a:spcPts val="0"/>
                        </a:spcAft>
                      </a:pPr>
                      <a:r>
                        <a:rPr lang="en-US" sz="900" kern="100">
                          <a:effectLst/>
                          <a:latin typeface="+mn-ea"/>
                          <a:ea typeface="+mn-ea"/>
                          <a:cs typeface="Times New Roman" panose="02020603050405020304" pitchFamily="18" charset="0"/>
                        </a:rPr>
                        <a:t>11</a:t>
                      </a:r>
                      <a:endParaRPr lang="zh-CN" sz="900" kern="100">
                        <a:effectLst/>
                        <a:latin typeface="+mn-ea"/>
                        <a:ea typeface="+mn-ea"/>
                        <a:cs typeface="Times New Roman" panose="02020603050405020304" pitchFamily="18" charset="0"/>
                      </a:endParaRPr>
                    </a:p>
                  </a:txBody>
                  <a:tcPr marL="68580" marR="68580" marT="0" marB="0" anchor="ctr"/>
                </a:tc>
                <a:tc>
                  <a:txBody>
                    <a:bodyPr/>
                    <a:lstStyle/>
                    <a:p>
                      <a:pPr algn="ctr">
                        <a:spcAft>
                          <a:spcPts val="0"/>
                        </a:spcAft>
                      </a:pPr>
                      <a:r>
                        <a:rPr lang="en-US" sz="900" kern="100">
                          <a:effectLst/>
                          <a:latin typeface="+mn-ea"/>
                          <a:ea typeface="+mn-ea"/>
                          <a:cs typeface="Times New Roman" panose="02020603050405020304" pitchFamily="18" charset="0"/>
                        </a:rPr>
                        <a:t> </a:t>
                      </a:r>
                      <a:endParaRPr lang="zh-CN" sz="900" kern="100">
                        <a:effectLst/>
                        <a:latin typeface="+mn-ea"/>
                        <a:ea typeface="+mn-ea"/>
                        <a:cs typeface="Times New Roman" panose="02020603050405020304" pitchFamily="18" charset="0"/>
                      </a:endParaRPr>
                    </a:p>
                  </a:txBody>
                  <a:tcPr marL="68580" marR="68580" marT="0" marB="0" anchor="ctr"/>
                </a:tc>
                <a:tc>
                  <a:txBody>
                    <a:bodyPr/>
                    <a:lstStyle/>
                    <a:p>
                      <a:pPr algn="just">
                        <a:spcAft>
                          <a:spcPts val="0"/>
                        </a:spcAft>
                      </a:pPr>
                      <a:r>
                        <a:rPr lang="zh-CN" sz="900" kern="100">
                          <a:effectLst/>
                          <a:latin typeface="+mn-ea"/>
                          <a:ea typeface="+mn-ea"/>
                          <a:cs typeface="Times New Roman" panose="02020603050405020304" pitchFamily="18" charset="0"/>
                        </a:rPr>
                        <a:t>企业引进创新人才、创新团队工资总额</a:t>
                      </a:r>
                    </a:p>
                  </a:txBody>
                  <a:tcPr marL="68580" marR="68580" marT="0" marB="0" anchor="ctr"/>
                </a:tc>
                <a:tc>
                  <a:txBody>
                    <a:bodyPr/>
                    <a:lstStyle/>
                    <a:p>
                      <a:pPr algn="ctr">
                        <a:spcAft>
                          <a:spcPts val="0"/>
                        </a:spcAft>
                      </a:pPr>
                      <a:r>
                        <a:rPr lang="en-US" sz="900" kern="100">
                          <a:effectLst/>
                          <a:latin typeface="+mn-ea"/>
                          <a:ea typeface="+mn-ea"/>
                          <a:cs typeface="Times New Roman" panose="02020603050405020304" pitchFamily="18" charset="0"/>
                        </a:rPr>
                        <a:t>31</a:t>
                      </a:r>
                      <a:endParaRPr lang="zh-CN" sz="900" kern="100">
                        <a:effectLst/>
                        <a:latin typeface="+mn-ea"/>
                        <a:ea typeface="+mn-ea"/>
                        <a:cs typeface="Times New Roman" panose="02020603050405020304" pitchFamily="18" charset="0"/>
                      </a:endParaRPr>
                    </a:p>
                  </a:txBody>
                  <a:tcPr marL="68580" marR="68580" marT="0" marB="0" anchor="ctr"/>
                </a:tc>
                <a:tc>
                  <a:txBody>
                    <a:bodyPr/>
                    <a:lstStyle/>
                    <a:p>
                      <a:pPr algn="ctr">
                        <a:spcAft>
                          <a:spcPts val="0"/>
                        </a:spcAft>
                      </a:pPr>
                      <a:r>
                        <a:rPr lang="en-US" sz="1000" kern="100">
                          <a:effectLst/>
                        </a:rPr>
                        <a:t> </a:t>
                      </a:r>
                      <a:endParaRPr lang="zh-CN" sz="1000" kern="100">
                        <a:effectLst/>
                        <a:latin typeface="Calibri" panose="020F0502020204030204" charset="0"/>
                        <a:ea typeface="宋体" panose="02010600030101010101" pitchFamily="2" charset="-122"/>
                        <a:cs typeface="Times New Roman" panose="02020603050405020304" pitchFamily="18" charset="0"/>
                      </a:endParaRPr>
                    </a:p>
                  </a:txBody>
                  <a:tcPr marL="67790" marR="67790" marT="0" marB="0" anchor="ctr"/>
                </a:tc>
                <a:extLst>
                  <a:ext uri="{0D108BD9-81ED-4DB2-BD59-A6C34878D82A}">
                    <a16:rowId xmlns:a16="http://schemas.microsoft.com/office/drawing/2014/main" val="10012"/>
                  </a:ext>
                </a:extLst>
              </a:tr>
              <a:tr h="185420">
                <a:tc>
                  <a:txBody>
                    <a:bodyPr/>
                    <a:lstStyle/>
                    <a:p>
                      <a:pPr algn="just">
                        <a:spcAft>
                          <a:spcPts val="0"/>
                        </a:spcAft>
                      </a:pPr>
                      <a:r>
                        <a:rPr lang="zh-CN" sz="900" kern="100">
                          <a:effectLst/>
                          <a:latin typeface="+mn-ea"/>
                          <a:ea typeface="+mn-ea"/>
                          <a:cs typeface="Times New Roman" panose="02020603050405020304" pitchFamily="18" charset="0"/>
                        </a:rPr>
                        <a:t>固定资产折旧</a:t>
                      </a:r>
                    </a:p>
                  </a:txBody>
                  <a:tcPr marL="68580" marR="68580" marT="0" marB="0" anchor="ctr"/>
                </a:tc>
                <a:tc>
                  <a:txBody>
                    <a:bodyPr/>
                    <a:lstStyle/>
                    <a:p>
                      <a:pPr algn="ctr">
                        <a:spcAft>
                          <a:spcPts val="0"/>
                        </a:spcAft>
                      </a:pPr>
                      <a:r>
                        <a:rPr lang="en-US" sz="900" kern="100">
                          <a:effectLst/>
                          <a:latin typeface="+mn-ea"/>
                          <a:ea typeface="+mn-ea"/>
                          <a:cs typeface="Times New Roman" panose="02020603050405020304" pitchFamily="18" charset="0"/>
                        </a:rPr>
                        <a:t>12</a:t>
                      </a:r>
                      <a:endParaRPr lang="zh-CN" sz="900" kern="100">
                        <a:effectLst/>
                        <a:latin typeface="+mn-ea"/>
                        <a:ea typeface="+mn-ea"/>
                        <a:cs typeface="Times New Roman" panose="02020603050405020304" pitchFamily="18" charset="0"/>
                      </a:endParaRPr>
                    </a:p>
                  </a:txBody>
                  <a:tcPr marL="68580" marR="68580" marT="0" marB="0" anchor="ctr"/>
                </a:tc>
                <a:tc>
                  <a:txBody>
                    <a:bodyPr/>
                    <a:lstStyle/>
                    <a:p>
                      <a:pPr algn="ctr">
                        <a:spcAft>
                          <a:spcPts val="0"/>
                        </a:spcAft>
                      </a:pPr>
                      <a:r>
                        <a:rPr lang="en-US" sz="900" kern="100">
                          <a:effectLst/>
                          <a:latin typeface="+mn-ea"/>
                          <a:ea typeface="+mn-ea"/>
                          <a:cs typeface="Times New Roman" panose="02020603050405020304" pitchFamily="18" charset="0"/>
                        </a:rPr>
                        <a:t> </a:t>
                      </a:r>
                      <a:endParaRPr lang="zh-CN" sz="900" kern="100">
                        <a:effectLst/>
                        <a:latin typeface="+mn-ea"/>
                        <a:ea typeface="+mn-ea"/>
                        <a:cs typeface="Times New Roman" panose="02020603050405020304" pitchFamily="18" charset="0"/>
                      </a:endParaRPr>
                    </a:p>
                  </a:txBody>
                  <a:tcPr marL="68580" marR="68580" marT="0" marB="0" anchor="ctr"/>
                </a:tc>
                <a:tc>
                  <a:txBody>
                    <a:bodyPr/>
                    <a:lstStyle/>
                    <a:p>
                      <a:pPr algn="just">
                        <a:spcAft>
                          <a:spcPts val="0"/>
                        </a:spcAft>
                      </a:pPr>
                      <a:r>
                        <a:rPr lang="zh-CN" sz="900" kern="100">
                          <a:effectLst/>
                          <a:latin typeface="+mn-ea"/>
                          <a:ea typeface="+mn-ea"/>
                          <a:cs typeface="Times New Roman" panose="02020603050405020304" pitchFamily="18" charset="0"/>
                        </a:rPr>
                        <a:t>直接管理的劳务外包人员平均人数</a:t>
                      </a:r>
                    </a:p>
                  </a:txBody>
                  <a:tcPr marL="68580" marR="68580" marT="0" marB="0" anchor="ctr"/>
                </a:tc>
                <a:tc>
                  <a:txBody>
                    <a:bodyPr/>
                    <a:lstStyle/>
                    <a:p>
                      <a:pPr algn="ctr">
                        <a:spcAft>
                          <a:spcPts val="0"/>
                        </a:spcAft>
                      </a:pPr>
                      <a:r>
                        <a:rPr lang="en-US" sz="900" kern="100" dirty="0">
                          <a:effectLst/>
                          <a:latin typeface="+mn-ea"/>
                          <a:ea typeface="+mn-ea"/>
                          <a:cs typeface="Times New Roman" panose="02020603050405020304" pitchFamily="18" charset="0"/>
                        </a:rPr>
                        <a:t>32</a:t>
                      </a:r>
                      <a:endParaRPr lang="zh-CN" sz="900" kern="100" dirty="0">
                        <a:effectLst/>
                        <a:latin typeface="+mn-ea"/>
                        <a:ea typeface="+mn-ea"/>
                        <a:cs typeface="Times New Roman" panose="02020603050405020304" pitchFamily="18" charset="0"/>
                      </a:endParaRPr>
                    </a:p>
                  </a:txBody>
                  <a:tcPr marL="68580" marR="68580" marT="0" marB="0" anchor="ctr"/>
                </a:tc>
                <a:tc>
                  <a:txBody>
                    <a:bodyPr/>
                    <a:lstStyle/>
                    <a:p>
                      <a:pPr algn="ctr">
                        <a:spcAft>
                          <a:spcPts val="0"/>
                        </a:spcAft>
                      </a:pPr>
                      <a:r>
                        <a:rPr lang="en-US" sz="1000" kern="100">
                          <a:effectLst/>
                        </a:rPr>
                        <a:t> </a:t>
                      </a:r>
                      <a:endParaRPr lang="zh-CN" sz="1000" kern="100">
                        <a:effectLst/>
                        <a:latin typeface="Calibri" panose="020F0502020204030204" charset="0"/>
                        <a:ea typeface="宋体" panose="02010600030101010101" pitchFamily="2" charset="-122"/>
                        <a:cs typeface="Times New Roman" panose="02020603050405020304" pitchFamily="18" charset="0"/>
                      </a:endParaRPr>
                    </a:p>
                  </a:txBody>
                  <a:tcPr marL="67790" marR="67790" marT="0" marB="0" anchor="ctr"/>
                </a:tc>
                <a:extLst>
                  <a:ext uri="{0D108BD9-81ED-4DB2-BD59-A6C34878D82A}">
                    <a16:rowId xmlns:a16="http://schemas.microsoft.com/office/drawing/2014/main" val="10013"/>
                  </a:ext>
                </a:extLst>
              </a:tr>
              <a:tr h="185420">
                <a:tc>
                  <a:txBody>
                    <a:bodyPr/>
                    <a:lstStyle/>
                    <a:p>
                      <a:pPr algn="just">
                        <a:spcAft>
                          <a:spcPts val="0"/>
                        </a:spcAft>
                      </a:pPr>
                      <a:r>
                        <a:rPr lang="zh-CN" sz="900" kern="100">
                          <a:effectLst/>
                          <a:latin typeface="+mn-ea"/>
                          <a:ea typeface="+mn-ea"/>
                          <a:cs typeface="Times New Roman" panose="02020603050405020304" pitchFamily="18" charset="0"/>
                        </a:rPr>
                        <a:t>税金及附加</a:t>
                      </a:r>
                    </a:p>
                  </a:txBody>
                  <a:tcPr marL="68580" marR="68580" marT="0" marB="0" anchor="ctr"/>
                </a:tc>
                <a:tc>
                  <a:txBody>
                    <a:bodyPr/>
                    <a:lstStyle/>
                    <a:p>
                      <a:pPr algn="ctr">
                        <a:spcAft>
                          <a:spcPts val="0"/>
                        </a:spcAft>
                      </a:pPr>
                      <a:r>
                        <a:rPr lang="en-US" sz="900" kern="100">
                          <a:effectLst/>
                          <a:latin typeface="+mn-ea"/>
                          <a:ea typeface="+mn-ea"/>
                          <a:cs typeface="Times New Roman" panose="02020603050405020304" pitchFamily="18" charset="0"/>
                        </a:rPr>
                        <a:t>13</a:t>
                      </a:r>
                      <a:endParaRPr lang="zh-CN" sz="900" kern="100">
                        <a:effectLst/>
                        <a:latin typeface="+mn-ea"/>
                        <a:ea typeface="+mn-ea"/>
                        <a:cs typeface="Times New Roman" panose="02020603050405020304" pitchFamily="18" charset="0"/>
                      </a:endParaRPr>
                    </a:p>
                  </a:txBody>
                  <a:tcPr marL="68580" marR="68580" marT="0" marB="0" anchor="ctr"/>
                </a:tc>
                <a:tc>
                  <a:txBody>
                    <a:bodyPr/>
                    <a:lstStyle/>
                    <a:p>
                      <a:pPr algn="ctr">
                        <a:spcAft>
                          <a:spcPts val="0"/>
                        </a:spcAft>
                      </a:pPr>
                      <a:r>
                        <a:rPr lang="en-US" sz="900" kern="100">
                          <a:effectLst/>
                          <a:latin typeface="+mn-ea"/>
                          <a:ea typeface="+mn-ea"/>
                          <a:cs typeface="Times New Roman" panose="02020603050405020304" pitchFamily="18" charset="0"/>
                        </a:rPr>
                        <a:t> </a:t>
                      </a:r>
                      <a:endParaRPr lang="zh-CN" sz="900" kern="100">
                        <a:effectLst/>
                        <a:latin typeface="+mn-ea"/>
                        <a:ea typeface="+mn-ea"/>
                        <a:cs typeface="Times New Roman" panose="02020603050405020304" pitchFamily="18" charset="0"/>
                      </a:endParaRPr>
                    </a:p>
                  </a:txBody>
                  <a:tcPr marL="68580" marR="68580" marT="0" marB="0" anchor="ctr"/>
                </a:tc>
                <a:tc>
                  <a:txBody>
                    <a:bodyPr/>
                    <a:lstStyle/>
                    <a:p>
                      <a:pPr algn="just">
                        <a:spcAft>
                          <a:spcPts val="0"/>
                        </a:spcAft>
                      </a:pPr>
                      <a:r>
                        <a:rPr lang="zh-CN" sz="900" kern="100">
                          <a:effectLst/>
                          <a:latin typeface="+mn-ea"/>
                          <a:ea typeface="+mn-ea"/>
                          <a:cs typeface="Times New Roman" panose="02020603050405020304" pitchFamily="18" charset="0"/>
                        </a:rPr>
                        <a:t>直接管理的劳务外包人员工资总额</a:t>
                      </a:r>
                    </a:p>
                  </a:txBody>
                  <a:tcPr marL="68580" marR="68580" marT="0" marB="0" anchor="ctr"/>
                </a:tc>
                <a:tc>
                  <a:txBody>
                    <a:bodyPr/>
                    <a:lstStyle/>
                    <a:p>
                      <a:pPr algn="ctr">
                        <a:spcAft>
                          <a:spcPts val="0"/>
                        </a:spcAft>
                      </a:pPr>
                      <a:r>
                        <a:rPr lang="en-US" sz="900" kern="100">
                          <a:effectLst/>
                          <a:latin typeface="+mn-ea"/>
                          <a:ea typeface="+mn-ea"/>
                          <a:cs typeface="Times New Roman" panose="02020603050405020304" pitchFamily="18" charset="0"/>
                        </a:rPr>
                        <a:t>33</a:t>
                      </a:r>
                      <a:endParaRPr lang="zh-CN" sz="900" kern="100">
                        <a:effectLst/>
                        <a:latin typeface="+mn-ea"/>
                        <a:ea typeface="+mn-ea"/>
                        <a:cs typeface="Times New Roman" panose="02020603050405020304" pitchFamily="18" charset="0"/>
                      </a:endParaRPr>
                    </a:p>
                  </a:txBody>
                  <a:tcPr marL="68580" marR="68580" marT="0" marB="0" anchor="ctr"/>
                </a:tc>
                <a:tc>
                  <a:txBody>
                    <a:bodyPr/>
                    <a:lstStyle/>
                    <a:p>
                      <a:pPr algn="ctr">
                        <a:spcAft>
                          <a:spcPts val="0"/>
                        </a:spcAft>
                      </a:pPr>
                      <a:r>
                        <a:rPr lang="en-US" sz="1000" kern="100">
                          <a:effectLst/>
                        </a:rPr>
                        <a:t> </a:t>
                      </a:r>
                      <a:endParaRPr lang="zh-CN" sz="1000" kern="100">
                        <a:effectLst/>
                        <a:latin typeface="Calibri" panose="020F0502020204030204" charset="0"/>
                        <a:ea typeface="宋体" panose="02010600030101010101" pitchFamily="2" charset="-122"/>
                        <a:cs typeface="Times New Roman" panose="02020603050405020304" pitchFamily="18" charset="0"/>
                      </a:endParaRPr>
                    </a:p>
                  </a:txBody>
                  <a:tcPr marL="67790" marR="67790" marT="0" marB="0" anchor="ctr"/>
                </a:tc>
                <a:extLst>
                  <a:ext uri="{0D108BD9-81ED-4DB2-BD59-A6C34878D82A}">
                    <a16:rowId xmlns:a16="http://schemas.microsoft.com/office/drawing/2014/main" val="10014"/>
                  </a:ext>
                </a:extLst>
              </a:tr>
              <a:tr h="185420">
                <a:tc>
                  <a:txBody>
                    <a:bodyPr/>
                    <a:lstStyle/>
                    <a:p>
                      <a:pPr algn="just">
                        <a:spcAft>
                          <a:spcPts val="0"/>
                        </a:spcAft>
                      </a:pPr>
                      <a:r>
                        <a:rPr lang="zh-CN" sz="900" kern="100">
                          <a:effectLst/>
                          <a:latin typeface="+mn-ea"/>
                          <a:ea typeface="+mn-ea"/>
                          <a:cs typeface="Times New Roman" panose="02020603050405020304" pitchFamily="18" charset="0"/>
                        </a:rPr>
                        <a:t>成本费用总额</a:t>
                      </a:r>
                    </a:p>
                  </a:txBody>
                  <a:tcPr marL="68580" marR="68580" marT="0" marB="0" anchor="ctr"/>
                </a:tc>
                <a:tc>
                  <a:txBody>
                    <a:bodyPr/>
                    <a:lstStyle/>
                    <a:p>
                      <a:pPr algn="ctr">
                        <a:spcAft>
                          <a:spcPts val="0"/>
                        </a:spcAft>
                      </a:pPr>
                      <a:r>
                        <a:rPr lang="en-US" sz="900" kern="100">
                          <a:effectLst/>
                          <a:latin typeface="+mn-ea"/>
                          <a:ea typeface="+mn-ea"/>
                          <a:cs typeface="Times New Roman" panose="02020603050405020304" pitchFamily="18" charset="0"/>
                        </a:rPr>
                        <a:t>14</a:t>
                      </a:r>
                      <a:endParaRPr lang="zh-CN" sz="900" kern="100">
                        <a:effectLst/>
                        <a:latin typeface="+mn-ea"/>
                        <a:ea typeface="+mn-ea"/>
                        <a:cs typeface="Times New Roman" panose="02020603050405020304" pitchFamily="18" charset="0"/>
                      </a:endParaRPr>
                    </a:p>
                  </a:txBody>
                  <a:tcPr marL="68580" marR="68580" marT="0" marB="0" anchor="ctr"/>
                </a:tc>
                <a:tc>
                  <a:txBody>
                    <a:bodyPr/>
                    <a:lstStyle/>
                    <a:p>
                      <a:pPr algn="ctr">
                        <a:spcAft>
                          <a:spcPts val="0"/>
                        </a:spcAft>
                      </a:pPr>
                      <a:r>
                        <a:rPr lang="en-US" sz="900" kern="100">
                          <a:effectLst/>
                          <a:latin typeface="+mn-ea"/>
                          <a:ea typeface="+mn-ea"/>
                          <a:cs typeface="Times New Roman" panose="02020603050405020304" pitchFamily="18" charset="0"/>
                        </a:rPr>
                        <a:t> </a:t>
                      </a:r>
                      <a:endParaRPr lang="zh-CN" sz="900" kern="100">
                        <a:effectLst/>
                        <a:latin typeface="+mn-ea"/>
                        <a:ea typeface="+mn-ea"/>
                        <a:cs typeface="Times New Roman" panose="02020603050405020304" pitchFamily="18" charset="0"/>
                      </a:endParaRPr>
                    </a:p>
                  </a:txBody>
                  <a:tcPr marL="68580" marR="68580" marT="0" marB="0" anchor="ctr"/>
                </a:tc>
                <a:tc>
                  <a:txBody>
                    <a:bodyPr/>
                    <a:lstStyle/>
                    <a:p>
                      <a:pPr algn="just">
                        <a:spcAft>
                          <a:spcPts val="0"/>
                        </a:spcAft>
                      </a:pPr>
                      <a:r>
                        <a:rPr lang="zh-CN" sz="900" kern="100">
                          <a:effectLst/>
                          <a:latin typeface="+mn-ea"/>
                          <a:ea typeface="+mn-ea"/>
                          <a:cs typeface="Times New Roman" panose="02020603050405020304" pitchFamily="18" charset="0"/>
                        </a:rPr>
                        <a:t>打工在校学生平均人数</a:t>
                      </a:r>
                    </a:p>
                  </a:txBody>
                  <a:tcPr marL="68580" marR="68580" marT="0" marB="0" anchor="ctr"/>
                </a:tc>
                <a:tc>
                  <a:txBody>
                    <a:bodyPr/>
                    <a:lstStyle/>
                    <a:p>
                      <a:pPr algn="ctr">
                        <a:spcAft>
                          <a:spcPts val="0"/>
                        </a:spcAft>
                      </a:pPr>
                      <a:r>
                        <a:rPr lang="en-US" sz="900" kern="100" dirty="0">
                          <a:effectLst/>
                          <a:latin typeface="+mn-ea"/>
                          <a:ea typeface="+mn-ea"/>
                          <a:cs typeface="Times New Roman" panose="02020603050405020304" pitchFamily="18" charset="0"/>
                        </a:rPr>
                        <a:t>34</a:t>
                      </a:r>
                      <a:endParaRPr lang="zh-CN" sz="900" kern="100" dirty="0">
                        <a:effectLst/>
                        <a:latin typeface="+mn-ea"/>
                        <a:ea typeface="+mn-ea"/>
                        <a:cs typeface="Times New Roman" panose="02020603050405020304" pitchFamily="18" charset="0"/>
                      </a:endParaRPr>
                    </a:p>
                  </a:txBody>
                  <a:tcPr marL="68580" marR="68580" marT="0" marB="0" anchor="ctr"/>
                </a:tc>
                <a:tc>
                  <a:txBody>
                    <a:bodyPr/>
                    <a:lstStyle/>
                    <a:p>
                      <a:pPr algn="ctr">
                        <a:spcAft>
                          <a:spcPts val="0"/>
                        </a:spcAft>
                      </a:pPr>
                      <a:r>
                        <a:rPr lang="en-US" sz="1000" kern="100">
                          <a:effectLst/>
                        </a:rPr>
                        <a:t> </a:t>
                      </a:r>
                      <a:endParaRPr lang="zh-CN" sz="1000" kern="100">
                        <a:effectLst/>
                        <a:latin typeface="Calibri" panose="020F0502020204030204" charset="0"/>
                        <a:ea typeface="宋体" panose="02010600030101010101" pitchFamily="2" charset="-122"/>
                        <a:cs typeface="Times New Roman" panose="02020603050405020304" pitchFamily="18" charset="0"/>
                      </a:endParaRPr>
                    </a:p>
                  </a:txBody>
                  <a:tcPr marL="67790" marR="67790" marT="0" marB="0" anchor="ctr"/>
                </a:tc>
                <a:extLst>
                  <a:ext uri="{0D108BD9-81ED-4DB2-BD59-A6C34878D82A}">
                    <a16:rowId xmlns:a16="http://schemas.microsoft.com/office/drawing/2014/main" val="10015"/>
                  </a:ext>
                </a:extLst>
              </a:tr>
              <a:tr h="185420">
                <a:tc>
                  <a:txBody>
                    <a:bodyPr/>
                    <a:lstStyle/>
                    <a:p>
                      <a:pPr algn="just">
                        <a:spcAft>
                          <a:spcPts val="0"/>
                        </a:spcAft>
                      </a:pPr>
                      <a:r>
                        <a:rPr lang="zh-CN" sz="900" kern="100">
                          <a:effectLst/>
                          <a:latin typeface="+mn-ea"/>
                          <a:ea typeface="+mn-ea"/>
                          <a:cs typeface="Times New Roman" panose="02020603050405020304" pitchFamily="18" charset="0"/>
                        </a:rPr>
                        <a:t>人工成本总计</a:t>
                      </a:r>
                    </a:p>
                  </a:txBody>
                  <a:tcPr marL="68580" marR="68580" marT="0" marB="0" anchor="ctr"/>
                </a:tc>
                <a:tc>
                  <a:txBody>
                    <a:bodyPr/>
                    <a:lstStyle/>
                    <a:p>
                      <a:pPr algn="ctr">
                        <a:spcAft>
                          <a:spcPts val="0"/>
                        </a:spcAft>
                      </a:pPr>
                      <a:r>
                        <a:rPr lang="en-US" sz="900" kern="100" dirty="0">
                          <a:effectLst/>
                          <a:latin typeface="+mn-ea"/>
                          <a:ea typeface="+mn-ea"/>
                          <a:cs typeface="Times New Roman" panose="02020603050405020304" pitchFamily="18" charset="0"/>
                        </a:rPr>
                        <a:t>15</a:t>
                      </a:r>
                      <a:endParaRPr lang="zh-CN" sz="900" kern="100" dirty="0">
                        <a:effectLst/>
                        <a:latin typeface="+mn-ea"/>
                        <a:ea typeface="+mn-ea"/>
                        <a:cs typeface="Times New Roman" panose="02020603050405020304" pitchFamily="18" charset="0"/>
                      </a:endParaRPr>
                    </a:p>
                  </a:txBody>
                  <a:tcPr marL="68580" marR="68580" marT="0" marB="0" anchor="ctr"/>
                </a:tc>
                <a:tc>
                  <a:txBody>
                    <a:bodyPr/>
                    <a:lstStyle/>
                    <a:p>
                      <a:pPr algn="ctr">
                        <a:spcAft>
                          <a:spcPts val="0"/>
                        </a:spcAft>
                      </a:pPr>
                      <a:r>
                        <a:rPr lang="en-US" sz="900" kern="100">
                          <a:effectLst/>
                          <a:latin typeface="+mn-ea"/>
                          <a:ea typeface="+mn-ea"/>
                          <a:cs typeface="Times New Roman" panose="02020603050405020304" pitchFamily="18" charset="0"/>
                        </a:rPr>
                        <a:t> </a:t>
                      </a:r>
                      <a:endParaRPr lang="zh-CN" sz="900" kern="100">
                        <a:effectLst/>
                        <a:latin typeface="+mn-ea"/>
                        <a:ea typeface="+mn-ea"/>
                        <a:cs typeface="Times New Roman" panose="02020603050405020304" pitchFamily="18" charset="0"/>
                      </a:endParaRPr>
                    </a:p>
                  </a:txBody>
                  <a:tcPr marL="68580" marR="68580" marT="0" marB="0" anchor="ctr"/>
                </a:tc>
                <a:tc>
                  <a:txBody>
                    <a:bodyPr/>
                    <a:lstStyle/>
                    <a:p>
                      <a:pPr algn="just">
                        <a:spcAft>
                          <a:spcPts val="0"/>
                        </a:spcAft>
                      </a:pPr>
                      <a:r>
                        <a:rPr lang="zh-CN" sz="900" kern="100">
                          <a:effectLst/>
                          <a:latin typeface="+mn-ea"/>
                          <a:ea typeface="+mn-ea"/>
                          <a:cs typeface="Times New Roman" panose="02020603050405020304" pitchFamily="18" charset="0"/>
                        </a:rPr>
                        <a:t>打工在校学生工资总额</a:t>
                      </a:r>
                    </a:p>
                  </a:txBody>
                  <a:tcPr marL="68580" marR="68580" marT="0" marB="0" anchor="ctr"/>
                </a:tc>
                <a:tc>
                  <a:txBody>
                    <a:bodyPr/>
                    <a:lstStyle/>
                    <a:p>
                      <a:pPr algn="ctr">
                        <a:spcAft>
                          <a:spcPts val="0"/>
                        </a:spcAft>
                      </a:pPr>
                      <a:r>
                        <a:rPr lang="en-US" sz="900" kern="100">
                          <a:effectLst/>
                          <a:latin typeface="+mn-ea"/>
                          <a:ea typeface="+mn-ea"/>
                          <a:cs typeface="Times New Roman" panose="02020603050405020304" pitchFamily="18" charset="0"/>
                        </a:rPr>
                        <a:t>35</a:t>
                      </a:r>
                      <a:endParaRPr lang="zh-CN" sz="900" kern="100">
                        <a:effectLst/>
                        <a:latin typeface="+mn-ea"/>
                        <a:ea typeface="+mn-ea"/>
                        <a:cs typeface="Times New Roman" panose="02020603050405020304" pitchFamily="18" charset="0"/>
                      </a:endParaRPr>
                    </a:p>
                  </a:txBody>
                  <a:tcPr marL="68580" marR="68580" marT="0" marB="0" anchor="ctr"/>
                </a:tc>
                <a:tc>
                  <a:txBody>
                    <a:bodyPr/>
                    <a:lstStyle/>
                    <a:p>
                      <a:pPr algn="ctr">
                        <a:spcAft>
                          <a:spcPts val="0"/>
                        </a:spcAft>
                      </a:pPr>
                      <a:r>
                        <a:rPr lang="en-US" sz="1000" kern="100">
                          <a:effectLst/>
                        </a:rPr>
                        <a:t> </a:t>
                      </a:r>
                      <a:endParaRPr lang="zh-CN" sz="1000" kern="100">
                        <a:effectLst/>
                        <a:latin typeface="Calibri" panose="020F0502020204030204" charset="0"/>
                        <a:ea typeface="宋体" panose="02010600030101010101" pitchFamily="2" charset="-122"/>
                        <a:cs typeface="Times New Roman" panose="02020603050405020304" pitchFamily="18" charset="0"/>
                      </a:endParaRPr>
                    </a:p>
                  </a:txBody>
                  <a:tcPr marL="67790" marR="67790" marT="0" marB="0" anchor="ctr"/>
                </a:tc>
                <a:extLst>
                  <a:ext uri="{0D108BD9-81ED-4DB2-BD59-A6C34878D82A}">
                    <a16:rowId xmlns:a16="http://schemas.microsoft.com/office/drawing/2014/main" val="10016"/>
                  </a:ext>
                </a:extLst>
              </a:tr>
              <a:tr h="185420">
                <a:tc>
                  <a:txBody>
                    <a:bodyPr/>
                    <a:lstStyle/>
                    <a:p>
                      <a:pPr algn="just">
                        <a:spcAft>
                          <a:spcPts val="0"/>
                        </a:spcAft>
                      </a:pPr>
                      <a:r>
                        <a:rPr lang="en-US" sz="900" kern="100">
                          <a:effectLst/>
                          <a:latin typeface="+mn-ea"/>
                          <a:ea typeface="+mn-ea"/>
                          <a:cs typeface="Times New Roman" panose="02020603050405020304" pitchFamily="18" charset="0"/>
                        </a:rPr>
                        <a:t>1.</a:t>
                      </a:r>
                      <a:r>
                        <a:rPr lang="zh-CN" sz="900" kern="100">
                          <a:effectLst/>
                          <a:latin typeface="+mn-ea"/>
                          <a:ea typeface="+mn-ea"/>
                          <a:cs typeface="Times New Roman" panose="02020603050405020304" pitchFamily="18" charset="0"/>
                        </a:rPr>
                        <a:t>从业人员工资总额</a:t>
                      </a:r>
                    </a:p>
                  </a:txBody>
                  <a:tcPr marL="68580" marR="68580" marT="0" marB="0" anchor="ctr"/>
                </a:tc>
                <a:tc>
                  <a:txBody>
                    <a:bodyPr/>
                    <a:lstStyle/>
                    <a:p>
                      <a:pPr algn="ctr">
                        <a:spcAft>
                          <a:spcPts val="0"/>
                        </a:spcAft>
                      </a:pPr>
                      <a:r>
                        <a:rPr lang="en-US" sz="900" kern="100">
                          <a:effectLst/>
                          <a:latin typeface="+mn-ea"/>
                          <a:ea typeface="+mn-ea"/>
                          <a:cs typeface="Times New Roman" panose="02020603050405020304" pitchFamily="18" charset="0"/>
                        </a:rPr>
                        <a:t>16</a:t>
                      </a:r>
                      <a:endParaRPr lang="zh-CN" sz="900" kern="100">
                        <a:effectLst/>
                        <a:latin typeface="+mn-ea"/>
                        <a:ea typeface="+mn-ea"/>
                        <a:cs typeface="Times New Roman" panose="02020603050405020304" pitchFamily="18" charset="0"/>
                      </a:endParaRPr>
                    </a:p>
                  </a:txBody>
                  <a:tcPr marL="68580" marR="68580" marT="0" marB="0" anchor="ctr"/>
                </a:tc>
                <a:tc>
                  <a:txBody>
                    <a:bodyPr/>
                    <a:lstStyle/>
                    <a:p>
                      <a:pPr algn="ctr">
                        <a:spcAft>
                          <a:spcPts val="0"/>
                        </a:spcAft>
                      </a:pPr>
                      <a:r>
                        <a:rPr lang="en-US" sz="900" kern="100">
                          <a:effectLst/>
                          <a:latin typeface="+mn-ea"/>
                          <a:ea typeface="+mn-ea"/>
                          <a:cs typeface="Times New Roman" panose="02020603050405020304" pitchFamily="18" charset="0"/>
                        </a:rPr>
                        <a:t> </a:t>
                      </a:r>
                      <a:endParaRPr lang="zh-CN" sz="900" kern="100">
                        <a:effectLst/>
                        <a:latin typeface="+mn-ea"/>
                        <a:ea typeface="+mn-ea"/>
                        <a:cs typeface="Times New Roman" panose="02020603050405020304" pitchFamily="18" charset="0"/>
                      </a:endParaRPr>
                    </a:p>
                  </a:txBody>
                  <a:tcPr marL="68580" marR="68580" marT="0" marB="0" anchor="ctr"/>
                </a:tc>
                <a:tc>
                  <a:txBody>
                    <a:bodyPr/>
                    <a:lstStyle/>
                    <a:p>
                      <a:pPr algn="just">
                        <a:spcAft>
                          <a:spcPts val="0"/>
                        </a:spcAft>
                      </a:pPr>
                      <a:r>
                        <a:rPr lang="zh-CN" sz="900" kern="100">
                          <a:effectLst/>
                          <a:latin typeface="+mn-ea"/>
                          <a:ea typeface="+mn-ea"/>
                          <a:cs typeface="Times New Roman" panose="02020603050405020304" pitchFamily="18" charset="0"/>
                        </a:rPr>
                        <a:t>综合工时涉及人数</a:t>
                      </a:r>
                    </a:p>
                  </a:txBody>
                  <a:tcPr marL="68580" marR="68580" marT="0" marB="0" anchor="ctr"/>
                </a:tc>
                <a:tc>
                  <a:txBody>
                    <a:bodyPr/>
                    <a:lstStyle/>
                    <a:p>
                      <a:pPr algn="ctr">
                        <a:spcAft>
                          <a:spcPts val="0"/>
                        </a:spcAft>
                      </a:pPr>
                      <a:r>
                        <a:rPr lang="en-US" sz="900" kern="100" dirty="0">
                          <a:effectLst/>
                          <a:latin typeface="+mn-ea"/>
                          <a:ea typeface="+mn-ea"/>
                          <a:cs typeface="Times New Roman" panose="02020603050405020304" pitchFamily="18" charset="0"/>
                        </a:rPr>
                        <a:t>36</a:t>
                      </a:r>
                      <a:endParaRPr lang="zh-CN" sz="900" kern="100" dirty="0">
                        <a:effectLst/>
                        <a:latin typeface="+mn-ea"/>
                        <a:ea typeface="+mn-ea"/>
                        <a:cs typeface="Times New Roman" panose="02020603050405020304" pitchFamily="18" charset="0"/>
                      </a:endParaRPr>
                    </a:p>
                  </a:txBody>
                  <a:tcPr marL="68580" marR="68580" marT="0" marB="0" anchor="ctr"/>
                </a:tc>
                <a:tc>
                  <a:txBody>
                    <a:bodyPr/>
                    <a:lstStyle/>
                    <a:p>
                      <a:pPr algn="ctr">
                        <a:spcAft>
                          <a:spcPts val="0"/>
                        </a:spcAft>
                      </a:pPr>
                      <a:r>
                        <a:rPr lang="en-US" sz="1000" kern="100">
                          <a:effectLst/>
                        </a:rPr>
                        <a:t> </a:t>
                      </a:r>
                      <a:endParaRPr lang="zh-CN" sz="1000" kern="100">
                        <a:effectLst/>
                        <a:latin typeface="Calibri" panose="020F0502020204030204" charset="0"/>
                        <a:ea typeface="宋体" panose="02010600030101010101" pitchFamily="2" charset="-122"/>
                        <a:cs typeface="Times New Roman" panose="02020603050405020304" pitchFamily="18" charset="0"/>
                      </a:endParaRPr>
                    </a:p>
                  </a:txBody>
                  <a:tcPr marL="67790" marR="67790" marT="0" marB="0" anchor="ctr"/>
                </a:tc>
                <a:extLst>
                  <a:ext uri="{0D108BD9-81ED-4DB2-BD59-A6C34878D82A}">
                    <a16:rowId xmlns:a16="http://schemas.microsoft.com/office/drawing/2014/main" val="10017"/>
                  </a:ext>
                </a:extLst>
              </a:tr>
              <a:tr h="185420">
                <a:tc>
                  <a:txBody>
                    <a:bodyPr/>
                    <a:lstStyle/>
                    <a:p>
                      <a:pPr indent="290830" algn="just">
                        <a:spcAft>
                          <a:spcPts val="0"/>
                        </a:spcAft>
                      </a:pPr>
                      <a:r>
                        <a:rPr lang="zh-CN" sz="900" kern="100">
                          <a:effectLst/>
                          <a:latin typeface="+mn-ea"/>
                          <a:ea typeface="+mn-ea"/>
                          <a:cs typeface="Times New Roman" panose="02020603050405020304" pitchFamily="18" charset="0"/>
                        </a:rPr>
                        <a:t>其中：在岗职工工资总额</a:t>
                      </a:r>
                    </a:p>
                  </a:txBody>
                  <a:tcPr marL="68580" marR="68580" marT="0" marB="0" anchor="ctr"/>
                </a:tc>
                <a:tc>
                  <a:txBody>
                    <a:bodyPr/>
                    <a:lstStyle/>
                    <a:p>
                      <a:pPr algn="ctr">
                        <a:spcAft>
                          <a:spcPts val="0"/>
                        </a:spcAft>
                      </a:pPr>
                      <a:r>
                        <a:rPr lang="en-US" sz="900" kern="100">
                          <a:effectLst/>
                          <a:latin typeface="+mn-ea"/>
                          <a:ea typeface="+mn-ea"/>
                          <a:cs typeface="Times New Roman" panose="02020603050405020304" pitchFamily="18" charset="0"/>
                        </a:rPr>
                        <a:t>17</a:t>
                      </a:r>
                      <a:endParaRPr lang="zh-CN" sz="900" kern="100">
                        <a:effectLst/>
                        <a:latin typeface="+mn-ea"/>
                        <a:ea typeface="+mn-ea"/>
                        <a:cs typeface="Times New Roman" panose="02020603050405020304" pitchFamily="18" charset="0"/>
                      </a:endParaRPr>
                    </a:p>
                  </a:txBody>
                  <a:tcPr marL="68580" marR="68580" marT="0" marB="0" anchor="ctr"/>
                </a:tc>
                <a:tc>
                  <a:txBody>
                    <a:bodyPr/>
                    <a:lstStyle/>
                    <a:p>
                      <a:pPr algn="ctr">
                        <a:spcAft>
                          <a:spcPts val="0"/>
                        </a:spcAft>
                      </a:pPr>
                      <a:r>
                        <a:rPr lang="en-US" sz="900" kern="100">
                          <a:effectLst/>
                          <a:latin typeface="+mn-ea"/>
                          <a:ea typeface="+mn-ea"/>
                          <a:cs typeface="Times New Roman" panose="02020603050405020304" pitchFamily="18" charset="0"/>
                        </a:rPr>
                        <a:t> </a:t>
                      </a:r>
                      <a:endParaRPr lang="zh-CN" sz="900" kern="100">
                        <a:effectLst/>
                        <a:latin typeface="+mn-ea"/>
                        <a:ea typeface="+mn-ea"/>
                        <a:cs typeface="Times New Roman" panose="02020603050405020304" pitchFamily="18" charset="0"/>
                      </a:endParaRPr>
                    </a:p>
                  </a:txBody>
                  <a:tcPr marL="68580" marR="68580" marT="0" marB="0" anchor="ctr"/>
                </a:tc>
                <a:tc>
                  <a:txBody>
                    <a:bodyPr/>
                    <a:lstStyle/>
                    <a:p>
                      <a:pPr algn="just">
                        <a:spcAft>
                          <a:spcPts val="0"/>
                        </a:spcAft>
                      </a:pPr>
                      <a:r>
                        <a:rPr lang="zh-CN" sz="900" kern="100">
                          <a:effectLst/>
                          <a:latin typeface="+mn-ea"/>
                          <a:ea typeface="+mn-ea"/>
                          <a:cs typeface="Times New Roman" panose="02020603050405020304" pitchFamily="18" charset="0"/>
                        </a:rPr>
                        <a:t>综合工时工资总额</a:t>
                      </a:r>
                    </a:p>
                  </a:txBody>
                  <a:tcPr marL="68580" marR="68580" marT="0" marB="0" anchor="ctr"/>
                </a:tc>
                <a:tc>
                  <a:txBody>
                    <a:bodyPr/>
                    <a:lstStyle/>
                    <a:p>
                      <a:pPr algn="ctr">
                        <a:spcAft>
                          <a:spcPts val="0"/>
                        </a:spcAft>
                      </a:pPr>
                      <a:r>
                        <a:rPr lang="en-US" sz="900" kern="100">
                          <a:effectLst/>
                          <a:latin typeface="+mn-ea"/>
                          <a:ea typeface="+mn-ea"/>
                          <a:cs typeface="Times New Roman" panose="02020603050405020304" pitchFamily="18" charset="0"/>
                        </a:rPr>
                        <a:t>37</a:t>
                      </a:r>
                      <a:endParaRPr lang="zh-CN" sz="900" kern="100">
                        <a:effectLst/>
                        <a:latin typeface="+mn-ea"/>
                        <a:ea typeface="+mn-ea"/>
                        <a:cs typeface="Times New Roman" panose="02020603050405020304" pitchFamily="18" charset="0"/>
                      </a:endParaRPr>
                    </a:p>
                  </a:txBody>
                  <a:tcPr marL="68580" marR="68580" marT="0" marB="0" anchor="ctr"/>
                </a:tc>
                <a:tc>
                  <a:txBody>
                    <a:bodyPr/>
                    <a:lstStyle/>
                    <a:p>
                      <a:pPr algn="ctr">
                        <a:spcAft>
                          <a:spcPts val="0"/>
                        </a:spcAft>
                      </a:pPr>
                      <a:r>
                        <a:rPr lang="en-US" sz="1000" kern="100">
                          <a:effectLst/>
                        </a:rPr>
                        <a:t> </a:t>
                      </a:r>
                      <a:endParaRPr lang="zh-CN" sz="1000" kern="100">
                        <a:effectLst/>
                        <a:latin typeface="Calibri" panose="020F0502020204030204" charset="0"/>
                        <a:ea typeface="宋体" panose="02010600030101010101" pitchFamily="2" charset="-122"/>
                        <a:cs typeface="Times New Roman" panose="02020603050405020304" pitchFamily="18" charset="0"/>
                      </a:endParaRPr>
                    </a:p>
                  </a:txBody>
                  <a:tcPr marL="67790" marR="67790" marT="0" marB="0" anchor="ctr"/>
                </a:tc>
                <a:extLst>
                  <a:ext uri="{0D108BD9-81ED-4DB2-BD59-A6C34878D82A}">
                    <a16:rowId xmlns:a16="http://schemas.microsoft.com/office/drawing/2014/main" val="10018"/>
                  </a:ext>
                </a:extLst>
              </a:tr>
              <a:tr h="185420">
                <a:tc>
                  <a:txBody>
                    <a:bodyPr/>
                    <a:lstStyle/>
                    <a:p>
                      <a:pPr indent="290830" algn="just">
                        <a:spcAft>
                          <a:spcPts val="0"/>
                        </a:spcAft>
                      </a:pPr>
                      <a:r>
                        <a:rPr lang="zh-CN" sz="900" kern="100">
                          <a:effectLst/>
                          <a:latin typeface="+mn-ea"/>
                          <a:ea typeface="+mn-ea"/>
                          <a:cs typeface="Times New Roman" panose="02020603050405020304" pitchFamily="18" charset="0"/>
                        </a:rPr>
                        <a:t>其中：劳务派遣人员工资总额</a:t>
                      </a:r>
                    </a:p>
                  </a:txBody>
                  <a:tcPr marL="68580" marR="68580" marT="0" marB="0" anchor="ctr"/>
                </a:tc>
                <a:tc>
                  <a:txBody>
                    <a:bodyPr/>
                    <a:lstStyle/>
                    <a:p>
                      <a:pPr algn="ctr">
                        <a:spcAft>
                          <a:spcPts val="0"/>
                        </a:spcAft>
                      </a:pPr>
                      <a:r>
                        <a:rPr lang="en-US" sz="900" kern="100">
                          <a:effectLst/>
                          <a:latin typeface="+mn-ea"/>
                          <a:ea typeface="+mn-ea"/>
                          <a:cs typeface="Times New Roman" panose="02020603050405020304" pitchFamily="18" charset="0"/>
                        </a:rPr>
                        <a:t>18</a:t>
                      </a:r>
                      <a:endParaRPr lang="zh-CN" sz="900" kern="100">
                        <a:effectLst/>
                        <a:latin typeface="+mn-ea"/>
                        <a:ea typeface="+mn-ea"/>
                        <a:cs typeface="Times New Roman" panose="02020603050405020304" pitchFamily="18" charset="0"/>
                      </a:endParaRPr>
                    </a:p>
                  </a:txBody>
                  <a:tcPr marL="68580" marR="68580" marT="0" marB="0" anchor="ctr"/>
                </a:tc>
                <a:tc>
                  <a:txBody>
                    <a:bodyPr/>
                    <a:lstStyle/>
                    <a:p>
                      <a:pPr algn="ctr">
                        <a:spcAft>
                          <a:spcPts val="0"/>
                        </a:spcAft>
                      </a:pPr>
                      <a:r>
                        <a:rPr lang="en-US" sz="900" kern="100">
                          <a:effectLst/>
                          <a:latin typeface="+mn-ea"/>
                          <a:ea typeface="+mn-ea"/>
                          <a:cs typeface="Times New Roman" panose="02020603050405020304" pitchFamily="18" charset="0"/>
                        </a:rPr>
                        <a:t> </a:t>
                      </a:r>
                      <a:endParaRPr lang="zh-CN" sz="900" kern="100">
                        <a:effectLst/>
                        <a:latin typeface="+mn-ea"/>
                        <a:ea typeface="+mn-ea"/>
                        <a:cs typeface="Times New Roman" panose="02020603050405020304" pitchFamily="18" charset="0"/>
                      </a:endParaRPr>
                    </a:p>
                  </a:txBody>
                  <a:tcPr marL="68580" marR="68580" marT="0" marB="0" anchor="ctr"/>
                </a:tc>
                <a:tc>
                  <a:txBody>
                    <a:bodyPr/>
                    <a:lstStyle/>
                    <a:p>
                      <a:pPr algn="just">
                        <a:spcAft>
                          <a:spcPts val="0"/>
                        </a:spcAft>
                      </a:pPr>
                      <a:r>
                        <a:rPr lang="zh-CN" sz="900" kern="100">
                          <a:effectLst/>
                          <a:latin typeface="+mn-ea"/>
                          <a:ea typeface="+mn-ea"/>
                          <a:cs typeface="Times New Roman" panose="02020603050405020304" pitchFamily="18" charset="0"/>
                        </a:rPr>
                        <a:t>不定工时涉及人数</a:t>
                      </a:r>
                    </a:p>
                  </a:txBody>
                  <a:tcPr marL="68580" marR="68580" marT="0" marB="0" anchor="ctr"/>
                </a:tc>
                <a:tc>
                  <a:txBody>
                    <a:bodyPr/>
                    <a:lstStyle/>
                    <a:p>
                      <a:pPr algn="ctr">
                        <a:spcAft>
                          <a:spcPts val="0"/>
                        </a:spcAft>
                      </a:pPr>
                      <a:r>
                        <a:rPr lang="en-US" sz="900" kern="100" dirty="0">
                          <a:effectLst/>
                          <a:latin typeface="+mn-ea"/>
                          <a:ea typeface="+mn-ea"/>
                          <a:cs typeface="Times New Roman" panose="02020603050405020304" pitchFamily="18" charset="0"/>
                        </a:rPr>
                        <a:t>38</a:t>
                      </a:r>
                      <a:endParaRPr lang="zh-CN" sz="900" kern="100" dirty="0">
                        <a:effectLst/>
                        <a:latin typeface="+mn-ea"/>
                        <a:ea typeface="+mn-ea"/>
                        <a:cs typeface="Times New Roman" panose="02020603050405020304" pitchFamily="18" charset="0"/>
                      </a:endParaRPr>
                    </a:p>
                  </a:txBody>
                  <a:tcPr marL="68580" marR="68580" marT="0" marB="0" anchor="ctr"/>
                </a:tc>
                <a:tc>
                  <a:txBody>
                    <a:bodyPr/>
                    <a:lstStyle/>
                    <a:p>
                      <a:pPr algn="ctr">
                        <a:spcAft>
                          <a:spcPts val="0"/>
                        </a:spcAft>
                      </a:pPr>
                      <a:r>
                        <a:rPr lang="en-US" sz="1000" kern="100">
                          <a:effectLst/>
                        </a:rPr>
                        <a:t> </a:t>
                      </a:r>
                      <a:endParaRPr lang="zh-CN" sz="1000" kern="100">
                        <a:effectLst/>
                        <a:latin typeface="Calibri" panose="020F0502020204030204" charset="0"/>
                        <a:ea typeface="宋体" panose="02010600030101010101" pitchFamily="2" charset="-122"/>
                        <a:cs typeface="Times New Roman" panose="02020603050405020304" pitchFamily="18" charset="0"/>
                      </a:endParaRPr>
                    </a:p>
                  </a:txBody>
                  <a:tcPr marL="67790" marR="67790" marT="0" marB="0" anchor="ctr"/>
                </a:tc>
                <a:extLst>
                  <a:ext uri="{0D108BD9-81ED-4DB2-BD59-A6C34878D82A}">
                    <a16:rowId xmlns:a16="http://schemas.microsoft.com/office/drawing/2014/main" val="10019"/>
                  </a:ext>
                </a:extLst>
              </a:tr>
              <a:tr h="185420">
                <a:tc>
                  <a:txBody>
                    <a:bodyPr/>
                    <a:lstStyle/>
                    <a:p>
                      <a:pPr indent="290830" algn="just">
                        <a:spcAft>
                          <a:spcPts val="0"/>
                        </a:spcAft>
                      </a:pPr>
                      <a:r>
                        <a:rPr lang="zh-CN" sz="900" kern="100">
                          <a:effectLst/>
                          <a:latin typeface="+mn-ea"/>
                          <a:ea typeface="+mn-ea"/>
                          <a:cs typeface="Times New Roman" panose="02020603050405020304" pitchFamily="18" charset="0"/>
                        </a:rPr>
                        <a:t>其中：其他从业人员工资总额</a:t>
                      </a:r>
                    </a:p>
                  </a:txBody>
                  <a:tcPr marL="68580" marR="68580" marT="0" marB="0" anchor="ctr"/>
                </a:tc>
                <a:tc>
                  <a:txBody>
                    <a:bodyPr/>
                    <a:lstStyle/>
                    <a:p>
                      <a:pPr algn="ctr">
                        <a:spcAft>
                          <a:spcPts val="0"/>
                        </a:spcAft>
                      </a:pPr>
                      <a:r>
                        <a:rPr lang="en-US" sz="900" kern="100">
                          <a:effectLst/>
                          <a:latin typeface="+mn-ea"/>
                          <a:ea typeface="+mn-ea"/>
                          <a:cs typeface="Times New Roman" panose="02020603050405020304" pitchFamily="18" charset="0"/>
                        </a:rPr>
                        <a:t>19</a:t>
                      </a:r>
                      <a:endParaRPr lang="zh-CN" sz="900" kern="100">
                        <a:effectLst/>
                        <a:latin typeface="+mn-ea"/>
                        <a:ea typeface="+mn-ea"/>
                        <a:cs typeface="Times New Roman" panose="02020603050405020304" pitchFamily="18" charset="0"/>
                      </a:endParaRPr>
                    </a:p>
                  </a:txBody>
                  <a:tcPr marL="68580" marR="68580" marT="0" marB="0" anchor="ctr"/>
                </a:tc>
                <a:tc>
                  <a:txBody>
                    <a:bodyPr/>
                    <a:lstStyle/>
                    <a:p>
                      <a:pPr algn="ctr">
                        <a:spcAft>
                          <a:spcPts val="0"/>
                        </a:spcAft>
                      </a:pPr>
                      <a:r>
                        <a:rPr lang="en-US" sz="900" kern="100">
                          <a:effectLst/>
                          <a:latin typeface="+mn-ea"/>
                          <a:ea typeface="+mn-ea"/>
                          <a:cs typeface="Times New Roman" panose="02020603050405020304" pitchFamily="18" charset="0"/>
                        </a:rPr>
                        <a:t> </a:t>
                      </a:r>
                      <a:endParaRPr lang="zh-CN" sz="900" kern="100">
                        <a:effectLst/>
                        <a:latin typeface="+mn-ea"/>
                        <a:ea typeface="+mn-ea"/>
                        <a:cs typeface="Times New Roman" panose="02020603050405020304" pitchFamily="18" charset="0"/>
                      </a:endParaRPr>
                    </a:p>
                  </a:txBody>
                  <a:tcPr marL="68580" marR="68580" marT="0" marB="0" anchor="ctr"/>
                </a:tc>
                <a:tc>
                  <a:txBody>
                    <a:bodyPr/>
                    <a:lstStyle/>
                    <a:p>
                      <a:pPr algn="just">
                        <a:spcAft>
                          <a:spcPts val="0"/>
                        </a:spcAft>
                      </a:pPr>
                      <a:r>
                        <a:rPr lang="zh-CN" sz="900" kern="100">
                          <a:effectLst/>
                          <a:latin typeface="+mn-ea"/>
                          <a:ea typeface="+mn-ea"/>
                          <a:cs typeface="Times New Roman" panose="02020603050405020304" pitchFamily="18" charset="0"/>
                        </a:rPr>
                        <a:t>不定工时工资总额</a:t>
                      </a:r>
                    </a:p>
                  </a:txBody>
                  <a:tcPr marL="68580" marR="68580" marT="0" marB="0" anchor="ctr"/>
                </a:tc>
                <a:tc>
                  <a:txBody>
                    <a:bodyPr/>
                    <a:lstStyle/>
                    <a:p>
                      <a:pPr algn="ctr">
                        <a:spcAft>
                          <a:spcPts val="0"/>
                        </a:spcAft>
                      </a:pPr>
                      <a:r>
                        <a:rPr lang="en-US" sz="900" kern="100">
                          <a:effectLst/>
                          <a:latin typeface="+mn-ea"/>
                          <a:ea typeface="+mn-ea"/>
                          <a:cs typeface="Times New Roman" panose="02020603050405020304" pitchFamily="18" charset="0"/>
                        </a:rPr>
                        <a:t>39</a:t>
                      </a:r>
                      <a:endParaRPr lang="zh-CN" sz="900" kern="100">
                        <a:effectLst/>
                        <a:latin typeface="+mn-ea"/>
                        <a:ea typeface="+mn-ea"/>
                        <a:cs typeface="Times New Roman" panose="02020603050405020304" pitchFamily="18" charset="0"/>
                      </a:endParaRPr>
                    </a:p>
                  </a:txBody>
                  <a:tcPr marL="68580" marR="68580" marT="0" marB="0" anchor="ctr"/>
                </a:tc>
                <a:tc>
                  <a:txBody>
                    <a:bodyPr/>
                    <a:lstStyle/>
                    <a:p>
                      <a:pPr algn="ctr">
                        <a:spcAft>
                          <a:spcPts val="0"/>
                        </a:spcAft>
                      </a:pPr>
                      <a:r>
                        <a:rPr lang="en-US" sz="1000" kern="100" dirty="0">
                          <a:effectLst/>
                        </a:rPr>
                        <a:t> </a:t>
                      </a:r>
                      <a:endParaRPr lang="zh-CN" sz="1000" kern="100" dirty="0">
                        <a:effectLst/>
                        <a:latin typeface="Calibri" panose="020F0502020204030204" charset="0"/>
                        <a:ea typeface="宋体" panose="02010600030101010101" pitchFamily="2" charset="-122"/>
                        <a:cs typeface="Times New Roman" panose="02020603050405020304" pitchFamily="18" charset="0"/>
                      </a:endParaRPr>
                    </a:p>
                  </a:txBody>
                  <a:tcPr marL="67790" marR="67790" marT="0" marB="0" anchor="ctr"/>
                </a:tc>
                <a:extLst>
                  <a:ext uri="{0D108BD9-81ED-4DB2-BD59-A6C34878D82A}">
                    <a16:rowId xmlns:a16="http://schemas.microsoft.com/office/drawing/2014/main" val="10020"/>
                  </a:ext>
                </a:extLst>
              </a:tr>
              <a:tr h="185420">
                <a:tc>
                  <a:txBody>
                    <a:bodyPr/>
                    <a:lstStyle/>
                    <a:p>
                      <a:pPr algn="just">
                        <a:spcAft>
                          <a:spcPts val="0"/>
                        </a:spcAft>
                      </a:pPr>
                      <a:r>
                        <a:rPr lang="en-US" sz="900" kern="100">
                          <a:effectLst/>
                          <a:latin typeface="+mn-ea"/>
                          <a:ea typeface="+mn-ea"/>
                          <a:cs typeface="Times New Roman" panose="02020603050405020304" pitchFamily="18" charset="0"/>
                        </a:rPr>
                        <a:t>2.</a:t>
                      </a:r>
                      <a:r>
                        <a:rPr lang="zh-CN" sz="900" kern="100">
                          <a:effectLst/>
                          <a:latin typeface="+mn-ea"/>
                          <a:ea typeface="+mn-ea"/>
                          <a:cs typeface="Times New Roman" panose="02020603050405020304" pitchFamily="18" charset="0"/>
                        </a:rPr>
                        <a:t>福利费用总额</a:t>
                      </a:r>
                    </a:p>
                  </a:txBody>
                  <a:tcPr marL="68580" marR="68580" marT="0" marB="0" anchor="ctr"/>
                </a:tc>
                <a:tc>
                  <a:txBody>
                    <a:bodyPr/>
                    <a:lstStyle/>
                    <a:p>
                      <a:pPr algn="ctr">
                        <a:spcAft>
                          <a:spcPts val="0"/>
                        </a:spcAft>
                      </a:pPr>
                      <a:r>
                        <a:rPr lang="en-US" sz="900" kern="100">
                          <a:effectLst/>
                          <a:latin typeface="+mn-ea"/>
                          <a:ea typeface="+mn-ea"/>
                          <a:cs typeface="Times New Roman" panose="02020603050405020304" pitchFamily="18" charset="0"/>
                        </a:rPr>
                        <a:t>20</a:t>
                      </a:r>
                      <a:endParaRPr lang="zh-CN" sz="900" kern="100">
                        <a:effectLst/>
                        <a:latin typeface="+mn-ea"/>
                        <a:ea typeface="+mn-ea"/>
                        <a:cs typeface="Times New Roman" panose="02020603050405020304" pitchFamily="18" charset="0"/>
                      </a:endParaRPr>
                    </a:p>
                  </a:txBody>
                  <a:tcPr marL="68580" marR="68580" marT="0" marB="0" anchor="ctr"/>
                </a:tc>
                <a:tc>
                  <a:txBody>
                    <a:bodyPr/>
                    <a:lstStyle/>
                    <a:p>
                      <a:pPr algn="ctr">
                        <a:spcAft>
                          <a:spcPts val="0"/>
                        </a:spcAft>
                      </a:pPr>
                      <a:r>
                        <a:rPr lang="en-US" sz="900" kern="100">
                          <a:effectLst/>
                          <a:latin typeface="+mn-ea"/>
                          <a:ea typeface="+mn-ea"/>
                          <a:cs typeface="Times New Roman" panose="02020603050405020304" pitchFamily="18" charset="0"/>
                        </a:rPr>
                        <a:t> </a:t>
                      </a:r>
                      <a:endParaRPr lang="zh-CN" sz="900" kern="100">
                        <a:effectLst/>
                        <a:latin typeface="+mn-ea"/>
                        <a:ea typeface="+mn-ea"/>
                        <a:cs typeface="Times New Roman" panose="02020603050405020304" pitchFamily="18" charset="0"/>
                      </a:endParaRPr>
                    </a:p>
                  </a:txBody>
                  <a:tcPr marL="68580" marR="68580" marT="0" marB="0" anchor="ctr"/>
                </a:tc>
                <a:tc>
                  <a:txBody>
                    <a:bodyPr/>
                    <a:lstStyle/>
                    <a:p>
                      <a:pPr algn="just">
                        <a:spcAft>
                          <a:spcPts val="0"/>
                        </a:spcAft>
                      </a:pPr>
                      <a:r>
                        <a:rPr lang="zh-CN" sz="900" kern="100">
                          <a:effectLst/>
                          <a:latin typeface="+mn-ea"/>
                          <a:ea typeface="+mn-ea"/>
                          <a:cs typeface="Times New Roman" panose="02020603050405020304" pitchFamily="18" charset="0"/>
                        </a:rPr>
                        <a:t>从业人员平均工资年度预期增长率</a:t>
                      </a:r>
                    </a:p>
                  </a:txBody>
                  <a:tcPr marL="68580" marR="68580" marT="0" marB="0" anchor="ctr"/>
                </a:tc>
                <a:tc>
                  <a:txBody>
                    <a:bodyPr/>
                    <a:lstStyle/>
                    <a:p>
                      <a:pPr algn="ctr">
                        <a:spcAft>
                          <a:spcPts val="0"/>
                        </a:spcAft>
                      </a:pPr>
                      <a:r>
                        <a:rPr lang="en-US" sz="900" kern="100" dirty="0">
                          <a:effectLst/>
                          <a:latin typeface="+mn-ea"/>
                          <a:ea typeface="+mn-ea"/>
                          <a:cs typeface="Times New Roman" panose="02020603050405020304" pitchFamily="18" charset="0"/>
                        </a:rPr>
                        <a:t>40</a:t>
                      </a:r>
                      <a:endParaRPr lang="zh-CN" sz="900" kern="100" dirty="0">
                        <a:effectLst/>
                        <a:latin typeface="+mn-ea"/>
                        <a:ea typeface="+mn-ea"/>
                        <a:cs typeface="Times New Roman" panose="02020603050405020304" pitchFamily="18" charset="0"/>
                      </a:endParaRPr>
                    </a:p>
                  </a:txBody>
                  <a:tcPr marL="68580" marR="68580" marT="0" marB="0" anchor="ctr"/>
                </a:tc>
                <a:tc>
                  <a:txBody>
                    <a:bodyPr/>
                    <a:lstStyle/>
                    <a:p>
                      <a:pPr algn="ctr">
                        <a:spcAft>
                          <a:spcPts val="0"/>
                        </a:spcAft>
                      </a:pPr>
                      <a:endParaRPr lang="zh-CN" sz="1000" kern="100" dirty="0">
                        <a:effectLst/>
                        <a:latin typeface="Calibri" panose="020F0502020204030204" charset="0"/>
                        <a:ea typeface="宋体" panose="02010600030101010101" pitchFamily="2" charset="-122"/>
                        <a:cs typeface="Times New Roman" panose="02020603050405020304" pitchFamily="18" charset="0"/>
                      </a:endParaRPr>
                    </a:p>
                  </a:txBody>
                  <a:tcPr marL="67790" marR="67790" marT="0" marB="0" anchor="ctr"/>
                </a:tc>
                <a:extLst>
                  <a:ext uri="{0D108BD9-81ED-4DB2-BD59-A6C34878D82A}">
                    <a16:rowId xmlns:a16="http://schemas.microsoft.com/office/drawing/2014/main" val="10021"/>
                  </a:ext>
                </a:extLst>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形状, 圆圈&#10;&#10;描述已自动生成"/>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t="39524"/>
          <a:stretch>
            <a:fillRect/>
          </a:stretch>
        </p:blipFill>
        <p:spPr>
          <a:xfrm>
            <a:off x="0" y="5780476"/>
            <a:ext cx="12192000" cy="1077523"/>
          </a:xfrm>
          <a:prstGeom prst="rect">
            <a:avLst/>
          </a:prstGeom>
        </p:spPr>
      </p:pic>
      <p:pic>
        <p:nvPicPr>
          <p:cNvPr id="10" name="图片 9"/>
          <p:cNvPicPr>
            <a:picLocks noChangeAspect="1"/>
          </p:cNvPicPr>
          <p:nvPr>
            <p:custDataLst>
              <p:tags r:id="rId2"/>
            </p:custDataLst>
          </p:nvPr>
        </p:nvPicPr>
        <p:blipFill>
          <a:blip r:embed="rId6"/>
          <a:stretch>
            <a:fillRect/>
          </a:stretch>
        </p:blipFill>
        <p:spPr>
          <a:xfrm>
            <a:off x="-529" y="-426"/>
            <a:ext cx="12193057" cy="1068531"/>
          </a:xfrm>
          <a:prstGeom prst="rect">
            <a:avLst/>
          </a:prstGeom>
        </p:spPr>
      </p:pic>
      <p:sp>
        <p:nvSpPr>
          <p:cNvPr id="14337" name="Text Box 15"/>
          <p:cNvSpPr txBox="1"/>
          <p:nvPr>
            <p:custDataLst>
              <p:tags r:id="rId3"/>
            </p:custDataLst>
          </p:nvPr>
        </p:nvSpPr>
        <p:spPr>
          <a:xfrm>
            <a:off x="357505" y="991870"/>
            <a:ext cx="11476990" cy="4586894"/>
          </a:xfrm>
          <a:prstGeom prst="rect">
            <a:avLst/>
          </a:prstGeom>
          <a:noFill/>
          <a:ln w="9525">
            <a:noFill/>
          </a:ln>
        </p:spPr>
        <p:txBody>
          <a:bodyPr wrap="square" anchor="t" anchorCtr="0">
            <a:noAutofit/>
          </a:bodyPr>
          <a:lstStyle/>
          <a:p>
            <a:pPr marL="342900" marR="0" lvl="0" indent="1905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统一社会信用代码（组织机构代码）</a:t>
            </a:r>
            <a:endParaRPr kumimoji="0" lang="en-US" altLang="zh-CN"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endParaRPr>
          </a:p>
          <a:p>
            <a:pPr marL="342900" marR="0" lvl="0" indent="-342900" algn="l" defTabSz="914400" rtl="0" eaLnBrk="1" fontAlgn="base" latinLnBrk="0" hangingPunct="1">
              <a:lnSpc>
                <a:spcPct val="150000"/>
              </a:lnSpc>
              <a:spcBef>
                <a:spcPct val="20000"/>
              </a:spcBef>
              <a:spcAft>
                <a:spcPct val="0"/>
              </a:spcAft>
              <a:buClr>
                <a:schemeClr val="tx2"/>
              </a:buClr>
              <a:buSzPct val="70000"/>
              <a:buFont typeface="Wingdings" panose="05000000000000000000" pitchFamily="2" charset="2"/>
              <a:buNone/>
              <a:defRPr/>
            </a:pPr>
            <a:r>
              <a:rPr lang="en-US" altLang="zh-CN" sz="2400" b="1" kern="0" noProof="0" dirty="0">
                <a:ln>
                  <a:noFill/>
                </a:ln>
                <a:solidFill>
                  <a:srgbClr val="FFFF00"/>
                </a:solidFill>
                <a:effectLst>
                  <a:outerShdw blurRad="38100" dist="38100" dir="2700000" algn="tl">
                    <a:srgbClr val="000000"/>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outerShdw>
                </a:effectLst>
                <a:uLnTx/>
                <a:uFillTx/>
                <a:latin typeface="+mn-ea"/>
                <a:cs typeface="+mn-ea"/>
                <a:sym typeface="+mn-ea"/>
              </a:rPr>
              <a:t>已经领取了统一社会信用代码的法人单位和产业活动单位必须填写统一社会信用代码。在填写时，要按照</a:t>
            </a:r>
            <a:r>
              <a:rPr lang="en-US" altLang="zh-CN" sz="2400" b="1" kern="0" noProof="0" dirty="0">
                <a:ln>
                  <a:noFill/>
                </a:ln>
                <a:solidFill>
                  <a:srgbClr val="3657B4"/>
                </a:solidFill>
                <a:effectLst>
                  <a:outerShdw blurRad="38100" dist="38100" dir="2700000" algn="tl">
                    <a:srgbClr val="000000"/>
                  </a:outerShdw>
                </a:effectLst>
                <a:uLnTx/>
                <a:uFillTx/>
                <a:latin typeface="+mn-ea"/>
                <a:cs typeface="+mn-ea"/>
                <a:sym typeface="+mn-ea"/>
              </a:rPr>
              <a:t>《</a:t>
            </a:r>
            <a:r>
              <a:rPr lang="zh-CN" altLang="en-US" sz="2400" b="1" kern="0" noProof="0" dirty="0">
                <a:ln>
                  <a:noFill/>
                </a:ln>
                <a:solidFill>
                  <a:srgbClr val="3657B4"/>
                </a:solidFill>
                <a:effectLst>
                  <a:outerShdw blurRad="38100" dist="38100" dir="2700000" algn="tl">
                    <a:srgbClr val="000000"/>
                  </a:outerShdw>
                </a:effectLst>
                <a:uLnTx/>
                <a:uFillTx/>
                <a:latin typeface="+mn-ea"/>
                <a:cs typeface="+mn-ea"/>
                <a:sym typeface="+mn-ea"/>
              </a:rPr>
              <a:t>营业执照</a:t>
            </a:r>
            <a:r>
              <a:rPr lang="en-US" altLang="zh-CN" sz="2400" b="1" kern="0" noProof="0" dirty="0">
                <a:ln>
                  <a:noFill/>
                </a:ln>
                <a:solidFill>
                  <a:srgbClr val="3657B4"/>
                </a:solidFill>
                <a:effectLst>
                  <a:outerShdw blurRad="38100" dist="38100" dir="2700000" algn="tl">
                    <a:srgbClr val="000000"/>
                  </a:outerShdw>
                </a:effectLst>
                <a:uLnTx/>
                <a:uFillTx/>
                <a:latin typeface="+mn-ea"/>
                <a:cs typeface="+mn-ea"/>
                <a:sym typeface="+mn-ea"/>
              </a:rPr>
              <a:t>》</a:t>
            </a:r>
            <a:r>
              <a:rPr lang="zh-CN" altLang="en-US" sz="2400" b="1" kern="0" noProof="0" dirty="0">
                <a:ln>
                  <a:noFill/>
                </a:ln>
                <a:solidFill>
                  <a:srgbClr val="3657B4"/>
                </a:solidFill>
                <a:effectLst>
                  <a:outerShdw blurRad="38100" dist="38100" dir="2700000" algn="tl">
                    <a:srgbClr val="000000"/>
                  </a:outerShdw>
                </a:effectLst>
                <a:uLnTx/>
                <a:uFillTx/>
                <a:latin typeface="+mn-ea"/>
                <a:cs typeface="+mn-ea"/>
                <a:sym typeface="+mn-ea"/>
              </a:rPr>
              <a:t>（证书）上的统一社会信用代码填写。</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n-ea"/>
              <a:cs typeface="+mn-ea"/>
            </a:endParaRPr>
          </a:p>
          <a:p>
            <a:pPr marL="342900" marR="0" lvl="0" indent="-342900" algn="l" defTabSz="914400" rtl="0" eaLnBrk="1" fontAlgn="base" latinLnBrk="0" hangingPunct="1">
              <a:lnSpc>
                <a:spcPct val="150000"/>
              </a:lnSpc>
              <a:spcBef>
                <a:spcPct val="20000"/>
              </a:spcBef>
              <a:spcAft>
                <a:spcPct val="0"/>
              </a:spcAft>
              <a:buClr>
                <a:schemeClr val="tx2"/>
              </a:buClr>
              <a:buSzPct val="70000"/>
              <a:buFont typeface="Wingdings" panose="05000000000000000000" pitchFamily="2" charset="2"/>
              <a:buNone/>
              <a:defRPr/>
            </a:pPr>
            <a:r>
              <a:rPr lang="zh-CN" altLang="en-US" sz="2400" b="1" kern="0" noProof="0" dirty="0">
                <a:ln>
                  <a:noFill/>
                </a:ln>
                <a:solidFill>
                  <a:srgbClr val="3657B4"/>
                </a:solidFill>
                <a:effectLst>
                  <a:outerShdw blurRad="38100" dist="38100" dir="2700000" algn="tl">
                    <a:srgbClr val="000000"/>
                  </a:outerShdw>
                </a:effectLst>
                <a:uLnTx/>
                <a:uFillTx/>
                <a:latin typeface="+mn-ea"/>
                <a:cs typeface="+mn-ea"/>
                <a:sym typeface="+mn-ea"/>
              </a:rPr>
              <a:t>      </a:t>
            </a:r>
            <a:r>
              <a:rPr lang="en-US" altLang="zh-CN" sz="2400" b="1" kern="0" noProof="0" dirty="0">
                <a:ln>
                  <a:noFill/>
                </a:ln>
                <a:solidFill>
                  <a:srgbClr val="3657B4"/>
                </a:solidFill>
                <a:effectLst>
                  <a:outerShdw blurRad="38100" dist="38100" dir="2700000" algn="tl">
                    <a:srgbClr val="000000"/>
                  </a:outerShdw>
                </a:effectLst>
                <a:uLnTx/>
                <a:uFillTx/>
                <a:latin typeface="+mn-ea"/>
                <a:cs typeface="+mn-ea"/>
                <a:sym typeface="+mn-ea"/>
              </a:rPr>
              <a:t>	</a:t>
            </a:r>
          </a:p>
          <a:p>
            <a:pPr marL="342900" marR="0" lvl="0" indent="-342900" algn="l" defTabSz="914400" rtl="0" eaLnBrk="1" fontAlgn="base" latinLnBrk="0" hangingPunct="1">
              <a:lnSpc>
                <a:spcPct val="150000"/>
              </a:lnSpc>
              <a:spcBef>
                <a:spcPct val="20000"/>
              </a:spcBef>
              <a:spcAft>
                <a:spcPct val="0"/>
              </a:spcAft>
              <a:buClr>
                <a:schemeClr val="tx2"/>
              </a:buClr>
              <a:buSzPct val="70000"/>
              <a:buFont typeface="Wingdings" panose="05000000000000000000" pitchFamily="2" charset="2"/>
              <a:buNone/>
              <a:defRPr/>
            </a:pPr>
            <a:r>
              <a:rPr lang="en-US" altLang="zh-CN" sz="2400" b="1" kern="0" dirty="0">
                <a:solidFill>
                  <a:srgbClr val="3657B4"/>
                </a:solidFill>
                <a:effectLst>
                  <a:outerShdw blurRad="38100" dist="38100" dir="2700000" algn="tl">
                    <a:srgbClr val="000000"/>
                  </a:outerShdw>
                </a:effectLst>
                <a:latin typeface="+mn-ea"/>
                <a:cs typeface="+mn-ea"/>
                <a:sym typeface="+mn-ea"/>
              </a:rPr>
              <a:t>             </a:t>
            </a:r>
            <a:r>
              <a:rPr lang="zh-CN" altLang="en-US" sz="2400" b="1" kern="0" noProof="0" dirty="0">
                <a:ln>
                  <a:noFill/>
                </a:ln>
                <a:solidFill>
                  <a:srgbClr val="3657B4"/>
                </a:solidFill>
                <a:effectLst>
                  <a:outerShdw blurRad="38100" dist="38100" dir="2700000" algn="tl">
                    <a:srgbClr val="000000"/>
                  </a:outerShdw>
                </a:effectLst>
                <a:uLnTx/>
                <a:uFillTx/>
                <a:latin typeface="+mn-ea"/>
                <a:cs typeface="+mn-ea"/>
                <a:sym typeface="+mn-ea"/>
              </a:rPr>
              <a:t>尚未“五证合一”使用统一社会信用代码的企业，可填组织机构代码。组织机构代码是由组织机构代码登记主管机构给每个企业、事业单位、机关和社会团体颁发的在全国范围内统一的、始终不变的法定代码。具体填写规定：法人单位和产业活动单位代码均由</a:t>
            </a:r>
            <a:r>
              <a:rPr lang="en-US" altLang="zh-CN" sz="2400" b="1" kern="0" noProof="0" dirty="0">
                <a:ln>
                  <a:noFill/>
                </a:ln>
                <a:solidFill>
                  <a:srgbClr val="3657B4"/>
                </a:solidFill>
                <a:effectLst>
                  <a:outerShdw blurRad="38100" dist="38100" dir="2700000" algn="tl">
                    <a:srgbClr val="000000"/>
                  </a:outerShdw>
                </a:effectLst>
                <a:uLnTx/>
                <a:uFillTx/>
                <a:latin typeface="+mn-ea"/>
                <a:cs typeface="+mn-ea"/>
                <a:sym typeface="+mn-ea"/>
              </a:rPr>
              <a:t>8</a:t>
            </a:r>
            <a:r>
              <a:rPr lang="zh-CN" altLang="en-US" sz="2400" b="1" kern="0" noProof="0" dirty="0">
                <a:ln>
                  <a:noFill/>
                </a:ln>
                <a:solidFill>
                  <a:srgbClr val="3657B4"/>
                </a:solidFill>
                <a:effectLst>
                  <a:outerShdw blurRad="38100" dist="38100" dir="2700000" algn="tl">
                    <a:srgbClr val="000000"/>
                  </a:outerShdw>
                </a:effectLst>
                <a:uLnTx/>
                <a:uFillTx/>
                <a:latin typeface="+mn-ea"/>
                <a:cs typeface="+mn-ea"/>
                <a:sym typeface="+mn-ea"/>
              </a:rPr>
              <a:t>位无属性的数字和</a:t>
            </a:r>
            <a:r>
              <a:rPr lang="en-US" altLang="zh-CN" sz="2400" b="1" kern="0" noProof="0" dirty="0">
                <a:ln>
                  <a:noFill/>
                </a:ln>
                <a:solidFill>
                  <a:srgbClr val="3657B4"/>
                </a:solidFill>
                <a:effectLst>
                  <a:outerShdw blurRad="38100" dist="38100" dir="2700000" algn="tl">
                    <a:srgbClr val="000000"/>
                  </a:outerShdw>
                </a:effectLst>
                <a:uLnTx/>
                <a:uFillTx/>
                <a:latin typeface="+mn-ea"/>
                <a:cs typeface="+mn-ea"/>
                <a:sym typeface="+mn-ea"/>
              </a:rPr>
              <a:t>1</a:t>
            </a:r>
            <a:r>
              <a:rPr lang="zh-CN" altLang="en-US" sz="2400" b="1" kern="0" noProof="0" dirty="0">
                <a:ln>
                  <a:noFill/>
                </a:ln>
                <a:solidFill>
                  <a:srgbClr val="3657B4"/>
                </a:solidFill>
                <a:effectLst>
                  <a:outerShdw blurRad="38100" dist="38100" dir="2700000" algn="tl">
                    <a:srgbClr val="000000"/>
                  </a:outerShdw>
                </a:effectLst>
                <a:uLnTx/>
                <a:uFillTx/>
                <a:latin typeface="+mn-ea"/>
                <a:cs typeface="+mn-ea"/>
                <a:sym typeface="+mn-ea"/>
              </a:rPr>
              <a:t>位校验码组成。</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n-ea"/>
              <a:cs typeface="+mn-ea"/>
            </a:endParaRPr>
          </a:p>
          <a:p>
            <a:pPr marL="342900" marR="0" lvl="0" indent="-342900" algn="l" defTabSz="914400" rtl="0" eaLnBrk="1" fontAlgn="base" latinLnBrk="0" hangingPunct="1">
              <a:lnSpc>
                <a:spcPct val="150000"/>
              </a:lnSpc>
              <a:spcBef>
                <a:spcPct val="20000"/>
              </a:spcBef>
              <a:spcAft>
                <a:spcPct val="0"/>
              </a:spcAft>
              <a:buClr>
                <a:schemeClr val="tx2"/>
              </a:buClr>
              <a:buSzPct val="70000"/>
              <a:buFont typeface="Wingdings" panose="05000000000000000000" pitchFamily="2" charset="2"/>
              <a:buNone/>
              <a:defRPr/>
            </a:pPr>
            <a:r>
              <a:rPr lang="zh-CN" altLang="en-US" sz="2400" b="1" kern="0" noProof="0" dirty="0">
                <a:ln>
                  <a:noFill/>
                </a:ln>
                <a:solidFill>
                  <a:srgbClr val="3657B4"/>
                </a:solidFill>
                <a:effectLst>
                  <a:outerShdw blurRad="38100" dist="38100" dir="2700000" algn="tl">
                    <a:srgbClr val="000000"/>
                  </a:outerShdw>
                </a:effectLst>
                <a:uLnTx/>
                <a:uFillTx/>
                <a:latin typeface="+mn-ea"/>
                <a:cs typeface="+mn-ea"/>
                <a:sym typeface="+mn-ea"/>
              </a:rPr>
              <a:t>   </a:t>
            </a:r>
            <a:r>
              <a:rPr lang="en-US" altLang="zh-CN" sz="2400" b="1" kern="0" noProof="0" dirty="0">
                <a:ln>
                  <a:noFill/>
                </a:ln>
                <a:solidFill>
                  <a:srgbClr val="3657B4"/>
                </a:solidFill>
                <a:effectLst>
                  <a:outerShdw blurRad="38100" dist="38100" dir="2700000" algn="tl">
                    <a:srgbClr val="000000"/>
                  </a:outerShdw>
                </a:effectLst>
                <a:uLnTx/>
                <a:uFillTx/>
                <a:latin typeface="+mn-ea"/>
                <a:cs typeface="+mn-ea"/>
                <a:sym typeface="+mn-ea"/>
              </a:rPr>
              <a:t>		</a:t>
            </a:r>
            <a:endParaRPr lang="zh-CN" altLang="zh-CN" sz="2400" b="1" kern="0" noProof="0" dirty="0">
              <a:ln>
                <a:noFill/>
              </a:ln>
              <a:solidFill>
                <a:srgbClr val="3657B4"/>
              </a:solidFill>
              <a:effectLst>
                <a:outerShdw blurRad="38100" dist="38100" dir="2700000" algn="tl">
                  <a:srgbClr val="000000"/>
                </a:outerShdw>
              </a:effectLst>
              <a:uLnTx/>
              <a:uFillTx/>
              <a:latin typeface="+mn-ea"/>
              <a:cs typeface="+mn-ea"/>
              <a:sym typeface="+mn-ea"/>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形状, 圆圈&#10;&#10;描述已自动生成"/>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t="39524"/>
          <a:stretch>
            <a:fillRect/>
          </a:stretch>
        </p:blipFill>
        <p:spPr>
          <a:xfrm>
            <a:off x="0" y="5780476"/>
            <a:ext cx="12192000" cy="1077523"/>
          </a:xfrm>
          <a:prstGeom prst="rect">
            <a:avLst/>
          </a:prstGeom>
        </p:spPr>
      </p:pic>
      <p:pic>
        <p:nvPicPr>
          <p:cNvPr id="10" name="图片 9"/>
          <p:cNvPicPr>
            <a:picLocks noChangeAspect="1"/>
          </p:cNvPicPr>
          <p:nvPr>
            <p:custDataLst>
              <p:tags r:id="rId2"/>
            </p:custDataLst>
          </p:nvPr>
        </p:nvPicPr>
        <p:blipFill>
          <a:blip r:embed="rId6"/>
          <a:stretch>
            <a:fillRect/>
          </a:stretch>
        </p:blipFill>
        <p:spPr>
          <a:xfrm>
            <a:off x="-529" y="-426"/>
            <a:ext cx="12193057" cy="1068531"/>
          </a:xfrm>
          <a:prstGeom prst="rect">
            <a:avLst/>
          </a:prstGeom>
        </p:spPr>
      </p:pic>
      <p:sp>
        <p:nvSpPr>
          <p:cNvPr id="14337" name="Text Box 15"/>
          <p:cNvSpPr txBox="1"/>
          <p:nvPr>
            <p:custDataLst>
              <p:tags r:id="rId3"/>
            </p:custDataLst>
          </p:nvPr>
        </p:nvSpPr>
        <p:spPr>
          <a:xfrm>
            <a:off x="259080" y="565785"/>
            <a:ext cx="11476990" cy="4268470"/>
          </a:xfrm>
          <a:prstGeom prst="rect">
            <a:avLst/>
          </a:prstGeom>
          <a:noFill/>
          <a:ln w="9525">
            <a:noFill/>
          </a:ln>
        </p:spPr>
        <p:txBody>
          <a:bodyPr wrap="square" anchor="t" anchorCtr="0">
            <a:noAutofit/>
          </a:bodyPr>
          <a:lstStyle/>
          <a:p>
            <a:pPr marL="342900" marR="0" lvl="0" indent="1905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en-US" altLang="zh-CN"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endParaRPr>
          </a:p>
          <a:p>
            <a:pPr marL="342900" marR="0" lvl="0" indent="-342900" algn="l" defTabSz="914400" rtl="0" eaLnBrk="1" fontAlgn="base" latinLnBrk="0" hangingPunct="1">
              <a:lnSpc>
                <a:spcPct val="150000"/>
              </a:lnSpc>
              <a:spcBef>
                <a:spcPct val="20000"/>
              </a:spcBef>
              <a:spcAft>
                <a:spcPct val="0"/>
              </a:spcAft>
              <a:buClr>
                <a:schemeClr val="tx2"/>
              </a:buClr>
              <a:buSzPct val="70000"/>
              <a:buFont typeface="Wingdings" panose="05000000000000000000" pitchFamily="2" charset="2"/>
              <a:buNone/>
              <a:defRPr/>
            </a:pPr>
            <a:r>
              <a:rPr lang="en-US" altLang="zh-CN" sz="2400" b="1" kern="0" noProof="0" dirty="0">
                <a:ln>
                  <a:noFill/>
                </a:ln>
                <a:solidFill>
                  <a:srgbClr val="FFFF00"/>
                </a:solidFill>
                <a:effectLst>
                  <a:outerShdw blurRad="38100" dist="38100" dir="2700000" algn="tl">
                    <a:srgbClr val="000000"/>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outerShdw>
                </a:effectLst>
                <a:uLnTx/>
                <a:uFillTx/>
                <a:latin typeface="+mn-ea"/>
                <a:cs typeface="+mn-ea"/>
                <a:sym typeface="+mn-ea"/>
              </a:rPr>
              <a:t> 统一社会信用代码指标按照调查范围将部分填写位数做成固定的指标性质或者与其他指标相联系，以免发生错误，即第</a:t>
            </a:r>
            <a:r>
              <a:rPr lang="en-US" altLang="zh-CN" sz="2400" b="1" kern="0" noProof="0" dirty="0">
                <a:ln>
                  <a:noFill/>
                </a:ln>
                <a:solidFill>
                  <a:srgbClr val="3657B4"/>
                </a:solidFill>
                <a:effectLst>
                  <a:outerShdw blurRad="38100" dist="38100" dir="2700000" algn="tl">
                    <a:srgbClr val="000000"/>
                  </a:outerShdw>
                </a:effectLst>
                <a:uLnTx/>
                <a:uFillTx/>
                <a:latin typeface="+mn-ea"/>
                <a:cs typeface="+mn-ea"/>
                <a:sym typeface="+mn-ea"/>
              </a:rPr>
              <a:t>1</a:t>
            </a:r>
            <a:r>
              <a:rPr lang="zh-CN" altLang="en-US" sz="2400" b="1" kern="0" noProof="0" dirty="0">
                <a:ln>
                  <a:noFill/>
                </a:ln>
                <a:solidFill>
                  <a:srgbClr val="3657B4"/>
                </a:solidFill>
                <a:effectLst>
                  <a:outerShdw blurRad="38100" dist="38100" dir="2700000" algn="tl">
                    <a:srgbClr val="000000"/>
                  </a:outerShdw>
                </a:effectLst>
                <a:uLnTx/>
                <a:uFillTx/>
                <a:latin typeface="+mn-ea"/>
                <a:cs typeface="+mn-ea"/>
                <a:sym typeface="+mn-ea"/>
              </a:rPr>
              <a:t>位，做成“</a:t>
            </a:r>
            <a:r>
              <a:rPr lang="en-US" altLang="zh-CN" sz="2400" b="1" kern="0" noProof="0" dirty="0">
                <a:ln>
                  <a:noFill/>
                </a:ln>
                <a:solidFill>
                  <a:srgbClr val="3657B4"/>
                </a:solidFill>
                <a:effectLst>
                  <a:outerShdw blurRad="38100" dist="38100" dir="2700000" algn="tl">
                    <a:srgbClr val="000000"/>
                  </a:outerShdw>
                </a:effectLst>
                <a:uLnTx/>
                <a:uFillTx/>
                <a:latin typeface="+mn-ea"/>
                <a:cs typeface="+mn-ea"/>
                <a:sym typeface="+mn-ea"/>
              </a:rPr>
              <a:t>9”</a:t>
            </a:r>
            <a:r>
              <a:rPr lang="zh-CN" altLang="en-US" sz="2400" b="1" kern="0" noProof="0" dirty="0">
                <a:ln>
                  <a:noFill/>
                </a:ln>
                <a:solidFill>
                  <a:srgbClr val="3657B4"/>
                </a:solidFill>
                <a:effectLst>
                  <a:outerShdw blurRad="38100" dist="38100" dir="2700000" algn="tl">
                    <a:srgbClr val="000000"/>
                  </a:outerShdw>
                </a:effectLst>
                <a:uLnTx/>
                <a:uFillTx/>
                <a:latin typeface="+mn-ea"/>
                <a:cs typeface="+mn-ea"/>
                <a:sym typeface="+mn-ea"/>
              </a:rPr>
              <a:t>，第</a:t>
            </a:r>
            <a:r>
              <a:rPr lang="en-US" altLang="zh-CN" sz="2400" b="1" kern="0" noProof="0" dirty="0">
                <a:ln>
                  <a:noFill/>
                </a:ln>
                <a:solidFill>
                  <a:srgbClr val="3657B4"/>
                </a:solidFill>
                <a:effectLst>
                  <a:outerShdw blurRad="38100" dist="38100" dir="2700000" algn="tl">
                    <a:srgbClr val="000000"/>
                  </a:outerShdw>
                </a:effectLst>
                <a:uLnTx/>
                <a:uFillTx/>
                <a:latin typeface="+mn-ea"/>
                <a:cs typeface="+mn-ea"/>
                <a:sym typeface="+mn-ea"/>
              </a:rPr>
              <a:t>2</a:t>
            </a:r>
            <a:r>
              <a:rPr lang="zh-CN" altLang="en-US" sz="2400" b="1" kern="0" noProof="0" dirty="0">
                <a:ln>
                  <a:noFill/>
                </a:ln>
                <a:solidFill>
                  <a:srgbClr val="3657B4"/>
                </a:solidFill>
                <a:effectLst>
                  <a:outerShdw blurRad="38100" dist="38100" dir="2700000" algn="tl">
                    <a:srgbClr val="000000"/>
                  </a:outerShdw>
                </a:effectLst>
                <a:uLnTx/>
                <a:uFillTx/>
                <a:latin typeface="+mn-ea"/>
                <a:cs typeface="+mn-ea"/>
                <a:sym typeface="+mn-ea"/>
              </a:rPr>
              <a:t>位做成“</a:t>
            </a:r>
            <a:r>
              <a:rPr lang="en-US" altLang="zh-CN" sz="2400" b="1" kern="0" noProof="0" dirty="0">
                <a:ln>
                  <a:noFill/>
                </a:ln>
                <a:solidFill>
                  <a:srgbClr val="3657B4"/>
                </a:solidFill>
                <a:effectLst>
                  <a:outerShdw blurRad="38100" dist="38100" dir="2700000" algn="tl">
                    <a:srgbClr val="000000"/>
                  </a:outerShdw>
                </a:effectLst>
                <a:uLnTx/>
                <a:uFillTx/>
                <a:latin typeface="+mn-ea"/>
                <a:cs typeface="+mn-ea"/>
                <a:sym typeface="+mn-ea"/>
              </a:rPr>
              <a:t>1”</a:t>
            </a:r>
            <a:r>
              <a:rPr lang="zh-CN" altLang="en-US" sz="2400" b="1" kern="0" noProof="0" dirty="0">
                <a:ln>
                  <a:noFill/>
                </a:ln>
                <a:solidFill>
                  <a:srgbClr val="3657B4"/>
                </a:solidFill>
                <a:effectLst>
                  <a:outerShdw blurRad="38100" dist="38100" dir="2700000" algn="tl">
                    <a:srgbClr val="000000"/>
                  </a:outerShdw>
                </a:effectLst>
                <a:uLnTx/>
                <a:uFillTx/>
                <a:latin typeface="+mn-ea"/>
                <a:cs typeface="+mn-ea"/>
                <a:sym typeface="+mn-ea"/>
              </a:rPr>
              <a:t>，第</a:t>
            </a:r>
            <a:r>
              <a:rPr lang="en-US" altLang="zh-CN" sz="2400" b="1" kern="0" noProof="0" dirty="0">
                <a:ln>
                  <a:noFill/>
                </a:ln>
                <a:solidFill>
                  <a:srgbClr val="3657B4"/>
                </a:solidFill>
                <a:effectLst>
                  <a:outerShdw blurRad="38100" dist="38100" dir="2700000" algn="tl">
                    <a:srgbClr val="000000"/>
                  </a:outerShdw>
                </a:effectLst>
                <a:uLnTx/>
                <a:uFillTx/>
                <a:latin typeface="+mn-ea"/>
                <a:cs typeface="+mn-ea"/>
                <a:sym typeface="+mn-ea"/>
              </a:rPr>
              <a:t>3-8</a:t>
            </a:r>
            <a:r>
              <a:rPr lang="zh-CN" altLang="en-US" sz="2400" b="1" kern="0" noProof="0" dirty="0">
                <a:ln>
                  <a:noFill/>
                </a:ln>
                <a:solidFill>
                  <a:srgbClr val="3657B4"/>
                </a:solidFill>
                <a:effectLst>
                  <a:outerShdw blurRad="38100" dist="38100" dir="2700000" algn="tl">
                    <a:srgbClr val="000000"/>
                  </a:outerShdw>
                </a:effectLst>
                <a:uLnTx/>
                <a:uFillTx/>
                <a:latin typeface="+mn-ea"/>
                <a:cs typeface="+mn-ea"/>
                <a:sym typeface="+mn-ea"/>
              </a:rPr>
              <a:t>位与指标中的第</a:t>
            </a:r>
            <a:r>
              <a:rPr lang="en-US" altLang="zh-CN" sz="2400" b="1" kern="0" noProof="0" dirty="0">
                <a:ln>
                  <a:noFill/>
                </a:ln>
                <a:solidFill>
                  <a:srgbClr val="3657B4"/>
                </a:solidFill>
                <a:effectLst>
                  <a:outerShdw blurRad="38100" dist="38100" dir="2700000" algn="tl">
                    <a:srgbClr val="000000"/>
                  </a:outerShdw>
                </a:effectLst>
                <a:uLnTx/>
                <a:uFillTx/>
                <a:latin typeface="+mn-ea"/>
                <a:cs typeface="+mn-ea"/>
                <a:sym typeface="+mn-ea"/>
              </a:rPr>
              <a:t>5</a:t>
            </a:r>
            <a:r>
              <a:rPr lang="zh-CN" altLang="en-US" sz="2400" b="1" kern="0" noProof="0" dirty="0">
                <a:ln>
                  <a:noFill/>
                </a:ln>
                <a:solidFill>
                  <a:srgbClr val="3657B4"/>
                </a:solidFill>
                <a:effectLst>
                  <a:outerShdw blurRad="38100" dist="38100" dir="2700000" algn="tl">
                    <a:srgbClr val="000000"/>
                  </a:outerShdw>
                </a:effectLst>
                <a:uLnTx/>
                <a:uFillTx/>
                <a:latin typeface="+mn-ea"/>
                <a:cs typeface="+mn-ea"/>
                <a:sym typeface="+mn-ea"/>
              </a:rPr>
              <a:t>项，即企业所在地行政区划代码保持一致；第</a:t>
            </a:r>
            <a:r>
              <a:rPr lang="en-US" altLang="zh-CN" sz="2400" b="1" kern="0" noProof="0" dirty="0">
                <a:ln>
                  <a:noFill/>
                </a:ln>
                <a:solidFill>
                  <a:srgbClr val="3657B4"/>
                </a:solidFill>
                <a:effectLst>
                  <a:outerShdw blurRad="38100" dist="38100" dir="2700000" algn="tl">
                    <a:srgbClr val="000000"/>
                  </a:outerShdw>
                </a:effectLst>
                <a:uLnTx/>
                <a:uFillTx/>
                <a:latin typeface="+mn-ea"/>
                <a:cs typeface="+mn-ea"/>
                <a:sym typeface="+mn-ea"/>
              </a:rPr>
              <a:t>9-17</a:t>
            </a:r>
            <a:r>
              <a:rPr lang="zh-CN" altLang="en-US" sz="2400" b="1" kern="0" noProof="0" dirty="0">
                <a:ln>
                  <a:noFill/>
                </a:ln>
                <a:solidFill>
                  <a:srgbClr val="3657B4"/>
                </a:solidFill>
                <a:effectLst>
                  <a:outerShdw blurRad="38100" dist="38100" dir="2700000" algn="tl">
                    <a:srgbClr val="000000"/>
                  </a:outerShdw>
                </a:effectLst>
                <a:uLnTx/>
                <a:uFillTx/>
                <a:latin typeface="+mn-ea"/>
                <a:cs typeface="+mn-ea"/>
                <a:sym typeface="+mn-ea"/>
              </a:rPr>
              <a:t>位做成与原组织机构代码同样的要求，即由</a:t>
            </a:r>
            <a:r>
              <a:rPr lang="en-US" altLang="zh-CN" sz="2400" b="1" kern="0" noProof="0" dirty="0">
                <a:ln>
                  <a:noFill/>
                </a:ln>
                <a:solidFill>
                  <a:srgbClr val="3657B4"/>
                </a:solidFill>
                <a:effectLst>
                  <a:outerShdw blurRad="38100" dist="38100" dir="2700000" algn="tl">
                    <a:srgbClr val="000000"/>
                  </a:outerShdw>
                </a:effectLst>
                <a:uLnTx/>
                <a:uFillTx/>
                <a:latin typeface="+mn-ea"/>
                <a:cs typeface="+mn-ea"/>
                <a:sym typeface="+mn-ea"/>
              </a:rPr>
              <a:t>8</a:t>
            </a:r>
            <a:r>
              <a:rPr lang="zh-CN" altLang="en-US" sz="2400" b="1" kern="0" noProof="0" dirty="0">
                <a:ln>
                  <a:noFill/>
                </a:ln>
                <a:solidFill>
                  <a:srgbClr val="3657B4"/>
                </a:solidFill>
                <a:effectLst>
                  <a:outerShdw blurRad="38100" dist="38100" dir="2700000" algn="tl">
                    <a:srgbClr val="000000"/>
                  </a:outerShdw>
                </a:effectLst>
                <a:uLnTx/>
                <a:uFillTx/>
                <a:latin typeface="+mn-ea"/>
                <a:cs typeface="+mn-ea"/>
                <a:sym typeface="+mn-ea"/>
              </a:rPr>
              <a:t>位无属性的数字和</a:t>
            </a:r>
            <a:r>
              <a:rPr lang="en-US" altLang="zh-CN" sz="2400" b="1" kern="0" noProof="0" dirty="0">
                <a:ln>
                  <a:noFill/>
                </a:ln>
                <a:solidFill>
                  <a:srgbClr val="3657B4"/>
                </a:solidFill>
                <a:effectLst>
                  <a:outerShdw blurRad="38100" dist="38100" dir="2700000" algn="tl">
                    <a:srgbClr val="000000"/>
                  </a:outerShdw>
                </a:effectLst>
                <a:uLnTx/>
                <a:uFillTx/>
                <a:latin typeface="+mn-ea"/>
                <a:cs typeface="+mn-ea"/>
                <a:sym typeface="+mn-ea"/>
              </a:rPr>
              <a:t>1</a:t>
            </a:r>
            <a:r>
              <a:rPr lang="zh-CN" altLang="en-US" sz="2400" b="1" kern="0" noProof="0" dirty="0">
                <a:ln>
                  <a:noFill/>
                </a:ln>
                <a:solidFill>
                  <a:srgbClr val="3657B4"/>
                </a:solidFill>
                <a:effectLst>
                  <a:outerShdw blurRad="38100" dist="38100" dir="2700000" algn="tl">
                    <a:srgbClr val="000000"/>
                  </a:outerShdw>
                </a:effectLst>
                <a:uLnTx/>
                <a:uFillTx/>
                <a:latin typeface="+mn-ea"/>
                <a:cs typeface="+mn-ea"/>
                <a:sym typeface="+mn-ea"/>
              </a:rPr>
              <a:t>位检验码组成。</a:t>
            </a:r>
            <a:endParaRPr kumimoji="0" lang="en-US" altLang="zh-CN" sz="24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n-ea"/>
              <a:cs typeface="+mn-ea"/>
            </a:endParaRPr>
          </a:p>
          <a:p>
            <a:pPr marL="342900" marR="0" lvl="0" indent="-342900" algn="l" defTabSz="914400" rtl="0" eaLnBrk="1" fontAlgn="base" latinLnBrk="0" hangingPunct="1">
              <a:lnSpc>
                <a:spcPct val="150000"/>
              </a:lnSpc>
              <a:spcBef>
                <a:spcPct val="20000"/>
              </a:spcBef>
              <a:spcAft>
                <a:spcPct val="0"/>
              </a:spcAft>
              <a:buClr>
                <a:schemeClr val="tx2"/>
              </a:buClr>
              <a:buSzPct val="70000"/>
              <a:buFont typeface="Wingdings" panose="05000000000000000000" pitchFamily="2" charset="2"/>
              <a:buNone/>
              <a:defRPr/>
            </a:pPr>
            <a:r>
              <a:rPr lang="en-US" altLang="zh-CN" sz="2400" b="1" kern="0" noProof="0" dirty="0">
                <a:ln>
                  <a:noFill/>
                </a:ln>
                <a:solidFill>
                  <a:srgbClr val="3657B4"/>
                </a:solidFill>
                <a:effectLst>
                  <a:outerShdw blurRad="38100" dist="38100" dir="2700000" algn="tl">
                    <a:srgbClr val="000000"/>
                  </a:outerShdw>
                </a:effectLst>
                <a:uLnTx/>
                <a:uFillTx/>
                <a:latin typeface="+mn-ea"/>
                <a:cs typeface="+mn-ea"/>
                <a:sym typeface="+mn-ea"/>
              </a:rPr>
              <a:t>		</a:t>
            </a:r>
            <a:r>
              <a:rPr lang="zh-CN" altLang="zh-CN" sz="2400" b="1" kern="0" noProof="0" dirty="0">
                <a:ln>
                  <a:noFill/>
                </a:ln>
                <a:solidFill>
                  <a:srgbClr val="3657B4"/>
                </a:solidFill>
                <a:effectLst>
                  <a:outerShdw blurRad="38100" dist="38100" dir="2700000" algn="tl">
                    <a:srgbClr val="000000"/>
                  </a:outerShdw>
                </a:effectLst>
                <a:uLnTx/>
                <a:uFillTx/>
                <a:latin typeface="+mn-ea"/>
                <a:cs typeface="+mn-ea"/>
                <a:sym typeface="+mn-ea"/>
              </a:rPr>
              <a:t>填报要求：必填，</a:t>
            </a:r>
            <a:r>
              <a:rPr lang="en-US" altLang="zh-CN" sz="2400" b="1" kern="0" noProof="0" dirty="0">
                <a:ln>
                  <a:noFill/>
                </a:ln>
                <a:solidFill>
                  <a:srgbClr val="3657B4"/>
                </a:solidFill>
                <a:effectLst>
                  <a:outerShdw blurRad="38100" dist="38100" dir="2700000" algn="tl">
                    <a:srgbClr val="000000"/>
                  </a:outerShdw>
                </a:effectLst>
                <a:uLnTx/>
                <a:uFillTx/>
                <a:latin typeface="+mn-ea"/>
                <a:cs typeface="+mn-ea"/>
                <a:sym typeface="+mn-ea"/>
              </a:rPr>
              <a:t>18</a:t>
            </a:r>
            <a:r>
              <a:rPr lang="zh-CN" altLang="zh-CN" sz="2400" b="1" kern="0" noProof="0" dirty="0">
                <a:ln>
                  <a:noFill/>
                </a:ln>
                <a:solidFill>
                  <a:srgbClr val="3657B4"/>
                </a:solidFill>
                <a:effectLst>
                  <a:outerShdw blurRad="38100" dist="38100" dir="2700000" algn="tl">
                    <a:srgbClr val="000000"/>
                  </a:outerShdw>
                </a:effectLst>
                <a:uLnTx/>
                <a:uFillTx/>
                <a:latin typeface="+mn-ea"/>
                <a:cs typeface="+mn-ea"/>
                <a:sym typeface="+mn-ea"/>
              </a:rPr>
              <a:t>位或</a:t>
            </a:r>
            <a:r>
              <a:rPr lang="en-US" altLang="zh-CN" sz="2400" b="1" kern="0" noProof="0" dirty="0">
                <a:ln>
                  <a:noFill/>
                </a:ln>
                <a:solidFill>
                  <a:srgbClr val="3657B4"/>
                </a:solidFill>
                <a:effectLst>
                  <a:outerShdw blurRad="38100" dist="38100" dir="2700000" algn="tl">
                    <a:srgbClr val="000000"/>
                  </a:outerShdw>
                </a:effectLst>
                <a:uLnTx/>
                <a:uFillTx/>
                <a:latin typeface="+mn-ea"/>
                <a:cs typeface="+mn-ea"/>
                <a:sym typeface="+mn-ea"/>
              </a:rPr>
              <a:t>9</a:t>
            </a:r>
            <a:r>
              <a:rPr lang="zh-CN" altLang="zh-CN" sz="2400" b="1" kern="0" noProof="0" dirty="0">
                <a:ln>
                  <a:noFill/>
                </a:ln>
                <a:solidFill>
                  <a:srgbClr val="3657B4"/>
                </a:solidFill>
                <a:effectLst>
                  <a:outerShdw blurRad="38100" dist="38100" dir="2700000" algn="tl">
                    <a:srgbClr val="000000"/>
                  </a:outerShdw>
                </a:effectLst>
                <a:uLnTx/>
                <a:uFillTx/>
                <a:latin typeface="+mn-ea"/>
                <a:cs typeface="+mn-ea"/>
                <a:sym typeface="+mn-ea"/>
              </a:rPr>
              <a:t>位。</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形状, 圆圈&#10;&#10;描述已自动生成"/>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t="39524"/>
          <a:stretch>
            <a:fillRect/>
          </a:stretch>
        </p:blipFill>
        <p:spPr>
          <a:xfrm>
            <a:off x="0" y="5780476"/>
            <a:ext cx="12192000" cy="1077523"/>
          </a:xfrm>
          <a:prstGeom prst="rect">
            <a:avLst/>
          </a:prstGeom>
        </p:spPr>
      </p:pic>
      <p:pic>
        <p:nvPicPr>
          <p:cNvPr id="10" name="图片 9"/>
          <p:cNvPicPr>
            <a:picLocks noChangeAspect="1"/>
          </p:cNvPicPr>
          <p:nvPr>
            <p:custDataLst>
              <p:tags r:id="rId2"/>
            </p:custDataLst>
          </p:nvPr>
        </p:nvPicPr>
        <p:blipFill>
          <a:blip r:embed="rId6"/>
          <a:stretch>
            <a:fillRect/>
          </a:stretch>
        </p:blipFill>
        <p:spPr>
          <a:xfrm>
            <a:off x="-529" y="-426"/>
            <a:ext cx="12193057" cy="1068531"/>
          </a:xfrm>
          <a:prstGeom prst="rect">
            <a:avLst/>
          </a:prstGeom>
        </p:spPr>
      </p:pic>
      <p:sp>
        <p:nvSpPr>
          <p:cNvPr id="14337" name="Text Box 15"/>
          <p:cNvSpPr txBox="1"/>
          <p:nvPr>
            <p:custDataLst>
              <p:tags r:id="rId3"/>
            </p:custDataLst>
          </p:nvPr>
        </p:nvSpPr>
        <p:spPr>
          <a:xfrm>
            <a:off x="259080" y="840105"/>
            <a:ext cx="11476990" cy="426847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9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ea typeface="+mn-lt"/>
                <a:cs typeface="+mn-lt"/>
                <a:sym typeface="+mn-ea"/>
              </a:rPr>
              <a:t>2.</a:t>
            </a:r>
            <a:r>
              <a:rPr lang="zh-CN" altLang="en-US" sz="2400" b="1" kern="0" noProof="0" dirty="0">
                <a:ln>
                  <a:noFill/>
                </a:ln>
                <a:solidFill>
                  <a:srgbClr val="FFA117"/>
                </a:solidFill>
                <a:effectLst>
                  <a:outerShdw blurRad="38100" dist="38100" dir="2700000" algn="tl">
                    <a:srgbClr val="000000"/>
                  </a:outerShdw>
                </a:effectLst>
                <a:uLnTx/>
                <a:uFillTx/>
                <a:ea typeface="+mn-lt"/>
                <a:cs typeface="+mn-lt"/>
                <a:sym typeface="+mn-ea"/>
              </a:rPr>
              <a:t>法人单位名称</a:t>
            </a:r>
          </a:p>
          <a:p>
            <a:pPr marL="0" marR="0" lvl="0" indent="0" algn="just" defTabSz="914400" rtl="0" eaLnBrk="1" fontAlgn="base" latinLnBrk="0" hangingPunct="1">
              <a:lnSpc>
                <a:spcPct val="9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ea typeface="+mn-lt"/>
                <a:cs typeface="+mn-lt"/>
                <a:sym typeface="+mn-ea"/>
              </a:rPr>
              <a:t>    </a:t>
            </a:r>
            <a:r>
              <a:rPr lang="en-US" altLang="zh-CN" sz="2400" b="1" kern="0" noProof="0" dirty="0">
                <a:ln>
                  <a:noFill/>
                </a:ln>
                <a:solidFill>
                  <a:srgbClr val="FFA117"/>
                </a:solidFill>
                <a:effectLst>
                  <a:outerShdw blurRad="38100" dist="38100" dir="2700000" algn="tl">
                    <a:srgbClr val="000000"/>
                  </a:outerShdw>
                </a:effectLst>
                <a:uLnTx/>
                <a:uFillTx/>
                <a:ea typeface="+mn-lt"/>
                <a:cs typeface="+mn-lt"/>
                <a:sym typeface="+mn-ea"/>
              </a:rPr>
              <a:t>     </a:t>
            </a:r>
            <a:r>
              <a:rPr lang="zh-CN" altLang="en-US" sz="2400" kern="0" noProof="0" dirty="0">
                <a:ln>
                  <a:noFill/>
                </a:ln>
                <a:solidFill>
                  <a:srgbClr val="3657B4"/>
                </a:solidFill>
                <a:effectLst>
                  <a:outerShdw blurRad="38100" dist="38100" dir="2700000" algn="tl">
                    <a:srgbClr val="000000"/>
                  </a:outerShdw>
                </a:effectLst>
                <a:uLnTx/>
                <a:uFillTx/>
                <a:ea typeface="+mn-lt"/>
                <a:cs typeface="+mn-lt"/>
                <a:sym typeface="+mn-ea"/>
              </a:rPr>
              <a:t>按工商管理部门登记的名称填写，与单位公章所使用的名称完全一致。要求使用规范化汉字。凡经登记主管机关核准或批准，具有两个或两个以上名称的单位，要求填写一个单位名称，同时用括号注明其余的单位名称。</a:t>
            </a:r>
            <a:endParaRPr kumimoji="0" lang="zh-CN" altLang="en-US" sz="2400" b="0" i="0" u="none" strike="noStrike" kern="0" cap="none" spc="0" normalizeH="0" baseline="0" noProof="0" dirty="0">
              <a:ln>
                <a:noFill/>
              </a:ln>
              <a:solidFill>
                <a:srgbClr val="FFFF00"/>
              </a:solidFill>
              <a:effectLst>
                <a:outerShdw blurRad="38100" dist="38100" dir="2700000" algn="tl">
                  <a:srgbClr val="000000"/>
                </a:outerShdw>
              </a:effectLst>
              <a:uLnTx/>
              <a:uFillTx/>
              <a:ea typeface="+mn-lt"/>
              <a:cs typeface="+mn-lt"/>
            </a:endParaRPr>
          </a:p>
          <a:p>
            <a:pPr marL="0" marR="0" lvl="0" indent="0" algn="just" defTabSz="914400" rtl="0" eaLnBrk="1" fontAlgn="base" latinLnBrk="0" hangingPunct="1">
              <a:lnSpc>
                <a:spcPct val="90000"/>
              </a:lnSpc>
              <a:spcBef>
                <a:spcPct val="20000"/>
              </a:spcBef>
              <a:spcAft>
                <a:spcPct val="0"/>
              </a:spcAft>
              <a:buClr>
                <a:schemeClr val="hlink"/>
              </a:buClr>
              <a:buSzPct val="70000"/>
              <a:buFont typeface="Wingdings" panose="05000000000000000000" pitchFamily="2" charset="2"/>
              <a:buNone/>
              <a:defRPr/>
            </a:pPr>
            <a:r>
              <a:rPr lang="en-US" altLang="zh-CN" sz="2400" kern="0" noProof="0" dirty="0">
                <a:ln>
                  <a:noFill/>
                </a:ln>
                <a:solidFill>
                  <a:srgbClr val="FFFF00"/>
                </a:solidFill>
                <a:effectLst>
                  <a:outerShdw blurRad="38100" dist="38100" dir="2700000" algn="tl">
                    <a:srgbClr val="000000"/>
                  </a:outerShdw>
                </a:effectLst>
                <a:uLnTx/>
                <a:uFillTx/>
                <a:ea typeface="+mn-lt"/>
                <a:cs typeface="+mn-lt"/>
                <a:sym typeface="+mn-ea"/>
              </a:rPr>
              <a:t>         </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填报要求：必填，必须为汉字。</a:t>
            </a:r>
            <a:endParaRPr lang="zh-CN" altLang="en-US" sz="2400" kern="0" noProof="0" dirty="0">
              <a:ln>
                <a:noFill/>
              </a:ln>
              <a:solidFill>
                <a:srgbClr val="FFFF00"/>
              </a:solidFill>
              <a:effectLst>
                <a:outerShdw blurRad="38100" dist="38100" dir="2700000" algn="tl">
                  <a:srgbClr val="000000"/>
                </a:outerShdw>
              </a:effectLst>
              <a:uLnTx/>
              <a:uFillTx/>
              <a:ea typeface="+mn-lt"/>
              <a:cs typeface="+mn-lt"/>
              <a:sym typeface="+mn-ea"/>
            </a:endParaRPr>
          </a:p>
          <a:p>
            <a:pPr marL="0" marR="0" lvl="0" indent="0" algn="just" defTabSz="914400" rtl="0" eaLnBrk="1" fontAlgn="base" latinLnBrk="0" hangingPunct="1">
              <a:lnSpc>
                <a:spcPct val="90000"/>
              </a:lnSpc>
              <a:spcBef>
                <a:spcPct val="20000"/>
              </a:spcBef>
              <a:spcAft>
                <a:spcPct val="0"/>
              </a:spcAft>
              <a:buClr>
                <a:schemeClr val="hlink"/>
              </a:buClr>
              <a:buSzPct val="70000"/>
              <a:buFont typeface="Wingdings" panose="05000000000000000000" pitchFamily="2" charset="2"/>
              <a:buNone/>
              <a:defRPr/>
            </a:pPr>
            <a:endParaRPr lang="zh-CN" altLang="en-US" sz="2400" kern="0" noProof="0" dirty="0">
              <a:ln>
                <a:noFill/>
              </a:ln>
              <a:solidFill>
                <a:srgbClr val="FFFF00"/>
              </a:solidFill>
              <a:effectLst>
                <a:outerShdw blurRad="38100" dist="38100" dir="2700000" algn="tl">
                  <a:srgbClr val="000000"/>
                </a:outerShdw>
              </a:effectLst>
              <a:uLnTx/>
              <a:uFillTx/>
              <a:ea typeface="+mn-lt"/>
              <a:cs typeface="+mn-lt"/>
              <a:sym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ea typeface="+mn-lt"/>
                <a:cs typeface="+mn-lt"/>
                <a:sym typeface="+mn-ea"/>
              </a:rPr>
              <a:t>3.</a:t>
            </a:r>
            <a:r>
              <a:rPr lang="zh-CN" altLang="en-US" sz="2400" b="1" kern="0" noProof="0" dirty="0">
                <a:ln>
                  <a:noFill/>
                </a:ln>
                <a:solidFill>
                  <a:srgbClr val="FFA117"/>
                </a:solidFill>
                <a:effectLst>
                  <a:outerShdw blurRad="38100" dist="38100" dir="2700000" algn="tl">
                    <a:srgbClr val="000000"/>
                  </a:outerShdw>
                </a:effectLst>
                <a:uLnTx/>
                <a:uFillTx/>
                <a:ea typeface="+mn-lt"/>
                <a:cs typeface="+mn-lt"/>
                <a:sym typeface="+mn-ea"/>
              </a:rPr>
              <a:t>法定代表人（单位负责人）</a:t>
            </a:r>
            <a:endParaRPr kumimoji="0" lang="zh-CN" altLang="en-US" sz="2400" b="1" i="0" u="none" strike="noStrike" kern="0" cap="none" spc="0" normalizeH="0" baseline="0" noProof="0" dirty="0">
              <a:ln>
                <a:noFill/>
              </a:ln>
              <a:solidFill>
                <a:srgbClr val="FFA117"/>
              </a:solidFill>
              <a:effectLst>
                <a:outerShdw blurRad="38100" dist="38100" dir="2700000" algn="tl">
                  <a:srgbClr val="000000"/>
                </a:outerShdw>
              </a:effectLst>
              <a:uLnTx/>
              <a:uFillTx/>
              <a:ea typeface="+mn-lt"/>
              <a:cs typeface="+mn-lt"/>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kern="0" noProof="0" dirty="0">
                <a:ln>
                  <a:noFill/>
                </a:ln>
                <a:solidFill>
                  <a:srgbClr val="FFFF00"/>
                </a:solidFill>
                <a:effectLst>
                  <a:outerShdw blurRad="38100" dist="38100" dir="2700000" algn="tl">
                    <a:srgbClr val="000000"/>
                  </a:outerShdw>
                </a:effectLst>
                <a:uLnTx/>
                <a:uFillTx/>
                <a:ea typeface="+mn-lt"/>
                <a:cs typeface="+mn-lt"/>
                <a:sym typeface="+mn-ea"/>
              </a:rPr>
              <a:t>         </a:t>
            </a:r>
            <a:r>
              <a:rPr lang="zh-CN" altLang="en-US" sz="2400" kern="0" noProof="0" dirty="0">
                <a:ln>
                  <a:noFill/>
                </a:ln>
                <a:solidFill>
                  <a:srgbClr val="3657B4"/>
                </a:solidFill>
                <a:effectLst>
                  <a:outerShdw blurRad="38100" dist="38100" dir="2700000" algn="tl">
                    <a:srgbClr val="000000"/>
                  </a:outerShdw>
                </a:effectLst>
                <a:uLnTx/>
                <a:uFillTx/>
                <a:ea typeface="+mn-lt"/>
                <a:cs typeface="+mn-lt"/>
                <a:sym typeface="+mn-ea"/>
              </a:rPr>
              <a:t>是指依照法律或者法人组织章程规定，代表法人行使职权的负责人。按</a:t>
            </a:r>
            <a:r>
              <a:rPr lang="en-US" altLang="zh-CN" sz="2400" kern="0" noProof="0" dirty="0">
                <a:ln>
                  <a:noFill/>
                </a:ln>
                <a:solidFill>
                  <a:srgbClr val="3657B4"/>
                </a:solidFill>
                <a:effectLst>
                  <a:outerShdw blurRad="38100" dist="38100" dir="2700000" algn="tl">
                    <a:srgbClr val="000000"/>
                  </a:outerShdw>
                </a:effectLst>
                <a:uLnTx/>
                <a:uFillTx/>
                <a:ea typeface="+mn-lt"/>
                <a:cs typeface="+mn-lt"/>
                <a:sym typeface="+mn-ea"/>
              </a:rPr>
              <a:t>《</a:t>
            </a:r>
            <a:r>
              <a:rPr lang="zh-CN" altLang="en-US" sz="2400" kern="0" noProof="0" dirty="0">
                <a:ln>
                  <a:noFill/>
                </a:ln>
                <a:solidFill>
                  <a:srgbClr val="3657B4"/>
                </a:solidFill>
                <a:effectLst>
                  <a:outerShdw blurRad="38100" dist="38100" dir="2700000" algn="tl">
                    <a:srgbClr val="000000"/>
                  </a:outerShdw>
                </a:effectLst>
                <a:uLnTx/>
                <a:uFillTx/>
                <a:ea typeface="+mn-lt"/>
                <a:cs typeface="+mn-lt"/>
                <a:sym typeface="+mn-ea"/>
              </a:rPr>
              <a:t>企业法人营业执照</a:t>
            </a:r>
            <a:r>
              <a:rPr lang="en-US" altLang="zh-CN" sz="2400" kern="0" noProof="0" dirty="0">
                <a:ln>
                  <a:noFill/>
                </a:ln>
                <a:solidFill>
                  <a:srgbClr val="3657B4"/>
                </a:solidFill>
                <a:effectLst>
                  <a:outerShdw blurRad="38100" dist="38100" dir="2700000" algn="tl">
                    <a:srgbClr val="000000"/>
                  </a:outerShdw>
                </a:effectLst>
                <a:uLnTx/>
                <a:uFillTx/>
                <a:ea typeface="+mn-lt"/>
                <a:cs typeface="+mn-lt"/>
                <a:sym typeface="+mn-ea"/>
              </a:rPr>
              <a:t>》</a:t>
            </a:r>
            <a:r>
              <a:rPr lang="zh-CN" altLang="en-US" sz="2400" kern="0" noProof="0" dirty="0">
                <a:ln>
                  <a:noFill/>
                </a:ln>
                <a:solidFill>
                  <a:srgbClr val="3657B4"/>
                </a:solidFill>
                <a:effectLst>
                  <a:outerShdw blurRad="38100" dist="38100" dir="2700000" algn="tl">
                    <a:srgbClr val="000000"/>
                  </a:outerShdw>
                </a:effectLst>
                <a:uLnTx/>
                <a:uFillTx/>
                <a:ea typeface="+mn-lt"/>
                <a:cs typeface="+mn-lt"/>
                <a:sym typeface="+mn-ea"/>
              </a:rPr>
              <a:t>或</a:t>
            </a:r>
            <a:r>
              <a:rPr lang="en-US" altLang="zh-CN" sz="2400" kern="0" noProof="0" dirty="0">
                <a:ln>
                  <a:noFill/>
                </a:ln>
                <a:solidFill>
                  <a:srgbClr val="3657B4"/>
                </a:solidFill>
                <a:effectLst>
                  <a:outerShdw blurRad="38100" dist="38100" dir="2700000" algn="tl">
                    <a:srgbClr val="000000"/>
                  </a:outerShdw>
                </a:effectLst>
                <a:uLnTx/>
                <a:uFillTx/>
                <a:ea typeface="+mn-lt"/>
                <a:cs typeface="+mn-lt"/>
                <a:sym typeface="+mn-ea"/>
              </a:rPr>
              <a:t>《</a:t>
            </a:r>
            <a:r>
              <a:rPr lang="zh-CN" altLang="en-US" sz="2400" kern="0" noProof="0" dirty="0">
                <a:ln>
                  <a:noFill/>
                </a:ln>
                <a:solidFill>
                  <a:srgbClr val="3657B4"/>
                </a:solidFill>
                <a:effectLst>
                  <a:outerShdw blurRad="38100" dist="38100" dir="2700000" algn="tl">
                    <a:srgbClr val="000000"/>
                  </a:outerShdw>
                </a:effectLst>
                <a:uLnTx/>
                <a:uFillTx/>
                <a:ea typeface="+mn-lt"/>
                <a:cs typeface="+mn-lt"/>
                <a:sym typeface="+mn-ea"/>
              </a:rPr>
              <a:t>个人独资或合伙企业营业执照</a:t>
            </a:r>
            <a:r>
              <a:rPr lang="en-US" altLang="zh-CN" sz="2400" kern="0" noProof="0" dirty="0">
                <a:ln>
                  <a:noFill/>
                </a:ln>
                <a:solidFill>
                  <a:srgbClr val="3657B4"/>
                </a:solidFill>
                <a:effectLst>
                  <a:outerShdw blurRad="38100" dist="38100" dir="2700000" algn="tl">
                    <a:srgbClr val="000000"/>
                  </a:outerShdw>
                </a:effectLst>
                <a:uLnTx/>
                <a:uFillTx/>
                <a:ea typeface="+mn-lt"/>
                <a:cs typeface="+mn-lt"/>
                <a:sym typeface="+mn-ea"/>
              </a:rPr>
              <a:t>》</a:t>
            </a:r>
            <a:r>
              <a:rPr lang="zh-CN" altLang="en-US" sz="2400" kern="0" noProof="0" dirty="0">
                <a:ln>
                  <a:noFill/>
                </a:ln>
                <a:solidFill>
                  <a:srgbClr val="3657B4"/>
                </a:solidFill>
                <a:effectLst>
                  <a:outerShdw blurRad="38100" dist="38100" dir="2700000" algn="tl">
                    <a:srgbClr val="000000"/>
                  </a:outerShdw>
                </a:effectLst>
                <a:uLnTx/>
                <a:uFillTx/>
                <a:ea typeface="+mn-lt"/>
                <a:cs typeface="+mn-lt"/>
                <a:sym typeface="+mn-ea"/>
              </a:rPr>
              <a:t>填写。</a:t>
            </a:r>
            <a:endParaRPr kumimoji="0" lang="zh-CN" altLang="en-US" sz="2400" b="0" i="0" u="none" strike="noStrike" kern="0" cap="none" spc="0" normalizeH="0" baseline="0" noProof="0" dirty="0">
              <a:ln>
                <a:noFill/>
              </a:ln>
              <a:solidFill>
                <a:srgbClr val="FFFF00"/>
              </a:solidFill>
              <a:effectLst>
                <a:outerShdw blurRad="38100" dist="38100" dir="2700000" algn="tl">
                  <a:srgbClr val="000000"/>
                </a:outerShdw>
              </a:effectLst>
              <a:uLnTx/>
              <a:uFillTx/>
              <a:ea typeface="+mn-lt"/>
              <a:cs typeface="+mn-lt"/>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kern="0" noProof="0" dirty="0">
                <a:ln>
                  <a:noFill/>
                </a:ln>
                <a:solidFill>
                  <a:srgbClr val="FFFF00"/>
                </a:solidFill>
                <a:effectLst>
                  <a:outerShdw blurRad="38100" dist="38100" dir="2700000" algn="tl">
                    <a:srgbClr val="000000"/>
                  </a:outerShdw>
                </a:effectLst>
                <a:uLnTx/>
                <a:uFillTx/>
                <a:ea typeface="+mn-lt"/>
                <a:cs typeface="+mn-lt"/>
                <a:sym typeface="+mn-ea"/>
              </a:rPr>
              <a:t>         </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填报要求：必填，不得为数字。</a:t>
            </a:r>
            <a:endParaRPr kumimoji="0" lang="zh-CN" altLang="en-US" sz="2400" b="0" i="0" u="none" strike="noStrike" kern="0" cap="none" spc="0" normalizeH="0" baseline="0" noProof="0" dirty="0">
              <a:ln>
                <a:noFill/>
              </a:ln>
              <a:solidFill>
                <a:srgbClr val="FF0000"/>
              </a:solidFill>
              <a:effectLst>
                <a:outerShdw blurRad="38100" dist="38100" dir="2700000" algn="tl">
                  <a:srgbClr val="000000"/>
                </a:outerShdw>
              </a:effectLst>
              <a:uLnTx/>
              <a:uFillTx/>
              <a:ea typeface="+mn-lt"/>
              <a:cs typeface="+mn-lt"/>
            </a:endParaRPr>
          </a:p>
          <a:p>
            <a:pPr marL="0" marR="0" lvl="0" indent="0" algn="just" defTabSz="914400" rtl="0" eaLnBrk="1" fontAlgn="base" latinLnBrk="0" hangingPunct="1">
              <a:lnSpc>
                <a:spcPct val="90000"/>
              </a:lnSpc>
              <a:spcBef>
                <a:spcPct val="20000"/>
              </a:spcBef>
              <a:spcAft>
                <a:spcPct val="0"/>
              </a:spcAft>
              <a:buClr>
                <a:schemeClr val="hlink"/>
              </a:buClr>
              <a:buSzPct val="70000"/>
              <a:buFont typeface="Wingdings" panose="05000000000000000000" pitchFamily="2" charset="2"/>
              <a:buNone/>
              <a:defRPr/>
            </a:pPr>
            <a:endParaRPr kumimoji="0" lang="zh-CN" altLang="en-US" sz="2400" b="0" i="0" u="none" strike="noStrike" kern="0" cap="none" spc="0" normalizeH="0" baseline="0" noProof="0" dirty="0">
              <a:ln>
                <a:noFill/>
              </a:ln>
              <a:solidFill>
                <a:srgbClr val="FF0000"/>
              </a:solidFill>
              <a:effectLst>
                <a:outerShdw blurRad="38100" dist="38100" dir="2700000" algn="tl">
                  <a:srgbClr val="000000"/>
                </a:outerShdw>
              </a:effectLst>
              <a:uLnTx/>
              <a:uFillTx/>
              <a:ea typeface="+mn-lt"/>
              <a:cs typeface="+mn-lt"/>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形状, 圆圈&#10;&#10;描述已自动生成"/>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t="39524"/>
          <a:stretch>
            <a:fillRect/>
          </a:stretch>
        </p:blipFill>
        <p:spPr>
          <a:xfrm>
            <a:off x="0" y="5780476"/>
            <a:ext cx="12192000" cy="1077523"/>
          </a:xfrm>
          <a:prstGeom prst="rect">
            <a:avLst/>
          </a:prstGeom>
        </p:spPr>
      </p:pic>
      <p:pic>
        <p:nvPicPr>
          <p:cNvPr id="10" name="图片 9"/>
          <p:cNvPicPr>
            <a:picLocks noChangeAspect="1"/>
          </p:cNvPicPr>
          <p:nvPr>
            <p:custDataLst>
              <p:tags r:id="rId2"/>
            </p:custDataLst>
          </p:nvPr>
        </p:nvPicPr>
        <p:blipFill>
          <a:blip r:embed="rId6"/>
          <a:stretch>
            <a:fillRect/>
          </a:stretch>
        </p:blipFill>
        <p:spPr>
          <a:xfrm>
            <a:off x="-529" y="-426"/>
            <a:ext cx="12193057" cy="1068531"/>
          </a:xfrm>
          <a:prstGeom prst="rect">
            <a:avLst/>
          </a:prstGeom>
        </p:spPr>
      </p:pic>
      <p:sp>
        <p:nvSpPr>
          <p:cNvPr id="14337" name="Text Box 15"/>
          <p:cNvSpPr txBox="1"/>
          <p:nvPr>
            <p:custDataLst>
              <p:tags r:id="rId3"/>
            </p:custDataLst>
          </p:nvPr>
        </p:nvSpPr>
        <p:spPr>
          <a:xfrm>
            <a:off x="259080" y="840105"/>
            <a:ext cx="11476990" cy="426847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ea typeface="+mn-lt"/>
                <a:cs typeface="+mn-lt"/>
                <a:sym typeface="+mn-ea"/>
              </a:rPr>
              <a:t>4.</a:t>
            </a:r>
            <a:r>
              <a:rPr lang="zh-CN" altLang="en-US" sz="2400" b="1" kern="0" noProof="0" dirty="0">
                <a:ln>
                  <a:noFill/>
                </a:ln>
                <a:solidFill>
                  <a:srgbClr val="FFA117"/>
                </a:solidFill>
                <a:effectLst>
                  <a:outerShdw blurRad="38100" dist="38100" dir="2700000" algn="tl">
                    <a:srgbClr val="000000"/>
                  </a:outerShdw>
                </a:effectLst>
                <a:uLnTx/>
                <a:uFillTx/>
                <a:ea typeface="+mn-lt"/>
                <a:cs typeface="+mn-lt"/>
                <a:sym typeface="+mn-ea"/>
              </a:rPr>
              <a:t> 法人证件类型</a:t>
            </a:r>
            <a:endParaRPr kumimoji="0" lang="en-US" altLang="zh-CN" sz="2400" b="1" i="0" u="none" strike="noStrike" kern="0" cap="none" spc="0" normalizeH="0" baseline="0" noProof="0" dirty="0">
              <a:ln>
                <a:noFill/>
              </a:ln>
              <a:solidFill>
                <a:srgbClr val="FFA117"/>
              </a:solidFill>
              <a:effectLst>
                <a:outerShdw blurRad="38100" dist="38100" dir="2700000" algn="tl">
                  <a:srgbClr val="000000"/>
                </a:outerShdw>
              </a:effectLst>
              <a:uLnTx/>
              <a:uFillTx/>
              <a:ea typeface="+mn-lt"/>
              <a:cs typeface="+mn-lt"/>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FF00"/>
                </a:solidFill>
                <a:effectLst>
                  <a:outerShdw blurRad="38100" dist="38100" dir="2700000" algn="tl">
                    <a:srgbClr val="000000"/>
                  </a:outerShdw>
                </a:effectLst>
                <a:uLnTx/>
                <a:uFillTx/>
                <a:ea typeface="+mn-lt"/>
                <a:cs typeface="+mn-lt"/>
                <a:sym typeface="+mn-ea"/>
              </a:rPr>
              <a:t>	     </a:t>
            </a:r>
            <a:r>
              <a:rPr lang="zh-CN" altLang="en-US" sz="2400" kern="0" noProof="0" dirty="0">
                <a:ln>
                  <a:noFill/>
                </a:ln>
                <a:solidFill>
                  <a:srgbClr val="3657B4"/>
                </a:solidFill>
                <a:effectLst>
                  <a:outerShdw blurRad="38100" dist="38100" dir="2700000" algn="tl">
                    <a:srgbClr val="000000"/>
                  </a:outerShdw>
                </a:effectLst>
                <a:uLnTx/>
                <a:uFillTx/>
                <a:ea typeface="+mn-lt"/>
                <a:cs typeface="+mn-lt"/>
                <a:sym typeface="+mn-ea"/>
              </a:rPr>
              <a:t>选择单位法定代表人的证件类型。</a:t>
            </a: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lang="zh-CN" altLang="en-US" sz="2400" kern="0" noProof="0" dirty="0">
              <a:ln>
                <a:noFill/>
              </a:ln>
              <a:solidFill>
                <a:srgbClr val="FFFF00"/>
              </a:solidFill>
              <a:effectLst>
                <a:outerShdw blurRad="38100" dist="38100" dir="2700000" algn="tl">
                  <a:srgbClr val="000000"/>
                </a:outerShdw>
              </a:effectLst>
              <a:uLnTx/>
              <a:uFillTx/>
              <a:ea typeface="+mn-lt"/>
              <a:cs typeface="+mn-lt"/>
              <a:sym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ea typeface="+mn-lt"/>
                <a:cs typeface="+mn-lt"/>
                <a:sym typeface="+mn-ea"/>
              </a:rPr>
              <a:t>5.</a:t>
            </a:r>
            <a:r>
              <a:rPr lang="zh-CN" altLang="en-US" sz="2400" b="1" kern="0" noProof="0" dirty="0">
                <a:ln>
                  <a:noFill/>
                </a:ln>
                <a:solidFill>
                  <a:srgbClr val="FFA117"/>
                </a:solidFill>
                <a:effectLst>
                  <a:outerShdw blurRad="38100" dist="38100" dir="2700000" algn="tl">
                    <a:srgbClr val="000000"/>
                  </a:outerShdw>
                </a:effectLst>
                <a:uLnTx/>
                <a:uFillTx/>
                <a:ea typeface="+mn-lt"/>
                <a:cs typeface="+mn-lt"/>
                <a:sym typeface="+mn-ea"/>
              </a:rPr>
              <a:t> </a:t>
            </a:r>
            <a:r>
              <a:rPr lang="zh-CN" altLang="en-US" sz="2400" b="1" noProof="0" dirty="0">
                <a:ln>
                  <a:noFill/>
                </a:ln>
                <a:solidFill>
                  <a:srgbClr val="FFA117"/>
                </a:solidFill>
                <a:effectLst>
                  <a:outerShdw blurRad="38100" dist="38100" dir="2700000" algn="tl">
                    <a:srgbClr val="000000"/>
                  </a:outerShdw>
                </a:effectLst>
                <a:uLnTx/>
                <a:uFillTx/>
                <a:ea typeface="+mn-lt"/>
                <a:cs typeface="+mn-lt"/>
                <a:sym typeface="+mn-ea"/>
              </a:rPr>
              <a:t>法人证件号</a:t>
            </a:r>
            <a:endParaRPr kumimoji="0" lang="zh-CN" altLang="en-US" sz="2400" b="1" i="0" u="none" strike="noStrike" kern="1200" cap="none" spc="0" normalizeH="0" baseline="0" noProof="0" dirty="0">
              <a:ln>
                <a:noFill/>
              </a:ln>
              <a:solidFill>
                <a:srgbClr val="FFA117"/>
              </a:solidFill>
              <a:effectLst>
                <a:outerShdw blurRad="38100" dist="38100" dir="2700000" algn="tl">
                  <a:srgbClr val="000000"/>
                </a:outerShdw>
              </a:effectLst>
              <a:uLnTx/>
              <a:uFillTx/>
              <a:ea typeface="+mn-lt"/>
              <a:cs typeface="+mn-lt"/>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noProof="0" dirty="0">
                <a:ln>
                  <a:noFill/>
                </a:ln>
                <a:solidFill>
                  <a:srgbClr val="FFFF00"/>
                </a:solidFill>
                <a:effectLst>
                  <a:outerShdw blurRad="38100" dist="38100" dir="2700000" algn="tl">
                    <a:srgbClr val="000000"/>
                  </a:outerShdw>
                </a:effectLst>
                <a:uLnTx/>
                <a:uFillTx/>
                <a:ea typeface="+mn-lt"/>
                <a:cs typeface="+mn-lt"/>
                <a:sym typeface="+mn-ea"/>
              </a:rPr>
              <a:t>	</a:t>
            </a:r>
            <a:r>
              <a:rPr lang="zh-CN" altLang="en-US" sz="2400" noProof="0" dirty="0">
                <a:ln>
                  <a:noFill/>
                </a:ln>
                <a:solidFill>
                  <a:srgbClr val="3657B4"/>
                </a:solidFill>
                <a:effectLst>
                  <a:outerShdw blurRad="38100" dist="38100" dir="2700000" algn="tl">
                    <a:srgbClr val="000000"/>
                  </a:outerShdw>
                </a:effectLst>
                <a:uLnTx/>
                <a:uFillTx/>
                <a:ea typeface="+mn-lt"/>
                <a:cs typeface="+mn-lt"/>
                <a:sym typeface="+mn-ea"/>
              </a:rPr>
              <a:t>填写单位法定代表人根据所选证件类型的证件号码。</a:t>
            </a: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lang="zh-CN" altLang="en-US" sz="2400" noProof="0" dirty="0">
              <a:ln>
                <a:noFill/>
              </a:ln>
              <a:solidFill>
                <a:srgbClr val="FFFF00"/>
              </a:solidFill>
              <a:effectLst>
                <a:outerShdw blurRad="38100" dist="38100" dir="2700000" algn="tl">
                  <a:srgbClr val="000000"/>
                </a:outerShdw>
              </a:effectLst>
              <a:uLnTx/>
              <a:uFillTx/>
              <a:ea typeface="+mn-lt"/>
              <a:cs typeface="+mn-lt"/>
              <a:sym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ea typeface="+mn-lt"/>
                <a:cs typeface="+mn-lt"/>
                <a:sym typeface="+mn-ea"/>
              </a:rPr>
              <a:t>6.</a:t>
            </a:r>
            <a:r>
              <a:rPr lang="zh-CN" altLang="en-US" sz="2400" b="1" kern="0" noProof="0" dirty="0">
                <a:ln>
                  <a:noFill/>
                </a:ln>
                <a:solidFill>
                  <a:srgbClr val="FFA117"/>
                </a:solidFill>
                <a:effectLst>
                  <a:outerShdw blurRad="38100" dist="38100" dir="2700000" algn="tl">
                    <a:srgbClr val="000000"/>
                  </a:outerShdw>
                </a:effectLst>
                <a:uLnTx/>
                <a:uFillTx/>
                <a:ea typeface="+mn-lt"/>
                <a:cs typeface="+mn-lt"/>
                <a:sym typeface="+mn-ea"/>
              </a:rPr>
              <a:t> 法人联系方式（固定电话、移动电话）</a:t>
            </a:r>
            <a:endParaRPr kumimoji="0" lang="zh-CN" altLang="en-US" sz="2400" b="1" i="0" u="none" strike="noStrike" kern="0" cap="none" spc="0" normalizeH="0" baseline="0" noProof="0" dirty="0">
              <a:ln>
                <a:noFill/>
              </a:ln>
              <a:solidFill>
                <a:srgbClr val="FFA117"/>
              </a:solidFill>
              <a:effectLst>
                <a:outerShdw blurRad="38100" dist="38100" dir="2700000" algn="tl">
                  <a:srgbClr val="000000"/>
                </a:outerShdw>
              </a:effectLst>
              <a:uLnTx/>
              <a:uFillTx/>
              <a:ea typeface="+mn-lt"/>
              <a:cs typeface="+mn-lt"/>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FF00"/>
                </a:solidFill>
                <a:effectLst>
                  <a:outerShdw blurRad="38100" dist="38100" dir="2700000" algn="tl">
                    <a:srgbClr val="000000"/>
                  </a:outerShdw>
                </a:effectLst>
                <a:uLnTx/>
                <a:uFillTx/>
                <a:ea typeface="+mn-lt"/>
                <a:cs typeface="+mn-lt"/>
                <a:sym typeface="+mn-ea"/>
              </a:rPr>
              <a:t>	</a:t>
            </a:r>
            <a:r>
              <a:rPr lang="zh-CN" altLang="en-US" sz="2400" kern="0" noProof="0" dirty="0">
                <a:ln>
                  <a:noFill/>
                </a:ln>
                <a:solidFill>
                  <a:srgbClr val="3657B4"/>
                </a:solidFill>
                <a:effectLst>
                  <a:outerShdw blurRad="38100" dist="38100" dir="2700000" algn="tl">
                    <a:srgbClr val="000000"/>
                  </a:outerShdw>
                </a:effectLst>
                <a:uLnTx/>
                <a:uFillTx/>
                <a:ea typeface="+mn-lt"/>
                <a:cs typeface="+mn-lt"/>
                <a:sym typeface="+mn-ea"/>
              </a:rPr>
              <a:t>填写单位法定代表人的固定电话号码、移动电话号码。</a:t>
            </a:r>
            <a:endParaRPr kumimoji="0" lang="zh-CN" altLang="en-US" sz="2400" b="0" i="0" u="none" strike="noStrike" kern="0" cap="none" spc="0" normalizeH="0" baseline="0" noProof="0" dirty="0">
              <a:ln>
                <a:noFill/>
              </a:ln>
              <a:solidFill>
                <a:srgbClr val="3657B4"/>
              </a:solidFill>
              <a:effectLst>
                <a:outerShdw blurRad="38100" dist="38100" dir="2700000" algn="tl">
                  <a:srgbClr val="000000"/>
                </a:outerShdw>
              </a:effectLst>
              <a:uLnTx/>
              <a:uFillTx/>
              <a:ea typeface="+mn-lt"/>
              <a:cs typeface="+mn-lt"/>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0" i="0" u="none" strike="noStrike" kern="0" cap="none" spc="0" normalizeH="0" baseline="0" noProof="0" dirty="0">
              <a:ln>
                <a:noFill/>
              </a:ln>
              <a:solidFill>
                <a:srgbClr val="3657B4"/>
              </a:solidFill>
              <a:effectLst>
                <a:outerShdw blurRad="38100" dist="38100" dir="2700000" algn="tl">
                  <a:srgbClr val="000000"/>
                </a:outerShdw>
              </a:effectLst>
              <a:uLnTx/>
              <a:uFillTx/>
              <a:ea typeface="+mn-lt"/>
              <a:cs typeface="+mn-lt"/>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形状, 圆圈&#10;&#10;描述已自动生成"/>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t="39524"/>
          <a:stretch>
            <a:fillRect/>
          </a:stretch>
        </p:blipFill>
        <p:spPr>
          <a:xfrm>
            <a:off x="0" y="5780476"/>
            <a:ext cx="12192000" cy="1077523"/>
          </a:xfrm>
          <a:prstGeom prst="rect">
            <a:avLst/>
          </a:prstGeom>
        </p:spPr>
      </p:pic>
      <p:pic>
        <p:nvPicPr>
          <p:cNvPr id="9" name="图片 8"/>
          <p:cNvPicPr>
            <a:picLocks noChangeAspect="1"/>
          </p:cNvPicPr>
          <p:nvPr>
            <p:custDataLst>
              <p:tags r:id="rId2"/>
            </p:custDataLst>
          </p:nvPr>
        </p:nvPicPr>
        <p:blipFill>
          <a:blip r:embed="rId6"/>
          <a:stretch>
            <a:fillRect/>
          </a:stretch>
        </p:blipFill>
        <p:spPr>
          <a:xfrm>
            <a:off x="-529" y="-426"/>
            <a:ext cx="12193057" cy="1068531"/>
          </a:xfrm>
          <a:prstGeom prst="rect">
            <a:avLst/>
          </a:prstGeom>
        </p:spPr>
      </p:pic>
      <p:sp>
        <p:nvSpPr>
          <p:cNvPr id="11" name="Text Box 15"/>
          <p:cNvSpPr txBox="1"/>
          <p:nvPr>
            <p:custDataLst>
              <p:tags r:id="rId3"/>
            </p:custDataLst>
          </p:nvPr>
        </p:nvSpPr>
        <p:spPr>
          <a:xfrm>
            <a:off x="259080" y="1188085"/>
            <a:ext cx="11476990" cy="4592320"/>
          </a:xfrm>
          <a:prstGeom prst="rect">
            <a:avLst/>
          </a:prstGeom>
          <a:noFill/>
          <a:ln w="9525">
            <a:noFill/>
          </a:ln>
        </p:spPr>
        <p:txBody>
          <a:bodyPr wrap="square" anchor="t" anchorCtr="0">
            <a:no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7.</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企业所在地行政区划代码</a:t>
            </a:r>
            <a:b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br>
            <a:r>
              <a:rPr lang="zh-CN" altLang="en-US" sz="2400" b="1" kern="0" noProof="0" dirty="0">
                <a:ln>
                  <a:noFill/>
                </a:ln>
                <a:solidFill>
                  <a:srgbClr val="FF0000"/>
                </a:solidFill>
                <a:effectLst>
                  <a:outerShdw blurRad="38100" dist="38100" dir="2700000" algn="tl">
                    <a:srgbClr val="000000"/>
                  </a:outerShdw>
                </a:effectLst>
                <a:uLnTx/>
                <a:uFillTx/>
                <a:latin typeface="+mn-ea"/>
                <a:cs typeface="+mn-ea"/>
                <a:sym typeface="+mn-ea"/>
              </a:rPr>
              <a:t>（也可按企业实际经营地代码填报，填报表格上报对应区人力社保局）</a:t>
            </a: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40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noProof="0" dirty="0">
                <a:solidFill>
                  <a:srgbClr val="3657B4"/>
                </a:solidFill>
                <a:effectLst>
                  <a:outerShdw blurRad="38100" dist="38100" dir="2700000" algn="tl">
                    <a:srgbClr val="000000"/>
                  </a:outerShdw>
                </a:effectLst>
                <a:latin typeface="+mn-ea"/>
                <a:cs typeface="+mn-ea"/>
                <a:sym typeface="+mn-ea"/>
              </a:rPr>
              <a:t>指企业单位所在地区的行政区划代码，共有6位数字组成，各填报企业单位按实际经营所在地区对应统一按《中华人民共和国行政区划代码》（GB/T 2260）填写。实际经营地在京外的，仅填写到省一级行政区划代码。</a:t>
            </a:r>
            <a:endParaRPr kumimoji="0" lang="zh-CN" altLang="en-US" sz="24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n-ea"/>
              <a:cs typeface="+mn-ea"/>
              <a:sym typeface="+mn-ea"/>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t="39524"/>
          <a:stretch>
            <a:fillRect/>
          </a:stretch>
        </p:blipFill>
        <p:spPr>
          <a:xfrm>
            <a:off x="0" y="5780476"/>
            <a:ext cx="12192000" cy="1077523"/>
          </a:xfrm>
          <a:prstGeom prst="rect">
            <a:avLst/>
          </a:prstGeom>
        </p:spPr>
      </p:pic>
      <p:pic>
        <p:nvPicPr>
          <p:cNvPr id="6" name="图片 5"/>
          <p:cNvPicPr>
            <a:picLocks noChangeAspect="1"/>
          </p:cNvPicPr>
          <p:nvPr>
            <p:custDataLst>
              <p:tags r:id="rId2"/>
            </p:custDataLst>
          </p:nvPr>
        </p:nvPicPr>
        <p:blipFill>
          <a:blip r:embed="rId6"/>
          <a:stretch>
            <a:fillRect/>
          </a:stretch>
        </p:blipFill>
        <p:spPr>
          <a:xfrm>
            <a:off x="-529" y="-426"/>
            <a:ext cx="12193057" cy="1068531"/>
          </a:xfrm>
          <a:prstGeom prst="rect">
            <a:avLst/>
          </a:prstGeom>
        </p:spPr>
      </p:pic>
      <p:sp>
        <p:nvSpPr>
          <p:cNvPr id="7" name="Text Box 15"/>
          <p:cNvSpPr txBox="1"/>
          <p:nvPr>
            <p:custDataLst>
              <p:tags r:id="rId3"/>
            </p:custDataLst>
          </p:nvPr>
        </p:nvSpPr>
        <p:spPr>
          <a:xfrm>
            <a:off x="259080" y="454660"/>
            <a:ext cx="11476990" cy="4268470"/>
          </a:xfrm>
          <a:prstGeom prst="rect">
            <a:avLst/>
          </a:prstGeom>
          <a:noFill/>
          <a:ln w="9525">
            <a:noFill/>
          </a:ln>
        </p:spPr>
        <p:txBody>
          <a:bodyPr wrap="square" anchor="t" anchorCtr="0">
            <a:noAutofit/>
          </a:bodyPr>
          <a:lstStyle/>
          <a:p>
            <a:pPr marL="0" marR="0" lvl="0" indent="0" algn="l" defTabSz="914400" rtl="0" eaLnBrk="1" fontAlgn="base" latinLnBrk="0" hangingPunct="1">
              <a:lnSpc>
                <a:spcPct val="100000"/>
              </a:lnSpc>
              <a:spcBef>
                <a:spcPct val="0"/>
              </a:spcBef>
              <a:spcAft>
                <a:spcPct val="0"/>
              </a:spcAft>
              <a:buClrTx/>
              <a:buSzTx/>
              <a:buFontTx/>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8.</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上级单位代码</a:t>
            </a:r>
            <a:endParaRPr kumimoji="0" lang="zh-CN" altLang="en-US"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r>
              <a:rPr lang="en-US" altLang="zh-CN" sz="2400" b="1"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为了能够体现企业</a:t>
            </a:r>
            <a:r>
              <a:rPr lang="en-US" altLang="zh-CN"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zh-CN" altLang="en-US"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单位上下层级关系，各填报单位需按实际层级关系填写。</a:t>
            </a:r>
            <a:endParaRPr kumimoji="0" lang="zh-CN" altLang="en-US" sz="2400" b="1"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r>
              <a:rPr lang="zh-CN" altLang="en-US" sz="2400" b="1"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400" b="1"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市属国企</a:t>
            </a:r>
            <a:r>
              <a:rPr lang="zh-CN" altLang="en-US"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按层级隶属关系由下至上逐级填写上一级部门（企业）统一社会信用代码（</a:t>
            </a:r>
            <a:r>
              <a:rPr lang="en-US" altLang="zh-CN"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18</a:t>
            </a:r>
            <a:r>
              <a:rPr lang="zh-CN" altLang="en-US"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位）或组织机构代码（</a:t>
            </a:r>
            <a:r>
              <a:rPr lang="en-US" altLang="zh-CN"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9</a:t>
            </a:r>
            <a:r>
              <a:rPr lang="zh-CN" altLang="en-US"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位）上报数据，由集团总部收齐全集团数据后报送至市人力社保局马雪公务邮箱。</a:t>
            </a:r>
            <a:endParaRPr kumimoji="0" lang="zh-CN" altLang="en-US" sz="2400" b="1"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r>
              <a:rPr lang="en-US" altLang="zh-CN" sz="2400" b="1"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区属国企</a:t>
            </a:r>
            <a:r>
              <a:rPr lang="zh-CN" altLang="en-US"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按层级隶属关系由下至上逐级填写上一级部门（企业）统一社会信用代码（</a:t>
            </a:r>
            <a:r>
              <a:rPr lang="en-US" altLang="zh-CN"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18</a:t>
            </a:r>
            <a:r>
              <a:rPr lang="zh-CN" altLang="en-US"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位）或组织机构代码（</a:t>
            </a:r>
            <a:r>
              <a:rPr lang="en-US" altLang="zh-CN"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9</a:t>
            </a:r>
            <a:r>
              <a:rPr lang="zh-CN" altLang="en-US"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位）；填写上报至区属集团一级企业后，由一级企业填写所在区行政区划代码（</a:t>
            </a:r>
            <a:r>
              <a:rPr lang="en-US" altLang="zh-CN"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6</a:t>
            </a:r>
            <a:r>
              <a:rPr lang="zh-CN" altLang="en-US"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位）上报至所在区人社部门，区人社部门收齐各区企业数据后报送至市人力社保局马雪公务邮箱。</a:t>
            </a:r>
            <a:endParaRPr kumimoji="0" lang="zh-CN" altLang="en-US" sz="2400" b="1" i="0" u="none" strike="noStrike" kern="120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r>
              <a:rPr lang="zh-CN" altLang="en-US" sz="2400" b="1"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    </a:t>
            </a:r>
            <a:r>
              <a:rPr lang="en-US" altLang="zh-CN" sz="2400" b="1"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     </a:t>
            </a:r>
            <a:r>
              <a:rPr lang="zh-CN" altLang="en-US" sz="2400" b="1"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非国有企业</a:t>
            </a:r>
            <a:r>
              <a:rPr lang="zh-CN" altLang="en-US"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，填写所在区行政区划代码（</a:t>
            </a:r>
            <a:r>
              <a:rPr lang="en-US" altLang="zh-CN"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6</a:t>
            </a:r>
            <a:r>
              <a:rPr lang="zh-CN" altLang="en-US"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位）上报至所在区人社部门，区人社部门收齐各区企业数据后报送至市人力社保局马雪公务邮箱。</a:t>
            </a:r>
            <a:endParaRPr kumimoji="0" lang="zh-CN" altLang="en-US" sz="2400" b="1" i="0" u="none" strike="noStrike" kern="120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r>
              <a:rPr lang="zh-CN" altLang="en-US" sz="2400" b="1"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    </a:t>
            </a:r>
            <a:r>
              <a:rPr lang="en-US" altLang="zh-CN" sz="2400" b="1"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     </a:t>
            </a:r>
            <a:r>
              <a:rPr lang="zh-CN" altLang="en-US" sz="2400" b="1"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注：市属直报集团</a:t>
            </a:r>
            <a:r>
              <a:rPr lang="zh-CN" altLang="en-US"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及其下属企业已经参加本次薪酬调查的企业，</a:t>
            </a:r>
            <a:r>
              <a:rPr lang="zh-CN" altLang="en-US" sz="2400" b="1"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只需向上级企业报送，不需要向所属区、街道重复报送。</a:t>
            </a:r>
            <a:endParaRPr kumimoji="0" lang="zh-CN" altLang="en-US" sz="24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n-ea"/>
              <a:cs typeface="+mn-ea"/>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7" cstate="print">
            <a:extLst>
              <a:ext uri="{28A0092B-C50C-407E-A947-70E740481C1C}">
                <a14:useLocalDpi xmlns:a14="http://schemas.microsoft.com/office/drawing/2010/main" val="0"/>
              </a:ext>
            </a:extLst>
          </a:blip>
          <a:srcRect t="39524"/>
          <a:stretch>
            <a:fillRect/>
          </a:stretch>
        </p:blipFill>
        <p:spPr>
          <a:xfrm>
            <a:off x="0" y="5780476"/>
            <a:ext cx="12192000" cy="1077523"/>
          </a:xfrm>
          <a:prstGeom prst="rect">
            <a:avLst/>
          </a:prstGeom>
        </p:spPr>
      </p:pic>
      <p:pic>
        <p:nvPicPr>
          <p:cNvPr id="6" name="图片 5"/>
          <p:cNvPicPr>
            <a:picLocks noChangeAspect="1"/>
          </p:cNvPicPr>
          <p:nvPr>
            <p:custDataLst>
              <p:tags r:id="rId2"/>
            </p:custDataLst>
          </p:nvPr>
        </p:nvPicPr>
        <p:blipFill>
          <a:blip r:embed="rId8"/>
          <a:stretch>
            <a:fillRect/>
          </a:stretch>
        </p:blipFill>
        <p:spPr>
          <a:xfrm>
            <a:off x="-529" y="-426"/>
            <a:ext cx="12193057" cy="1068531"/>
          </a:xfrm>
          <a:prstGeom prst="rect">
            <a:avLst/>
          </a:prstGeom>
        </p:spPr>
      </p:pic>
      <p:sp>
        <p:nvSpPr>
          <p:cNvPr id="7" name="Text Box 15"/>
          <p:cNvSpPr txBox="1"/>
          <p:nvPr>
            <p:custDataLst>
              <p:tags r:id="rId3"/>
            </p:custDataLst>
          </p:nvPr>
        </p:nvSpPr>
        <p:spPr>
          <a:xfrm>
            <a:off x="259080" y="742315"/>
            <a:ext cx="11476990" cy="4674235"/>
          </a:xfrm>
          <a:prstGeom prst="rect">
            <a:avLst/>
          </a:prstGeom>
          <a:noFill/>
          <a:ln w="9525">
            <a:noFill/>
          </a:ln>
        </p:spPr>
        <p:txBody>
          <a:bodyPr wrap="square" anchor="t" anchorCtr="0">
            <a:noAutofit/>
          </a:bodyPr>
          <a:lstStyle/>
          <a:p>
            <a:pPr marL="0" marR="0" lvl="0" indent="0" algn="l" defTabSz="914400" rtl="0" eaLnBrk="1" fontAlgn="base" latinLnBrk="0" hangingPunct="1">
              <a:lnSpc>
                <a:spcPct val="100000"/>
              </a:lnSpc>
              <a:spcBef>
                <a:spcPct val="0"/>
              </a:spcBef>
              <a:spcAft>
                <a:spcPct val="0"/>
              </a:spcAft>
              <a:buClrTx/>
              <a:buSzTx/>
              <a:buFontTx/>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9.</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单位隶属关系</a:t>
            </a:r>
            <a:endParaRPr kumimoji="0" lang="zh-CN" altLang="en-US"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00000"/>
              </a:lnSpc>
              <a:spcBef>
                <a:spcPct val="0"/>
              </a:spcBef>
              <a:spcAft>
                <a:spcPct val="0"/>
              </a:spcAft>
              <a:buClrTx/>
              <a:buSzTx/>
              <a:buFontTx/>
              <a:buNone/>
              <a:defRPr/>
            </a:pPr>
            <a:r>
              <a:rPr lang="en-US" altLang="zh-CN" sz="2400" b="1" dirty="0">
                <a:solidFill>
                  <a:srgbClr val="FFFF00"/>
                </a:solidFill>
                <a:latin typeface="+mn-ea"/>
                <a:cs typeface="+mn-ea"/>
                <a:sym typeface="+mn-ea"/>
              </a:rPr>
              <a:t>        </a:t>
            </a:r>
            <a:r>
              <a:rPr lang="zh-CN" altLang="en-US" sz="2400" b="1" noProof="0" dirty="0">
                <a:solidFill>
                  <a:srgbClr val="3657B4"/>
                </a:solidFill>
                <a:effectLst>
                  <a:outerShdw blurRad="38100" dist="38100" dir="2700000" algn="tl">
                    <a:srgbClr val="000000"/>
                  </a:outerShdw>
                </a:effectLst>
                <a:latin typeface="+mn-ea"/>
                <a:cs typeface="+mn-ea"/>
                <a:sym typeface="+mn-ea"/>
              </a:rPr>
              <a:t>主要指国有企业依据资产或管理所形成的隶属关系，按照下表填写</a:t>
            </a:r>
            <a:r>
              <a:rPr lang="zh-CN" altLang="en-US" sz="2000" b="1" noProof="0" dirty="0">
                <a:solidFill>
                  <a:srgbClr val="3657B4"/>
                </a:solidFill>
                <a:effectLst>
                  <a:outerShdw blurRad="38100" dist="38100" dir="2700000" algn="tl">
                    <a:srgbClr val="000000"/>
                  </a:outerShdw>
                </a:effectLst>
                <a:latin typeface="+mn-ea"/>
                <a:cs typeface="+mn-ea"/>
                <a:sym typeface="+mn-ea"/>
              </a:rPr>
              <a:t>。</a:t>
            </a:r>
            <a:endParaRPr kumimoji="0" lang="zh-CN" altLang="en-US" sz="20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0"/>
              </a:spcBef>
              <a:spcAft>
                <a:spcPct val="0"/>
              </a:spcAft>
              <a:buClrTx/>
              <a:buSzTx/>
              <a:buFontTx/>
              <a:buNone/>
              <a:defRPr/>
            </a:pPr>
            <a:endParaRPr lang="zh-CN" altLang="zh-CN" sz="2000" dirty="0">
              <a:latin typeface="+mn-ea"/>
              <a:cs typeface="+mn-ea"/>
            </a:endParaRPr>
          </a:p>
        </p:txBody>
      </p:sp>
      <p:graphicFrame>
        <p:nvGraphicFramePr>
          <p:cNvPr id="4" name="表格 3"/>
          <p:cNvGraphicFramePr>
            <a:graphicFrameLocks noGrp="1"/>
          </p:cNvGraphicFramePr>
          <p:nvPr>
            <p:custDataLst>
              <p:tags r:id="rId4"/>
            </p:custDataLst>
          </p:nvPr>
        </p:nvGraphicFramePr>
        <p:xfrm>
          <a:off x="380365" y="1651000"/>
          <a:ext cx="5361940" cy="3556000"/>
        </p:xfrm>
        <a:graphic>
          <a:graphicData uri="http://schemas.openxmlformats.org/drawingml/2006/table">
            <a:tbl>
              <a:tblPr firstRow="1" firstCol="1" bandRow="1">
                <a:tableStyleId>{5C22544A-7EE6-4342-B048-85BDC9FD1C3A}</a:tableStyleId>
              </a:tblPr>
              <a:tblGrid>
                <a:gridCol w="596265">
                  <a:extLst>
                    <a:ext uri="{9D8B030D-6E8A-4147-A177-3AD203B41FA5}">
                      <a16:colId xmlns:a16="http://schemas.microsoft.com/office/drawing/2014/main" val="20000"/>
                    </a:ext>
                  </a:extLst>
                </a:gridCol>
                <a:gridCol w="1517015">
                  <a:extLst>
                    <a:ext uri="{9D8B030D-6E8A-4147-A177-3AD203B41FA5}">
                      <a16:colId xmlns:a16="http://schemas.microsoft.com/office/drawing/2014/main" val="20001"/>
                    </a:ext>
                  </a:extLst>
                </a:gridCol>
                <a:gridCol w="3248660">
                  <a:extLst>
                    <a:ext uri="{9D8B030D-6E8A-4147-A177-3AD203B41FA5}">
                      <a16:colId xmlns:a16="http://schemas.microsoft.com/office/drawing/2014/main" val="20002"/>
                    </a:ext>
                  </a:extLst>
                </a:gridCol>
              </a:tblGrid>
              <a:tr h="368300">
                <a:tc>
                  <a:txBody>
                    <a:bodyPr/>
                    <a:lstStyle/>
                    <a:p>
                      <a:pPr marL="86995" algn="just">
                        <a:lnSpc>
                          <a:spcPct val="107000"/>
                        </a:lnSpc>
                        <a:spcAft>
                          <a:spcPts val="0"/>
                        </a:spcAft>
                      </a:pPr>
                      <a:r>
                        <a:rPr lang="zh-CN" sz="1200" kern="100" dirty="0">
                          <a:effectLst/>
                        </a:rPr>
                        <a:t>代码</a:t>
                      </a:r>
                      <a:endParaRPr lang="zh-CN" sz="1200" kern="100" dirty="0">
                        <a:effectLst/>
                        <a:latin typeface="Calibri" panose="020F0502020204030204" charset="0"/>
                        <a:ea typeface="宋体" panose="02010600030101010101" pitchFamily="2" charset="-122"/>
                        <a:cs typeface="Times New Roman" panose="02020603050405020304" pitchFamily="18" charset="0"/>
                      </a:endParaRPr>
                    </a:p>
                  </a:txBody>
                  <a:tcPr marL="53975" marR="54610" marT="0" marB="0" anchor="ctr"/>
                </a:tc>
                <a:tc>
                  <a:txBody>
                    <a:bodyPr/>
                    <a:lstStyle/>
                    <a:p>
                      <a:pPr marL="242570" algn="just">
                        <a:lnSpc>
                          <a:spcPct val="107000"/>
                        </a:lnSpc>
                        <a:spcAft>
                          <a:spcPts val="0"/>
                        </a:spcAft>
                      </a:pPr>
                      <a:r>
                        <a:rPr lang="zh-CN" sz="1200" kern="100" dirty="0">
                          <a:effectLst/>
                        </a:rPr>
                        <a:t>隶属关系名称</a:t>
                      </a:r>
                      <a:endParaRPr lang="zh-CN" sz="1200" kern="100" dirty="0">
                        <a:effectLst/>
                        <a:latin typeface="Calibri" panose="020F0502020204030204" charset="0"/>
                        <a:ea typeface="宋体" panose="02010600030101010101" pitchFamily="2" charset="-122"/>
                        <a:cs typeface="Times New Roman" panose="02020603050405020304" pitchFamily="18" charset="0"/>
                      </a:endParaRPr>
                    </a:p>
                  </a:txBody>
                  <a:tcPr marL="53975" marR="54610" marT="0" marB="0" anchor="ctr"/>
                </a:tc>
                <a:tc>
                  <a:txBody>
                    <a:bodyPr/>
                    <a:lstStyle/>
                    <a:p>
                      <a:pPr marL="635" algn="ctr">
                        <a:lnSpc>
                          <a:spcPct val="107000"/>
                        </a:lnSpc>
                        <a:spcAft>
                          <a:spcPts val="0"/>
                        </a:spcAft>
                      </a:pPr>
                      <a:r>
                        <a:rPr lang="zh-CN" sz="1200" kern="100" dirty="0">
                          <a:effectLst/>
                        </a:rPr>
                        <a:t>说　　明</a:t>
                      </a:r>
                      <a:endParaRPr lang="zh-CN" sz="1200" kern="100" dirty="0">
                        <a:effectLst/>
                        <a:latin typeface="Calibri" panose="020F0502020204030204" charset="0"/>
                        <a:ea typeface="宋体" panose="02010600030101010101" pitchFamily="2" charset="-122"/>
                        <a:cs typeface="Times New Roman" panose="02020603050405020304" pitchFamily="18" charset="0"/>
                      </a:endParaRPr>
                    </a:p>
                  </a:txBody>
                  <a:tcPr marL="53975" marR="54610" marT="0" marB="0" anchor="ctr"/>
                </a:tc>
                <a:extLst>
                  <a:ext uri="{0D108BD9-81ED-4DB2-BD59-A6C34878D82A}">
                    <a16:rowId xmlns:a16="http://schemas.microsoft.com/office/drawing/2014/main" val="10000"/>
                  </a:ext>
                </a:extLst>
              </a:tr>
              <a:tr h="774700">
                <a:tc>
                  <a:txBody>
                    <a:bodyPr/>
                    <a:lstStyle/>
                    <a:p>
                      <a:pPr marL="635" algn="ctr">
                        <a:lnSpc>
                          <a:spcPct val="107000"/>
                        </a:lnSpc>
                        <a:spcAft>
                          <a:spcPts val="0"/>
                        </a:spcAft>
                      </a:pPr>
                      <a:r>
                        <a:rPr lang="en-US" sz="1200" kern="100">
                          <a:effectLst/>
                        </a:rPr>
                        <a:t>10</a:t>
                      </a:r>
                      <a:endParaRPr lang="zh-CN" sz="1200" kern="100">
                        <a:effectLst/>
                        <a:latin typeface="Calibri" panose="020F0502020204030204" charset="0"/>
                        <a:ea typeface="宋体" panose="02010600030101010101" pitchFamily="2" charset="-122"/>
                        <a:cs typeface="Times New Roman" panose="02020603050405020304" pitchFamily="18" charset="0"/>
                      </a:endParaRPr>
                    </a:p>
                  </a:txBody>
                  <a:tcPr marL="53975" marR="54610" marT="0" marB="0" anchor="ctr"/>
                </a:tc>
                <a:tc>
                  <a:txBody>
                    <a:bodyPr/>
                    <a:lstStyle/>
                    <a:p>
                      <a:pPr marL="635" algn="l">
                        <a:lnSpc>
                          <a:spcPct val="107000"/>
                        </a:lnSpc>
                        <a:spcAft>
                          <a:spcPts val="0"/>
                        </a:spcAft>
                      </a:pPr>
                      <a:r>
                        <a:rPr lang="zh-CN" sz="1200" kern="100" dirty="0">
                          <a:effectLst/>
                        </a:rPr>
                        <a:t>中央</a:t>
                      </a:r>
                      <a:endParaRPr lang="zh-CN" sz="1200" kern="100" dirty="0">
                        <a:effectLst/>
                        <a:latin typeface="Calibri" panose="020F0502020204030204" charset="0"/>
                        <a:ea typeface="宋体" panose="02010600030101010101" pitchFamily="2" charset="-122"/>
                        <a:cs typeface="Times New Roman" panose="02020603050405020304" pitchFamily="18" charset="0"/>
                      </a:endParaRPr>
                    </a:p>
                  </a:txBody>
                  <a:tcPr marL="53975" marR="54610" marT="0" marB="0" anchor="ctr"/>
                </a:tc>
                <a:tc>
                  <a:txBody>
                    <a:bodyPr/>
                    <a:lstStyle/>
                    <a:p>
                      <a:pPr algn="just">
                        <a:lnSpc>
                          <a:spcPct val="107000"/>
                        </a:lnSpc>
                        <a:spcAft>
                          <a:spcPts val="0"/>
                        </a:spcAft>
                      </a:pPr>
                      <a:r>
                        <a:rPr lang="zh-CN" sz="1200" kern="100">
                          <a:effectLst/>
                        </a:rPr>
                        <a:t>包括全国人大常委会，中共中央，国务院各部委及其所属机构、国务院各直属机构、办事机构及其所属机构。</a:t>
                      </a:r>
                      <a:endParaRPr lang="zh-CN" sz="1200" kern="100">
                        <a:effectLst/>
                        <a:latin typeface="Calibri" panose="020F0502020204030204" charset="0"/>
                        <a:ea typeface="宋体" panose="02010600030101010101" pitchFamily="2" charset="-122"/>
                        <a:cs typeface="Times New Roman" panose="02020603050405020304" pitchFamily="18" charset="0"/>
                      </a:endParaRPr>
                    </a:p>
                  </a:txBody>
                  <a:tcPr marL="53975" marR="54610" marT="0" marB="0" anchor="ctr"/>
                </a:tc>
                <a:extLst>
                  <a:ext uri="{0D108BD9-81ED-4DB2-BD59-A6C34878D82A}">
                    <a16:rowId xmlns:a16="http://schemas.microsoft.com/office/drawing/2014/main" val="10001"/>
                  </a:ext>
                </a:extLst>
              </a:tr>
              <a:tr h="368300">
                <a:tc>
                  <a:txBody>
                    <a:bodyPr/>
                    <a:lstStyle/>
                    <a:p>
                      <a:pPr marL="635" algn="ctr">
                        <a:lnSpc>
                          <a:spcPct val="107000"/>
                        </a:lnSpc>
                        <a:spcAft>
                          <a:spcPts val="0"/>
                        </a:spcAft>
                      </a:pPr>
                      <a:r>
                        <a:rPr lang="en-US" sz="1200" kern="100">
                          <a:effectLst/>
                        </a:rPr>
                        <a:t>20</a:t>
                      </a:r>
                      <a:endParaRPr lang="zh-CN" sz="1200" kern="100">
                        <a:effectLst/>
                        <a:latin typeface="Calibri" panose="020F0502020204030204" charset="0"/>
                        <a:ea typeface="宋体" panose="02010600030101010101" pitchFamily="2" charset="-122"/>
                        <a:cs typeface="Times New Roman" panose="02020603050405020304" pitchFamily="18" charset="0"/>
                      </a:endParaRPr>
                    </a:p>
                  </a:txBody>
                  <a:tcPr marL="53975" marR="54610" marT="0" marB="0" anchor="ctr"/>
                </a:tc>
                <a:tc>
                  <a:txBody>
                    <a:bodyPr/>
                    <a:lstStyle/>
                    <a:p>
                      <a:pPr marL="635" algn="l">
                        <a:lnSpc>
                          <a:spcPct val="107000"/>
                        </a:lnSpc>
                        <a:spcAft>
                          <a:spcPts val="0"/>
                        </a:spcAft>
                      </a:pPr>
                      <a:r>
                        <a:rPr lang="zh-CN" sz="1200" kern="100">
                          <a:effectLst/>
                        </a:rPr>
                        <a:t>省</a:t>
                      </a:r>
                      <a:endParaRPr lang="zh-CN" sz="1200" kern="100">
                        <a:effectLst/>
                        <a:latin typeface="Calibri" panose="020F0502020204030204" charset="0"/>
                        <a:ea typeface="宋体" panose="02010600030101010101" pitchFamily="2" charset="-122"/>
                        <a:cs typeface="Times New Roman" panose="02020603050405020304" pitchFamily="18" charset="0"/>
                      </a:endParaRPr>
                    </a:p>
                  </a:txBody>
                  <a:tcPr marL="53975" marR="54610" marT="0" marB="0" anchor="ctr"/>
                </a:tc>
                <a:tc>
                  <a:txBody>
                    <a:bodyPr/>
                    <a:lstStyle/>
                    <a:p>
                      <a:pPr algn="just">
                        <a:lnSpc>
                          <a:spcPct val="107000"/>
                        </a:lnSpc>
                        <a:spcAft>
                          <a:spcPts val="0"/>
                        </a:spcAft>
                      </a:pPr>
                      <a:r>
                        <a:rPr lang="zh-CN" sz="1200" kern="100" dirty="0">
                          <a:effectLst/>
                        </a:rPr>
                        <a:t>包括自治区、直辖市。</a:t>
                      </a:r>
                      <a:endParaRPr lang="zh-CN" sz="1200" kern="100" dirty="0">
                        <a:effectLst/>
                        <a:latin typeface="Calibri" panose="020F0502020204030204" charset="0"/>
                        <a:ea typeface="宋体" panose="02010600030101010101" pitchFamily="2" charset="-122"/>
                        <a:cs typeface="Times New Roman" panose="02020603050405020304" pitchFamily="18" charset="0"/>
                      </a:endParaRPr>
                    </a:p>
                  </a:txBody>
                  <a:tcPr marL="53975" marR="54610" marT="0" marB="0" anchor="ctr"/>
                </a:tc>
                <a:extLst>
                  <a:ext uri="{0D108BD9-81ED-4DB2-BD59-A6C34878D82A}">
                    <a16:rowId xmlns:a16="http://schemas.microsoft.com/office/drawing/2014/main" val="10002"/>
                  </a:ext>
                </a:extLst>
              </a:tr>
              <a:tr h="368300">
                <a:tc>
                  <a:txBody>
                    <a:bodyPr/>
                    <a:lstStyle/>
                    <a:p>
                      <a:pPr marL="635" algn="ctr">
                        <a:lnSpc>
                          <a:spcPct val="107000"/>
                        </a:lnSpc>
                        <a:spcAft>
                          <a:spcPts val="0"/>
                        </a:spcAft>
                      </a:pPr>
                      <a:r>
                        <a:rPr lang="en-US" sz="1200" kern="100">
                          <a:effectLst/>
                        </a:rPr>
                        <a:t>40</a:t>
                      </a:r>
                      <a:endParaRPr lang="zh-CN" sz="1200" kern="100">
                        <a:effectLst/>
                        <a:latin typeface="Calibri" panose="020F0502020204030204" charset="0"/>
                        <a:ea typeface="宋体" panose="02010600030101010101" pitchFamily="2" charset="-122"/>
                        <a:cs typeface="Times New Roman" panose="02020603050405020304" pitchFamily="18" charset="0"/>
                      </a:endParaRPr>
                    </a:p>
                  </a:txBody>
                  <a:tcPr marL="53975" marR="54610" marT="0" marB="0" anchor="ctr"/>
                </a:tc>
                <a:tc>
                  <a:txBody>
                    <a:bodyPr/>
                    <a:lstStyle/>
                    <a:p>
                      <a:pPr marL="635" algn="l">
                        <a:lnSpc>
                          <a:spcPct val="107000"/>
                        </a:lnSpc>
                        <a:spcAft>
                          <a:spcPts val="0"/>
                        </a:spcAft>
                      </a:pPr>
                      <a:r>
                        <a:rPr lang="zh-CN" sz="1200" kern="100">
                          <a:effectLst/>
                        </a:rPr>
                        <a:t>市、地区</a:t>
                      </a:r>
                      <a:endParaRPr lang="zh-CN" sz="1200" kern="100">
                        <a:effectLst/>
                        <a:latin typeface="Calibri" panose="020F0502020204030204" charset="0"/>
                        <a:ea typeface="宋体" panose="02010600030101010101" pitchFamily="2" charset="-122"/>
                        <a:cs typeface="Times New Roman" panose="02020603050405020304" pitchFamily="18" charset="0"/>
                      </a:endParaRPr>
                    </a:p>
                  </a:txBody>
                  <a:tcPr marL="53975" marR="54610" marT="0" marB="0" anchor="ctr"/>
                </a:tc>
                <a:tc>
                  <a:txBody>
                    <a:bodyPr/>
                    <a:lstStyle/>
                    <a:p>
                      <a:pPr algn="just">
                        <a:lnSpc>
                          <a:spcPct val="107000"/>
                        </a:lnSpc>
                        <a:spcAft>
                          <a:spcPts val="0"/>
                        </a:spcAft>
                      </a:pPr>
                      <a:r>
                        <a:rPr lang="zh-CN" sz="1200" kern="100">
                          <a:effectLst/>
                        </a:rPr>
                        <a:t>包括自治州、盟、省辖市、直辖市辖区（县）。</a:t>
                      </a:r>
                      <a:endParaRPr lang="zh-CN" sz="1200" kern="100">
                        <a:effectLst/>
                        <a:latin typeface="Calibri" panose="020F0502020204030204" charset="0"/>
                        <a:ea typeface="宋体" panose="02010600030101010101" pitchFamily="2" charset="-122"/>
                        <a:cs typeface="Times New Roman" panose="02020603050405020304" pitchFamily="18" charset="0"/>
                      </a:endParaRPr>
                    </a:p>
                  </a:txBody>
                  <a:tcPr marL="53975" marR="54610" marT="0" marB="0" anchor="ctr"/>
                </a:tc>
                <a:extLst>
                  <a:ext uri="{0D108BD9-81ED-4DB2-BD59-A6C34878D82A}">
                    <a16:rowId xmlns:a16="http://schemas.microsoft.com/office/drawing/2014/main" val="10003"/>
                  </a:ext>
                </a:extLst>
              </a:tr>
              <a:tr h="571500">
                <a:tc>
                  <a:txBody>
                    <a:bodyPr/>
                    <a:lstStyle/>
                    <a:p>
                      <a:pPr marL="635" algn="ctr">
                        <a:lnSpc>
                          <a:spcPct val="107000"/>
                        </a:lnSpc>
                        <a:spcAft>
                          <a:spcPts val="0"/>
                        </a:spcAft>
                      </a:pPr>
                      <a:r>
                        <a:rPr lang="en-US" sz="1200" kern="100">
                          <a:effectLst/>
                        </a:rPr>
                        <a:t>50</a:t>
                      </a:r>
                      <a:endParaRPr lang="zh-CN" sz="1200" kern="100">
                        <a:effectLst/>
                        <a:latin typeface="Calibri" panose="020F0502020204030204" charset="0"/>
                        <a:ea typeface="宋体" panose="02010600030101010101" pitchFamily="2" charset="-122"/>
                        <a:cs typeface="Times New Roman" panose="02020603050405020304" pitchFamily="18" charset="0"/>
                      </a:endParaRPr>
                    </a:p>
                  </a:txBody>
                  <a:tcPr marL="53975" marR="54610" marT="0" marB="0" anchor="ctr"/>
                </a:tc>
                <a:tc>
                  <a:txBody>
                    <a:bodyPr/>
                    <a:lstStyle/>
                    <a:p>
                      <a:pPr marL="635" algn="l">
                        <a:lnSpc>
                          <a:spcPct val="107000"/>
                        </a:lnSpc>
                        <a:spcAft>
                          <a:spcPts val="0"/>
                        </a:spcAft>
                      </a:pPr>
                      <a:r>
                        <a:rPr lang="zh-CN" sz="1200" kern="100">
                          <a:effectLst/>
                        </a:rPr>
                        <a:t>县</a:t>
                      </a:r>
                      <a:endParaRPr lang="zh-CN" sz="1200" kern="100">
                        <a:effectLst/>
                        <a:latin typeface="Calibri" panose="020F0502020204030204" charset="0"/>
                        <a:ea typeface="宋体" panose="02010600030101010101" pitchFamily="2" charset="-122"/>
                        <a:cs typeface="Times New Roman" panose="02020603050405020304" pitchFamily="18" charset="0"/>
                      </a:endParaRPr>
                    </a:p>
                  </a:txBody>
                  <a:tcPr marL="53975" marR="54610" marT="0" marB="0" anchor="ctr"/>
                </a:tc>
                <a:tc>
                  <a:txBody>
                    <a:bodyPr/>
                    <a:lstStyle/>
                    <a:p>
                      <a:pPr algn="just">
                        <a:lnSpc>
                          <a:spcPct val="107000"/>
                        </a:lnSpc>
                        <a:spcAft>
                          <a:spcPts val="0"/>
                        </a:spcAft>
                      </a:pPr>
                      <a:r>
                        <a:rPr lang="zh-CN" sz="1200" kern="100">
                          <a:effectLst/>
                        </a:rPr>
                        <a:t>包括地（州、盟）辖市、省辖市辖区、自治县</a:t>
                      </a:r>
                    </a:p>
                    <a:p>
                      <a:pPr algn="just">
                        <a:lnSpc>
                          <a:spcPct val="107000"/>
                        </a:lnSpc>
                        <a:spcAft>
                          <a:spcPts val="0"/>
                        </a:spcAft>
                      </a:pPr>
                      <a:r>
                        <a:rPr lang="zh-CN" sz="1200" kern="100">
                          <a:effectLst/>
                        </a:rPr>
                        <a:t>（旗）、旗、县级市。</a:t>
                      </a:r>
                      <a:endParaRPr lang="zh-CN" sz="1200" kern="100">
                        <a:effectLst/>
                        <a:latin typeface="Calibri" panose="020F0502020204030204" charset="0"/>
                        <a:ea typeface="宋体" panose="02010600030101010101" pitchFamily="2" charset="-122"/>
                        <a:cs typeface="Times New Roman" panose="02020603050405020304" pitchFamily="18" charset="0"/>
                      </a:endParaRPr>
                    </a:p>
                  </a:txBody>
                  <a:tcPr marL="53975" marR="54610" marT="0" marB="0" anchor="ctr"/>
                </a:tc>
                <a:extLst>
                  <a:ext uri="{0D108BD9-81ED-4DB2-BD59-A6C34878D82A}">
                    <a16:rowId xmlns:a16="http://schemas.microsoft.com/office/drawing/2014/main" val="10004"/>
                  </a:ext>
                </a:extLst>
              </a:tr>
              <a:tr h="368300">
                <a:tc>
                  <a:txBody>
                    <a:bodyPr/>
                    <a:lstStyle/>
                    <a:p>
                      <a:pPr marL="635" algn="ctr">
                        <a:lnSpc>
                          <a:spcPct val="107000"/>
                        </a:lnSpc>
                        <a:spcAft>
                          <a:spcPts val="0"/>
                        </a:spcAft>
                      </a:pPr>
                      <a:r>
                        <a:rPr lang="en-US" sz="1200" kern="100">
                          <a:effectLst/>
                        </a:rPr>
                        <a:t>60</a:t>
                      </a:r>
                      <a:endParaRPr lang="zh-CN" sz="1200" kern="100">
                        <a:effectLst/>
                        <a:latin typeface="Calibri" panose="020F0502020204030204" charset="0"/>
                        <a:ea typeface="宋体" panose="02010600030101010101" pitchFamily="2" charset="-122"/>
                        <a:cs typeface="Times New Roman" panose="02020603050405020304" pitchFamily="18" charset="0"/>
                      </a:endParaRPr>
                    </a:p>
                  </a:txBody>
                  <a:tcPr marL="53975" marR="54610" marT="0" marB="0" anchor="ctr"/>
                </a:tc>
                <a:tc>
                  <a:txBody>
                    <a:bodyPr/>
                    <a:lstStyle/>
                    <a:p>
                      <a:pPr algn="l">
                        <a:lnSpc>
                          <a:spcPct val="107000"/>
                        </a:lnSpc>
                        <a:spcAft>
                          <a:spcPts val="0"/>
                        </a:spcAft>
                      </a:pPr>
                      <a:r>
                        <a:rPr lang="zh-CN" sz="1200" kern="100">
                          <a:effectLst/>
                        </a:rPr>
                        <a:t>街道、镇、乡</a:t>
                      </a:r>
                      <a:endParaRPr lang="zh-CN" sz="1200" kern="100">
                        <a:effectLst/>
                        <a:latin typeface="Calibri" panose="020F0502020204030204" charset="0"/>
                        <a:ea typeface="宋体" panose="02010600030101010101" pitchFamily="2" charset="-122"/>
                        <a:cs typeface="Times New Roman" panose="02020603050405020304" pitchFamily="18" charset="0"/>
                      </a:endParaRPr>
                    </a:p>
                  </a:txBody>
                  <a:tcPr marL="53975" marR="54610" marT="0" marB="0" anchor="ctr"/>
                </a:tc>
                <a:tc>
                  <a:txBody>
                    <a:bodyPr/>
                    <a:lstStyle/>
                    <a:p>
                      <a:pPr algn="just">
                        <a:lnSpc>
                          <a:spcPct val="107000"/>
                        </a:lnSpc>
                        <a:spcAft>
                          <a:spcPts val="800"/>
                        </a:spcAft>
                      </a:pPr>
                      <a:r>
                        <a:rPr lang="en-US" sz="1200" kern="100">
                          <a:effectLst/>
                        </a:rPr>
                        <a:t> </a:t>
                      </a:r>
                      <a:endParaRPr lang="zh-CN" sz="1200" kern="100">
                        <a:effectLst/>
                        <a:latin typeface="Calibri" panose="020F0502020204030204" charset="0"/>
                        <a:ea typeface="宋体" panose="02010600030101010101" pitchFamily="2" charset="-122"/>
                        <a:cs typeface="Times New Roman" panose="02020603050405020304" pitchFamily="18" charset="0"/>
                      </a:endParaRPr>
                    </a:p>
                  </a:txBody>
                  <a:tcPr marL="53975" marR="54610" marT="0" marB="0"/>
                </a:tc>
                <a:extLst>
                  <a:ext uri="{0D108BD9-81ED-4DB2-BD59-A6C34878D82A}">
                    <a16:rowId xmlns:a16="http://schemas.microsoft.com/office/drawing/2014/main" val="10005"/>
                  </a:ext>
                </a:extLst>
              </a:tr>
              <a:tr h="368300">
                <a:tc>
                  <a:txBody>
                    <a:bodyPr/>
                    <a:lstStyle/>
                    <a:p>
                      <a:pPr marL="635" algn="ctr">
                        <a:lnSpc>
                          <a:spcPct val="107000"/>
                        </a:lnSpc>
                        <a:spcAft>
                          <a:spcPts val="0"/>
                        </a:spcAft>
                      </a:pPr>
                      <a:r>
                        <a:rPr lang="en-US" sz="1200" kern="100">
                          <a:effectLst/>
                        </a:rPr>
                        <a:t>70</a:t>
                      </a:r>
                      <a:endParaRPr lang="zh-CN" sz="1200" kern="100">
                        <a:effectLst/>
                        <a:latin typeface="Calibri" panose="020F0502020204030204" charset="0"/>
                        <a:ea typeface="宋体" panose="02010600030101010101" pitchFamily="2" charset="-122"/>
                        <a:cs typeface="Times New Roman" panose="02020603050405020304" pitchFamily="18" charset="0"/>
                      </a:endParaRPr>
                    </a:p>
                  </a:txBody>
                  <a:tcPr marL="53975" marR="54610" marT="0" marB="0" anchor="ctr"/>
                </a:tc>
                <a:tc>
                  <a:txBody>
                    <a:bodyPr/>
                    <a:lstStyle/>
                    <a:p>
                      <a:pPr algn="l">
                        <a:lnSpc>
                          <a:spcPct val="107000"/>
                        </a:lnSpc>
                        <a:spcAft>
                          <a:spcPts val="0"/>
                        </a:spcAft>
                      </a:pPr>
                      <a:r>
                        <a:rPr lang="zh-CN" sz="1200" kern="100">
                          <a:effectLst/>
                        </a:rPr>
                        <a:t>居民、村民委员会</a:t>
                      </a:r>
                      <a:endParaRPr lang="zh-CN" sz="1200" kern="100">
                        <a:effectLst/>
                        <a:latin typeface="Calibri" panose="020F0502020204030204" charset="0"/>
                        <a:ea typeface="宋体" panose="02010600030101010101" pitchFamily="2" charset="-122"/>
                        <a:cs typeface="Times New Roman" panose="02020603050405020304" pitchFamily="18" charset="0"/>
                      </a:endParaRPr>
                    </a:p>
                  </a:txBody>
                  <a:tcPr marL="53975" marR="54610" marT="0" marB="0" anchor="ctr"/>
                </a:tc>
                <a:tc>
                  <a:txBody>
                    <a:bodyPr/>
                    <a:lstStyle/>
                    <a:p>
                      <a:pPr algn="just">
                        <a:lnSpc>
                          <a:spcPct val="107000"/>
                        </a:lnSpc>
                        <a:spcAft>
                          <a:spcPts val="800"/>
                        </a:spcAft>
                      </a:pPr>
                      <a:r>
                        <a:rPr lang="en-US" sz="1200" kern="100">
                          <a:effectLst/>
                        </a:rPr>
                        <a:t> </a:t>
                      </a:r>
                      <a:endParaRPr lang="zh-CN" sz="1200" kern="100">
                        <a:effectLst/>
                        <a:latin typeface="Calibri" panose="020F0502020204030204" charset="0"/>
                        <a:ea typeface="宋体" panose="02010600030101010101" pitchFamily="2" charset="-122"/>
                        <a:cs typeface="Times New Roman" panose="02020603050405020304" pitchFamily="18" charset="0"/>
                      </a:endParaRPr>
                    </a:p>
                  </a:txBody>
                  <a:tcPr marL="53975" marR="54610" marT="0" marB="0" anchor="ctr"/>
                </a:tc>
                <a:extLst>
                  <a:ext uri="{0D108BD9-81ED-4DB2-BD59-A6C34878D82A}">
                    <a16:rowId xmlns:a16="http://schemas.microsoft.com/office/drawing/2014/main" val="10006"/>
                  </a:ext>
                </a:extLst>
              </a:tr>
              <a:tr h="368300">
                <a:tc>
                  <a:txBody>
                    <a:bodyPr/>
                    <a:lstStyle/>
                    <a:p>
                      <a:pPr marL="635" algn="ctr">
                        <a:lnSpc>
                          <a:spcPct val="107000"/>
                        </a:lnSpc>
                        <a:spcAft>
                          <a:spcPts val="0"/>
                        </a:spcAft>
                      </a:pPr>
                      <a:r>
                        <a:rPr lang="en-US" sz="1200" kern="100">
                          <a:effectLst/>
                        </a:rPr>
                        <a:t>90</a:t>
                      </a:r>
                      <a:endParaRPr lang="zh-CN" sz="1200" kern="100">
                        <a:effectLst/>
                        <a:latin typeface="Calibri" panose="020F0502020204030204" charset="0"/>
                        <a:ea typeface="宋体" panose="02010600030101010101" pitchFamily="2" charset="-122"/>
                        <a:cs typeface="Times New Roman" panose="02020603050405020304" pitchFamily="18" charset="0"/>
                      </a:endParaRPr>
                    </a:p>
                  </a:txBody>
                  <a:tcPr marL="53975" marR="54610" marT="0" marB="0" anchor="ctr"/>
                </a:tc>
                <a:tc>
                  <a:txBody>
                    <a:bodyPr/>
                    <a:lstStyle/>
                    <a:p>
                      <a:pPr marL="635" algn="l">
                        <a:lnSpc>
                          <a:spcPct val="107000"/>
                        </a:lnSpc>
                        <a:spcAft>
                          <a:spcPts val="0"/>
                        </a:spcAft>
                      </a:pPr>
                      <a:r>
                        <a:rPr lang="zh-CN" sz="1200" kern="100">
                          <a:effectLst/>
                        </a:rPr>
                        <a:t>其他</a:t>
                      </a:r>
                      <a:endParaRPr lang="zh-CN" sz="1200" kern="100">
                        <a:effectLst/>
                        <a:latin typeface="Calibri" panose="020F0502020204030204" charset="0"/>
                        <a:ea typeface="宋体" panose="02010600030101010101" pitchFamily="2" charset="-122"/>
                        <a:cs typeface="Times New Roman" panose="02020603050405020304" pitchFamily="18" charset="0"/>
                      </a:endParaRPr>
                    </a:p>
                  </a:txBody>
                  <a:tcPr marL="53975" marR="54610" marT="0" marB="0" anchor="ctr"/>
                </a:tc>
                <a:tc>
                  <a:txBody>
                    <a:bodyPr/>
                    <a:lstStyle/>
                    <a:p>
                      <a:pPr algn="just">
                        <a:lnSpc>
                          <a:spcPct val="107000"/>
                        </a:lnSpc>
                        <a:spcAft>
                          <a:spcPts val="800"/>
                        </a:spcAft>
                      </a:pPr>
                      <a:r>
                        <a:rPr lang="en-US" sz="1200" kern="100" dirty="0">
                          <a:effectLst/>
                        </a:rPr>
                        <a:t> </a:t>
                      </a:r>
                      <a:endParaRPr lang="zh-CN" sz="1200" kern="100" dirty="0">
                        <a:effectLst/>
                        <a:latin typeface="Calibri" panose="020F0502020204030204" charset="0"/>
                        <a:ea typeface="宋体" panose="02010600030101010101" pitchFamily="2" charset="-122"/>
                        <a:cs typeface="Times New Roman" panose="02020603050405020304" pitchFamily="18" charset="0"/>
                      </a:endParaRPr>
                    </a:p>
                  </a:txBody>
                  <a:tcPr marL="53975" marR="54610" marT="0" marB="0" anchor="ctr"/>
                </a:tc>
                <a:extLst>
                  <a:ext uri="{0D108BD9-81ED-4DB2-BD59-A6C34878D82A}">
                    <a16:rowId xmlns:a16="http://schemas.microsoft.com/office/drawing/2014/main" val="10007"/>
                  </a:ext>
                </a:extLst>
              </a:tr>
            </a:tbl>
          </a:graphicData>
        </a:graphic>
      </p:graphicFrame>
      <p:sp>
        <p:nvSpPr>
          <p:cNvPr id="8" name="矩形 7"/>
          <p:cNvSpPr/>
          <p:nvPr>
            <p:custDataLst>
              <p:tags r:id="rId5"/>
            </p:custDataLst>
          </p:nvPr>
        </p:nvSpPr>
        <p:spPr>
          <a:xfrm>
            <a:off x="5909945" y="1651000"/>
            <a:ext cx="4102735" cy="2799715"/>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0" dirty="0">
                <a:ln>
                  <a:noFill/>
                </a:ln>
                <a:solidFill>
                  <a:srgbClr val="3657B4"/>
                </a:solidFill>
                <a:effectLst>
                  <a:outerShdw blurRad="38100" dist="38100" dir="2700000" algn="tl">
                    <a:srgbClr val="000000">
                      <a:alpha val="43137"/>
                    </a:srgbClr>
                  </a:outerShdw>
                </a:effectLst>
                <a:uLnTx/>
                <a:uFillTx/>
                <a:latin typeface="Garamond" panose="02020404030301010803" pitchFamily="18" charset="0"/>
                <a:ea typeface="宋体" panose="02010600030101010101" pitchFamily="2" charset="-122"/>
                <a:cs typeface="+mn-cs"/>
              </a:rPr>
              <a:t>出现特殊、本省在外省的办事机构所开办情形时，按以下原则处理：</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0" dirty="0">
                <a:ln>
                  <a:noFill/>
                </a:ln>
                <a:solidFill>
                  <a:srgbClr val="3657B4"/>
                </a:solidFill>
                <a:effectLst>
                  <a:outerShdw blurRad="38100" dist="38100" dir="2700000" algn="tl">
                    <a:srgbClr val="000000">
                      <a:alpha val="43137"/>
                    </a:srgbClr>
                  </a:outerShdw>
                </a:effectLst>
                <a:uLnTx/>
                <a:uFillTx/>
                <a:latin typeface="Garamond" panose="02020404030301010803" pitchFamily="18" charset="0"/>
                <a:ea typeface="宋体" panose="02010600030101010101" pitchFamily="2" charset="-122"/>
                <a:cs typeface="+mn-cs"/>
              </a:rPr>
              <a:t>◆中央与地方双重领导的单位，以领导为主的一方来划分。</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0" dirty="0">
                <a:ln>
                  <a:noFill/>
                </a:ln>
                <a:solidFill>
                  <a:srgbClr val="3657B4"/>
                </a:solidFill>
                <a:effectLst>
                  <a:outerShdw blurRad="38100" dist="38100" dir="2700000" algn="tl">
                    <a:srgbClr val="000000">
                      <a:alpha val="43137"/>
                    </a:srgbClr>
                  </a:outerShdw>
                </a:effectLst>
                <a:uLnTx/>
                <a:uFillTx/>
                <a:latin typeface="Garamond" panose="02020404030301010803" pitchFamily="18" charset="0"/>
                <a:ea typeface="宋体" panose="02010600030101010101" pitchFamily="2" charset="-122"/>
                <a:cs typeface="+mn-cs"/>
              </a:rPr>
              <a:t>◆隶属于“中央”的单位兴办的集体企业，隶属关系填“其他”。</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0" dirty="0">
                <a:ln>
                  <a:noFill/>
                </a:ln>
                <a:solidFill>
                  <a:srgbClr val="3657B4"/>
                </a:solidFill>
                <a:effectLst>
                  <a:outerShdw blurRad="38100" dist="38100" dir="2700000" algn="tl">
                    <a:srgbClr val="000000">
                      <a:alpha val="43137"/>
                    </a:srgbClr>
                  </a:outerShdw>
                </a:effectLst>
                <a:uLnTx/>
                <a:uFillTx/>
                <a:latin typeface="Garamond" panose="02020404030301010803" pitchFamily="18" charset="0"/>
                <a:ea typeface="宋体" panose="02010600030101010101" pitchFamily="2" charset="-122"/>
                <a:cs typeface="+mn-cs"/>
              </a:rPr>
              <a:t>◆省属以下的企业办的企业，其隶属关系与企业本身的隶属一致。</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0" dirty="0">
                <a:ln>
                  <a:noFill/>
                </a:ln>
                <a:solidFill>
                  <a:srgbClr val="3657B4"/>
                </a:solidFill>
                <a:effectLst>
                  <a:outerShdw blurRad="38100" dist="38100" dir="2700000" algn="tl">
                    <a:srgbClr val="000000">
                      <a:alpha val="43137"/>
                    </a:srgbClr>
                  </a:outerShdw>
                </a:effectLst>
                <a:uLnTx/>
                <a:uFillTx/>
                <a:latin typeface="Garamond" panose="02020404030301010803" pitchFamily="18" charset="0"/>
                <a:ea typeface="宋体" panose="02010600030101010101" pitchFamily="2" charset="-122"/>
                <a:cs typeface="+mn-cs"/>
              </a:rPr>
              <a:t>◆无主管部门的单位的第三产业等单位填“其他”。</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0" dirty="0">
                <a:ln>
                  <a:noFill/>
                </a:ln>
                <a:solidFill>
                  <a:srgbClr val="3657B4"/>
                </a:solidFill>
                <a:effectLst>
                  <a:outerShdw blurRad="38100" dist="38100" dir="2700000" algn="tl">
                    <a:srgbClr val="000000">
                      <a:alpha val="43137"/>
                    </a:srgbClr>
                  </a:outerShdw>
                </a:effectLst>
                <a:uLnTx/>
                <a:uFillTx/>
                <a:latin typeface="Garamond" panose="02020404030301010803" pitchFamily="18" charset="0"/>
                <a:ea typeface="宋体" panose="02010600030101010101" pitchFamily="2" charset="-122"/>
                <a:cs typeface="+mn-cs"/>
              </a:rPr>
              <a:t>非国有单位填写“</a:t>
            </a:r>
            <a:r>
              <a:rPr kumimoji="0" lang="en-US" altLang="zh-CN" sz="1600" b="1" i="0" u="none" strike="noStrike" kern="1200" cap="none" spc="0" normalizeH="0" baseline="0" noProof="0" dirty="0">
                <a:ln>
                  <a:noFill/>
                </a:ln>
                <a:solidFill>
                  <a:srgbClr val="3657B4"/>
                </a:solidFill>
                <a:effectLst>
                  <a:outerShdw blurRad="38100" dist="38100" dir="2700000" algn="tl">
                    <a:srgbClr val="000000">
                      <a:alpha val="43137"/>
                    </a:srgbClr>
                  </a:outerShdw>
                </a:effectLst>
                <a:uLnTx/>
                <a:uFillTx/>
                <a:latin typeface="Garamond" panose="02020404030301010803" pitchFamily="18" charset="0"/>
                <a:ea typeface="宋体" panose="02010600030101010101" pitchFamily="2" charset="-122"/>
                <a:cs typeface="+mn-cs"/>
              </a:rPr>
              <a:t>90”</a:t>
            </a:r>
            <a:r>
              <a:rPr kumimoji="0" lang="zh-CN" altLang="en-US" sz="1600" b="1" i="0" u="none" strike="noStrike" kern="1200" cap="none" spc="0" normalizeH="0" baseline="0" noProof="0" dirty="0">
                <a:ln>
                  <a:noFill/>
                </a:ln>
                <a:solidFill>
                  <a:srgbClr val="3657B4"/>
                </a:solidFill>
                <a:effectLst>
                  <a:outerShdw blurRad="38100" dist="38100" dir="2700000" algn="tl">
                    <a:srgbClr val="000000">
                      <a:alpha val="43137"/>
                    </a:srgbClr>
                  </a:outerShdw>
                </a:effectLst>
                <a:uLnTx/>
                <a:uFillTx/>
                <a:latin typeface="Garamond" panose="02020404030301010803" pitchFamily="18" charset="0"/>
                <a:ea typeface="宋体" panose="02010600030101010101" pitchFamily="2" charset="-122"/>
                <a:cs typeface="+mn-cs"/>
              </a:rPr>
              <a:t>。</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t="39524"/>
          <a:stretch>
            <a:fillRect/>
          </a:stretch>
        </p:blipFill>
        <p:spPr>
          <a:xfrm>
            <a:off x="0" y="5780476"/>
            <a:ext cx="12192000" cy="1077523"/>
          </a:xfrm>
          <a:prstGeom prst="rect">
            <a:avLst/>
          </a:prstGeom>
        </p:spPr>
      </p:pic>
      <p:pic>
        <p:nvPicPr>
          <p:cNvPr id="6" name="图片 5"/>
          <p:cNvPicPr>
            <a:picLocks noChangeAspect="1"/>
          </p:cNvPicPr>
          <p:nvPr>
            <p:custDataLst>
              <p:tags r:id="rId2"/>
            </p:custDataLst>
          </p:nvPr>
        </p:nvPicPr>
        <p:blipFill>
          <a:blip r:embed="rId6"/>
          <a:stretch>
            <a:fillRect/>
          </a:stretch>
        </p:blipFill>
        <p:spPr>
          <a:xfrm>
            <a:off x="-529" y="-426"/>
            <a:ext cx="12193057" cy="1068531"/>
          </a:xfrm>
          <a:prstGeom prst="rect">
            <a:avLst/>
          </a:prstGeom>
        </p:spPr>
      </p:pic>
      <p:sp>
        <p:nvSpPr>
          <p:cNvPr id="7" name="Text Box 15"/>
          <p:cNvSpPr txBox="1"/>
          <p:nvPr>
            <p:custDataLst>
              <p:tags r:id="rId3"/>
            </p:custDataLst>
          </p:nvPr>
        </p:nvSpPr>
        <p:spPr>
          <a:xfrm>
            <a:off x="259080" y="454660"/>
            <a:ext cx="11476990" cy="4855845"/>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10.</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行业类别</a:t>
            </a:r>
            <a:endParaRPr kumimoji="0" lang="zh-CN" altLang="en-US"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20000"/>
              </a:lnSpc>
              <a:spcBef>
                <a:spcPts val="24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3657B4"/>
                </a:solidFill>
                <a:effectLst>
                  <a:outerShdw blurRad="38100" dist="38100" dir="2700000" algn="tl">
                    <a:srgbClr val="000000"/>
                  </a:outerShdw>
                </a:effectLst>
                <a:uLnTx/>
                <a:uFillTx/>
                <a:latin typeface="+mn-ea"/>
                <a:cs typeface="+mn-ea"/>
                <a:sym typeface="+mn-ea"/>
              </a:rPr>
              <a:t>         </a:t>
            </a:r>
            <a:r>
              <a:rPr lang="zh-CN" altLang="en-US" sz="2400" b="1" noProof="0" dirty="0">
                <a:solidFill>
                  <a:srgbClr val="3657B4"/>
                </a:solidFill>
                <a:effectLst>
                  <a:outerShdw blurRad="38100" dist="38100" dir="2700000" algn="tl">
                    <a:srgbClr val="000000"/>
                  </a:outerShdw>
                </a:effectLst>
                <a:latin typeface="+mn-ea"/>
                <a:cs typeface="+mn-ea"/>
                <a:sym typeface="+mn-ea"/>
              </a:rPr>
              <a:t>是根据企业从事的社会经济活动性质对各类单位进行的分类。根据各单位的主要业务活动（或主要产品名称），对照《国民经济行类》（GB/T 4754－2017）填写行业代码。(注：市属集团企业填报时，按填报企业自己实际经营主业的行业来填报，不以集团主营业务行业类别来填报)</a:t>
            </a:r>
            <a:endParaRPr kumimoji="0" lang="zh-CN" altLang="en-US" sz="2400" b="1" i="0" u="none" strike="noStrike" cap="none" spc="0" normalizeH="0" baseline="0" noProof="0" dirty="0">
              <a:solidFill>
                <a:srgbClr val="3657B4"/>
              </a:solidFill>
              <a:effectLst>
                <a:outerShdw blurRad="38100" dist="38100" dir="2700000" algn="tl">
                  <a:srgbClr val="000000"/>
                </a:outerShdw>
              </a:effectLst>
              <a:latin typeface="+mn-ea"/>
              <a:cs typeface="+mn-ea"/>
            </a:endParaRPr>
          </a:p>
          <a:p>
            <a:pPr marL="0" marR="0" lvl="0" indent="0" algn="l" defTabSz="914400" rtl="0" eaLnBrk="1" fontAlgn="base" latinLnBrk="0" hangingPunct="1">
              <a:lnSpc>
                <a:spcPct val="120000"/>
              </a:lnSpc>
              <a:spcBef>
                <a:spcPts val="2400"/>
              </a:spcBef>
              <a:spcAft>
                <a:spcPct val="0"/>
              </a:spcAft>
              <a:buClr>
                <a:schemeClr val="hlink"/>
              </a:buClr>
              <a:buSzPct val="70000"/>
              <a:buFont typeface="Wingdings" panose="05000000000000000000" pitchFamily="2" charset="2"/>
              <a:buNone/>
              <a:defRPr/>
            </a:pPr>
            <a:r>
              <a:rPr lang="zh-CN" altLang="en-US" sz="2400" b="1" noProof="0" dirty="0">
                <a:solidFill>
                  <a:srgbClr val="3657B4"/>
                </a:solidFill>
                <a:effectLst>
                  <a:outerShdw blurRad="38100" dist="38100" dir="2700000" algn="tl">
                    <a:srgbClr val="000000"/>
                  </a:outerShdw>
                </a:effectLst>
                <a:latin typeface="+mn-ea"/>
                <a:cs typeface="+mn-ea"/>
                <a:sym typeface="+mn-ea"/>
              </a:rPr>
              <a:t>    </a:t>
            </a:r>
            <a:r>
              <a:rPr lang="en-US" altLang="zh-CN" sz="2400" b="1" noProof="0" dirty="0">
                <a:solidFill>
                  <a:srgbClr val="3657B4"/>
                </a:solidFill>
                <a:effectLst>
                  <a:outerShdw blurRad="38100" dist="38100" dir="2700000" algn="tl">
                    <a:srgbClr val="000000"/>
                  </a:outerShdw>
                </a:effectLst>
                <a:latin typeface="+mn-ea"/>
                <a:cs typeface="+mn-ea"/>
                <a:sym typeface="+mn-ea"/>
              </a:rPr>
              <a:t>     </a:t>
            </a:r>
            <a:r>
              <a:rPr lang="zh-CN" altLang="en-US" sz="2400" b="1" noProof="0" dirty="0">
                <a:solidFill>
                  <a:srgbClr val="3657B4"/>
                </a:solidFill>
                <a:effectLst>
                  <a:outerShdw blurRad="38100" dist="38100" dir="2700000" algn="tl">
                    <a:srgbClr val="000000"/>
                  </a:outerShdw>
                </a:effectLst>
                <a:latin typeface="+mn-ea"/>
                <a:cs typeface="+mn-ea"/>
                <a:sym typeface="+mn-ea"/>
              </a:rPr>
              <a:t>军工企业兼生产民品的，即使目前企业的民品产值大于军工产值，但军工企业的生产方向并未改变，按军工生产的性质划分行业填写。</a:t>
            </a:r>
            <a:endParaRPr kumimoji="0" lang="zh-CN" altLang="en-US" sz="2400" b="1" i="0" u="none" strike="noStrike" cap="none" spc="0" normalizeH="0" baseline="0" noProof="0" dirty="0">
              <a:solidFill>
                <a:srgbClr val="3657B4"/>
              </a:solidFill>
              <a:effectLst>
                <a:outerShdw blurRad="38100" dist="38100" dir="2700000" algn="tl">
                  <a:srgbClr val="000000"/>
                </a:outerShdw>
              </a:effectLst>
              <a:latin typeface="+mn-ea"/>
              <a:cs typeface="+mn-ea"/>
            </a:endParaRPr>
          </a:p>
          <a:p>
            <a:pPr marL="0" marR="0" lvl="0" indent="0" algn="l" defTabSz="914400" rtl="0" eaLnBrk="1" fontAlgn="base" latinLnBrk="0" hangingPunct="1">
              <a:lnSpc>
                <a:spcPct val="120000"/>
              </a:lnSpc>
              <a:spcBef>
                <a:spcPct val="20000"/>
              </a:spcBef>
              <a:spcAft>
                <a:spcPct val="0"/>
              </a:spcAft>
              <a:buClr>
                <a:schemeClr val="hlink"/>
              </a:buClr>
              <a:buSzPct val="70000"/>
              <a:buFont typeface="Wingdings" panose="05000000000000000000" pitchFamily="2" charset="2"/>
              <a:buNone/>
              <a:defRPr/>
            </a:pPr>
            <a:r>
              <a:rPr lang="zh-CN" altLang="en-US" sz="2400" b="1" noProof="0" dirty="0">
                <a:solidFill>
                  <a:srgbClr val="3657B4"/>
                </a:solidFill>
                <a:effectLst>
                  <a:outerShdw blurRad="38100" dist="38100" dir="2700000" algn="tl">
                    <a:srgbClr val="000000"/>
                  </a:outerShdw>
                </a:effectLst>
                <a:latin typeface="+mn-ea"/>
                <a:cs typeface="+mn-ea"/>
                <a:sym typeface="+mn-ea"/>
              </a:rPr>
              <a:t> </a:t>
            </a:r>
            <a:r>
              <a:rPr lang="en-US" altLang="zh-CN" sz="2400" b="1" noProof="0" dirty="0">
                <a:solidFill>
                  <a:srgbClr val="3657B4"/>
                </a:solidFill>
                <a:effectLst>
                  <a:outerShdw blurRad="38100" dist="38100" dir="2700000" algn="tl">
                    <a:srgbClr val="000000"/>
                  </a:outerShdw>
                </a:effectLst>
                <a:latin typeface="+mn-ea"/>
                <a:cs typeface="+mn-ea"/>
                <a:sym typeface="+mn-ea"/>
              </a:rPr>
              <a:t>        </a:t>
            </a:r>
            <a:r>
              <a:rPr lang="zh-CN" altLang="en-US" sz="2400" b="1" noProof="0" dirty="0">
                <a:solidFill>
                  <a:srgbClr val="3657B4"/>
                </a:solidFill>
                <a:effectLst>
                  <a:outerShdw blurRad="38100" dist="38100" dir="2700000" algn="tl">
                    <a:srgbClr val="000000"/>
                  </a:outerShdw>
                </a:effectLst>
                <a:latin typeface="+mn-ea"/>
                <a:cs typeface="+mn-ea"/>
                <a:sym typeface="+mn-ea"/>
              </a:rPr>
              <a:t>（具体代码详见《202</a:t>
            </a:r>
            <a:r>
              <a:rPr lang="en-US" altLang="zh-CN" sz="2400" b="1" noProof="0" dirty="0">
                <a:solidFill>
                  <a:srgbClr val="3657B4"/>
                </a:solidFill>
                <a:effectLst>
                  <a:outerShdw blurRad="38100" dist="38100" dir="2700000" algn="tl">
                    <a:srgbClr val="000000"/>
                  </a:outerShdw>
                </a:effectLst>
                <a:latin typeface="+mn-ea"/>
                <a:cs typeface="+mn-ea"/>
                <a:sym typeface="+mn-ea"/>
              </a:rPr>
              <a:t>4</a:t>
            </a:r>
            <a:r>
              <a:rPr lang="zh-CN" altLang="en-US" sz="2400" b="1" noProof="0" dirty="0">
                <a:solidFill>
                  <a:srgbClr val="3657B4"/>
                </a:solidFill>
                <a:effectLst>
                  <a:outerShdw blurRad="38100" dist="38100" dir="2700000" algn="tl">
                    <a:srgbClr val="000000"/>
                  </a:outerShdw>
                </a:effectLst>
                <a:latin typeface="+mn-ea"/>
                <a:cs typeface="+mn-ea"/>
                <a:sym typeface="+mn-ea"/>
              </a:rPr>
              <a:t>年（202</a:t>
            </a:r>
            <a:r>
              <a:rPr lang="en-US" altLang="zh-CN" sz="2400" b="1" noProof="0" dirty="0">
                <a:solidFill>
                  <a:srgbClr val="3657B4"/>
                </a:solidFill>
                <a:effectLst>
                  <a:outerShdw blurRad="38100" dist="38100" dir="2700000" algn="tl">
                    <a:srgbClr val="000000"/>
                  </a:outerShdw>
                </a:effectLst>
                <a:latin typeface="+mn-ea"/>
                <a:cs typeface="+mn-ea"/>
                <a:sym typeface="+mn-ea"/>
              </a:rPr>
              <a:t>3</a:t>
            </a:r>
            <a:r>
              <a:rPr lang="zh-CN" altLang="en-US" sz="2400" b="1" noProof="0" dirty="0">
                <a:solidFill>
                  <a:srgbClr val="3657B4"/>
                </a:solidFill>
                <a:effectLst>
                  <a:outerShdw blurRad="38100" dist="38100" dir="2700000" algn="tl">
                    <a:srgbClr val="000000"/>
                  </a:outerShdw>
                </a:effectLst>
                <a:latin typeface="+mn-ea"/>
                <a:cs typeface="+mn-ea"/>
                <a:sym typeface="+mn-ea"/>
              </a:rPr>
              <a:t>年度）北京市企业薪酬调查工作培训手册》行业类别代码表)</a:t>
            </a:r>
            <a:endParaRPr kumimoji="0" lang="zh-CN" altLang="en-US" sz="2400" b="1" i="0" u="none" strike="noStrike" cap="none" spc="0" normalizeH="0" baseline="0" noProof="0" dirty="0">
              <a:solidFill>
                <a:srgbClr val="3657B4"/>
              </a:solidFill>
              <a:effectLst>
                <a:outerShdw blurRad="38100" dist="38100" dir="2700000" algn="tl">
                  <a:srgbClr val="000000"/>
                </a:outerShdw>
              </a:effectLst>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lang="zh-CN" altLang="en-US" sz="2400" b="1" noProof="0" dirty="0">
              <a:solidFill>
                <a:srgbClr val="3657B4"/>
              </a:solidFill>
              <a:effectLst>
                <a:outerShdw blurRad="38100" dist="38100" dir="2700000" algn="tl">
                  <a:srgbClr val="000000"/>
                </a:outerShdw>
              </a:effectLst>
              <a:latin typeface="+mn-ea"/>
              <a:cs typeface="+mn-ea"/>
              <a:sym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noProof="0" dirty="0">
                <a:solidFill>
                  <a:srgbClr val="3657B4"/>
                </a:solidFill>
                <a:effectLst>
                  <a:outerShdw blurRad="38100" dist="38100" dir="2700000" algn="tl">
                    <a:srgbClr val="000000"/>
                  </a:outerShdw>
                </a:effectLst>
                <a:latin typeface="+mn-ea"/>
                <a:cs typeface="+mn-ea"/>
                <a:sym typeface="+mn-ea"/>
              </a:rPr>
              <a:t>    </a:t>
            </a:r>
            <a:r>
              <a:rPr lang="en-US" altLang="zh-CN" sz="2400" b="1" noProof="0" dirty="0">
                <a:solidFill>
                  <a:srgbClr val="3657B4"/>
                </a:solidFill>
                <a:effectLst>
                  <a:outerShdw blurRad="38100" dist="38100" dir="2700000" algn="tl">
                    <a:srgbClr val="000000"/>
                  </a:outerShdw>
                </a:effectLst>
                <a:latin typeface="+mn-ea"/>
                <a:cs typeface="+mn-ea"/>
                <a:sym typeface="+mn-ea"/>
              </a:rPr>
              <a:t>     </a:t>
            </a:r>
            <a:endParaRPr lang="zh-CN" altLang="en-US" sz="2400" b="1" noProof="0" dirty="0">
              <a:solidFill>
                <a:srgbClr val="3657B4"/>
              </a:solidFill>
              <a:effectLst>
                <a:outerShdw blurRad="38100" dist="38100" dir="2700000" algn="tl">
                  <a:srgbClr val="000000"/>
                </a:outerShdw>
              </a:effectLst>
              <a:latin typeface="+mn-ea"/>
              <a:cs typeface="+mn-ea"/>
              <a:sym typeface="+mn-ea"/>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t="39524"/>
          <a:stretch>
            <a:fillRect/>
          </a:stretch>
        </p:blipFill>
        <p:spPr>
          <a:xfrm>
            <a:off x="0" y="5780476"/>
            <a:ext cx="12192000" cy="1077523"/>
          </a:xfrm>
          <a:prstGeom prst="rect">
            <a:avLst/>
          </a:prstGeom>
        </p:spPr>
      </p:pic>
      <p:pic>
        <p:nvPicPr>
          <p:cNvPr id="6" name="图片 5"/>
          <p:cNvPicPr>
            <a:picLocks noChangeAspect="1"/>
          </p:cNvPicPr>
          <p:nvPr>
            <p:custDataLst>
              <p:tags r:id="rId2"/>
            </p:custDataLst>
          </p:nvPr>
        </p:nvPicPr>
        <p:blipFill>
          <a:blip r:embed="rId6"/>
          <a:stretch>
            <a:fillRect/>
          </a:stretch>
        </p:blipFill>
        <p:spPr>
          <a:xfrm>
            <a:off x="-529" y="-426"/>
            <a:ext cx="12193057" cy="1068531"/>
          </a:xfrm>
          <a:prstGeom prst="rect">
            <a:avLst/>
          </a:prstGeom>
        </p:spPr>
      </p:pic>
      <p:sp>
        <p:nvSpPr>
          <p:cNvPr id="7" name="Text Box 15"/>
          <p:cNvSpPr txBox="1"/>
          <p:nvPr>
            <p:custDataLst>
              <p:tags r:id="rId3"/>
            </p:custDataLst>
          </p:nvPr>
        </p:nvSpPr>
        <p:spPr>
          <a:xfrm>
            <a:off x="259080" y="454660"/>
            <a:ext cx="11476990" cy="5391958"/>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11.</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登记注册类型</a:t>
            </a: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endParaRPr>
          </a:p>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r>
              <a:rPr lang="en-US" altLang="zh-CN" sz="2400" b="1" noProof="0" dirty="0">
                <a:ln>
                  <a:noFill/>
                </a:ln>
                <a:solidFill>
                  <a:srgbClr val="FFFF00"/>
                </a:solidFill>
                <a:effectLst>
                  <a:outerShdw blurRad="38100" dist="38100" dir="2700000" algn="tl">
                    <a:srgbClr val="000000"/>
                  </a:outerShdw>
                </a:effectLst>
                <a:uLnTx/>
                <a:uFillTx/>
                <a:latin typeface="+mn-ea"/>
                <a:cs typeface="+mn-ea"/>
                <a:sym typeface="+mn-ea"/>
              </a:rPr>
              <a:t>         </a:t>
            </a:r>
            <a:r>
              <a:rPr lang="zh-CN" altLang="en-US" sz="2400" b="1" noProof="0" dirty="0">
                <a:ln>
                  <a:noFill/>
                </a:ln>
                <a:solidFill>
                  <a:srgbClr val="3657B4"/>
                </a:solidFill>
                <a:effectLst>
                  <a:outerShdw blurRad="38100" dist="38100" dir="2700000" algn="tl">
                    <a:srgbClr val="000000"/>
                  </a:outerShdw>
                </a:effectLst>
                <a:uLnTx/>
                <a:uFillTx/>
                <a:latin typeface="+mn-ea"/>
                <a:cs typeface="+mn-ea"/>
                <a:sym typeface="+mn-ea"/>
              </a:rPr>
              <a:t>是指企业或生产经营性活动单位的登记注册类型，按其在工商行政管理机关登记注册的类型填写。根据国家统计局、国家市场监督管理总局印发</a:t>
            </a:r>
            <a:r>
              <a:rPr lang="en-US" altLang="zh-CN" sz="2400" b="1" noProof="0" dirty="0">
                <a:ln>
                  <a:noFill/>
                </a:ln>
                <a:solidFill>
                  <a:srgbClr val="3657B4"/>
                </a:solidFill>
                <a:effectLst>
                  <a:outerShdw blurRad="38100" dist="38100" dir="2700000" algn="tl">
                    <a:srgbClr val="000000"/>
                  </a:outerShdw>
                </a:effectLst>
                <a:uLnTx/>
                <a:uFillTx/>
                <a:latin typeface="+mn-ea"/>
                <a:cs typeface="+mn-ea"/>
                <a:sym typeface="+mn-ea"/>
              </a:rPr>
              <a:t>《</a:t>
            </a:r>
            <a:r>
              <a:rPr lang="zh-CN" altLang="en-US" sz="2400" b="1" noProof="0" dirty="0">
                <a:ln>
                  <a:noFill/>
                </a:ln>
                <a:solidFill>
                  <a:srgbClr val="3657B4"/>
                </a:solidFill>
                <a:effectLst>
                  <a:outerShdw blurRad="38100" dist="38100" dir="2700000" algn="tl">
                    <a:srgbClr val="000000"/>
                  </a:outerShdw>
                </a:effectLst>
                <a:uLnTx/>
                <a:uFillTx/>
                <a:latin typeface="+mn-ea"/>
                <a:cs typeface="+mn-ea"/>
                <a:sym typeface="+mn-ea"/>
              </a:rPr>
              <a:t>关于市场主体统计分类的划分规定</a:t>
            </a:r>
            <a:r>
              <a:rPr lang="en-US" altLang="zh-CN" sz="2400" b="1" noProof="0" dirty="0">
                <a:ln>
                  <a:noFill/>
                </a:ln>
                <a:solidFill>
                  <a:srgbClr val="3657B4"/>
                </a:solidFill>
                <a:effectLst>
                  <a:outerShdw blurRad="38100" dist="38100" dir="2700000" algn="tl">
                    <a:srgbClr val="000000"/>
                  </a:outerShdw>
                </a:effectLst>
                <a:uLnTx/>
                <a:uFillTx/>
                <a:latin typeface="+mn-ea"/>
                <a:cs typeface="+mn-ea"/>
                <a:sym typeface="+mn-ea"/>
              </a:rPr>
              <a:t>》</a:t>
            </a:r>
            <a:r>
              <a:rPr lang="zh-CN" altLang="en-US" sz="2400" b="1" noProof="0" dirty="0">
                <a:ln>
                  <a:noFill/>
                </a:ln>
                <a:solidFill>
                  <a:srgbClr val="3657B4"/>
                </a:solidFill>
                <a:effectLst>
                  <a:outerShdw blurRad="38100" dist="38100" dir="2700000" algn="tl">
                    <a:srgbClr val="000000"/>
                  </a:outerShdw>
                </a:effectLst>
                <a:uLnTx/>
                <a:uFillTx/>
                <a:latin typeface="+mn-ea"/>
                <a:cs typeface="+mn-ea"/>
                <a:sym typeface="+mn-ea"/>
              </a:rPr>
              <a:t>（国统字</a:t>
            </a:r>
            <a:r>
              <a:rPr lang="en-US" altLang="zh-CN" sz="2400" b="1" noProof="0" dirty="0">
                <a:ln>
                  <a:noFill/>
                </a:ln>
                <a:solidFill>
                  <a:srgbClr val="3657B4"/>
                </a:solidFill>
                <a:effectLst>
                  <a:outerShdw blurRad="38100" dist="38100" dir="2700000" algn="tl">
                    <a:srgbClr val="000000"/>
                  </a:outerShdw>
                </a:effectLst>
                <a:uLnTx/>
                <a:uFillTx/>
                <a:latin typeface="+mn-ea"/>
                <a:cs typeface="+mn-ea"/>
                <a:sym typeface="+mn-ea"/>
              </a:rPr>
              <a:t>〔2023〕14</a:t>
            </a:r>
            <a:r>
              <a:rPr lang="zh-CN" altLang="en-US" sz="2400" b="1" noProof="0" dirty="0">
                <a:ln>
                  <a:noFill/>
                </a:ln>
                <a:solidFill>
                  <a:srgbClr val="3657B4"/>
                </a:solidFill>
                <a:effectLst>
                  <a:outerShdw blurRad="38100" dist="38100" dir="2700000" algn="tl">
                    <a:srgbClr val="000000"/>
                  </a:outerShdw>
                </a:effectLst>
                <a:uLnTx/>
                <a:uFillTx/>
                <a:latin typeface="+mn-ea"/>
                <a:cs typeface="+mn-ea"/>
                <a:sym typeface="+mn-ea"/>
              </a:rPr>
              <a:t>号），对各种市场主体进行分类。（具体解释可见《</a:t>
            </a:r>
            <a:r>
              <a:rPr sz="2400" b="1" noProof="0" dirty="0">
                <a:ln>
                  <a:noFill/>
                </a:ln>
                <a:solidFill>
                  <a:srgbClr val="3657B4"/>
                </a:solidFill>
                <a:effectLst>
                  <a:outerShdw blurRad="38100" dist="38100" dir="2700000" algn="tl">
                    <a:srgbClr val="000000"/>
                  </a:outerShdw>
                </a:effectLst>
                <a:uLnTx/>
                <a:uFillTx/>
                <a:latin typeface="+mn-ea"/>
                <a:cs typeface="+mn-ea"/>
                <a:sym typeface="+mn-ea"/>
              </a:rPr>
              <a:t>202</a:t>
            </a:r>
            <a:r>
              <a:rPr lang="en-US" sz="2400" b="1" noProof="0" dirty="0">
                <a:ln>
                  <a:noFill/>
                </a:ln>
                <a:solidFill>
                  <a:srgbClr val="3657B4"/>
                </a:solidFill>
                <a:effectLst>
                  <a:outerShdw blurRad="38100" dist="38100" dir="2700000" algn="tl">
                    <a:srgbClr val="000000"/>
                  </a:outerShdw>
                </a:effectLst>
                <a:uLnTx/>
                <a:uFillTx/>
                <a:latin typeface="+mn-ea"/>
                <a:cs typeface="+mn-ea"/>
                <a:sym typeface="+mn-ea"/>
              </a:rPr>
              <a:t>4</a:t>
            </a:r>
            <a:r>
              <a:rPr sz="2400" b="1" noProof="0" dirty="0">
                <a:ln>
                  <a:noFill/>
                </a:ln>
                <a:solidFill>
                  <a:srgbClr val="3657B4"/>
                </a:solidFill>
                <a:effectLst>
                  <a:outerShdw blurRad="38100" dist="38100" dir="2700000" algn="tl">
                    <a:srgbClr val="000000"/>
                  </a:outerShdw>
                </a:effectLst>
                <a:uLnTx/>
                <a:uFillTx/>
                <a:latin typeface="+mn-ea"/>
                <a:cs typeface="+mn-ea"/>
                <a:sym typeface="+mn-ea"/>
              </a:rPr>
              <a:t>年（202</a:t>
            </a:r>
            <a:r>
              <a:rPr lang="en-US" sz="2400" b="1" noProof="0" dirty="0">
                <a:ln>
                  <a:noFill/>
                </a:ln>
                <a:solidFill>
                  <a:srgbClr val="3657B4"/>
                </a:solidFill>
                <a:effectLst>
                  <a:outerShdw blurRad="38100" dist="38100" dir="2700000" algn="tl">
                    <a:srgbClr val="000000"/>
                  </a:outerShdw>
                </a:effectLst>
                <a:uLnTx/>
                <a:uFillTx/>
                <a:latin typeface="+mn-ea"/>
                <a:cs typeface="+mn-ea"/>
                <a:sym typeface="+mn-ea"/>
              </a:rPr>
              <a:t>3</a:t>
            </a:r>
            <a:r>
              <a:rPr sz="2400" b="1" noProof="0" dirty="0">
                <a:ln>
                  <a:noFill/>
                </a:ln>
                <a:solidFill>
                  <a:srgbClr val="3657B4"/>
                </a:solidFill>
                <a:effectLst>
                  <a:outerShdw blurRad="38100" dist="38100" dir="2700000" algn="tl">
                    <a:srgbClr val="000000"/>
                  </a:outerShdw>
                </a:effectLst>
                <a:uLnTx/>
                <a:uFillTx/>
                <a:latin typeface="+mn-ea"/>
                <a:cs typeface="+mn-ea"/>
                <a:sym typeface="+mn-ea"/>
              </a:rPr>
              <a:t>年度）北京市企业薪酬调查工作培训手册</a:t>
            </a:r>
            <a:r>
              <a:rPr lang="zh-CN" sz="2400" b="1" noProof="0" dirty="0">
                <a:ln>
                  <a:noFill/>
                </a:ln>
                <a:solidFill>
                  <a:srgbClr val="3657B4"/>
                </a:solidFill>
                <a:effectLst>
                  <a:outerShdw blurRad="38100" dist="38100" dir="2700000" algn="tl">
                    <a:srgbClr val="000000"/>
                  </a:outerShdw>
                </a:effectLst>
                <a:uLnTx/>
                <a:uFillTx/>
                <a:latin typeface="+mn-ea"/>
                <a:cs typeface="+mn-ea"/>
                <a:sym typeface="+mn-ea"/>
              </a:rPr>
              <a:t>》登记注册类型</a:t>
            </a:r>
            <a:r>
              <a:rPr lang="en-US" altLang="zh-CN" sz="2400" b="1" noProof="0" dirty="0">
                <a:ln>
                  <a:noFill/>
                </a:ln>
                <a:solidFill>
                  <a:srgbClr val="3657B4"/>
                </a:solidFill>
                <a:effectLst>
                  <a:outerShdw blurRad="38100" dist="38100" dir="2700000" algn="tl">
                    <a:srgbClr val="000000"/>
                  </a:outerShdw>
                </a:effectLst>
                <a:uLnTx/>
                <a:uFillTx/>
                <a:latin typeface="+mn-ea"/>
                <a:cs typeface="+mn-ea"/>
                <a:sym typeface="+mn-ea"/>
              </a:rPr>
              <a:t>)</a:t>
            </a:r>
            <a:endParaRPr kumimoji="0" lang="en-US" altLang="zh-CN" sz="2400" b="1" i="0" u="none" strike="noStrike" kern="1200" cap="none" spc="0" normalizeH="0" baseline="0" noProof="0" dirty="0">
              <a:ln>
                <a:noFill/>
              </a:ln>
              <a:solidFill>
                <a:srgbClr val="FFFF00"/>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en-US" altLang="zh-CN" sz="2400" b="1" i="0" u="none" strike="noStrike" kern="1200" cap="none" spc="0" normalizeH="0" baseline="0" noProof="0" dirty="0">
              <a:ln>
                <a:noFill/>
              </a:ln>
              <a:solidFill>
                <a:srgbClr val="FFFF00"/>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r>
              <a:rPr lang="en-US" altLang="zh-CN" sz="2400" b="1" noProof="0" dirty="0">
                <a:ln>
                  <a:noFill/>
                </a:ln>
                <a:solidFill>
                  <a:srgbClr val="FF0000"/>
                </a:solidFill>
                <a:effectLst>
                  <a:outerShdw blurRad="38100" dist="38100" dir="2700000" algn="tl">
                    <a:srgbClr val="000000"/>
                  </a:outerShdw>
                </a:effectLst>
                <a:uLnTx/>
                <a:uFillTx/>
                <a:latin typeface="+mn-ea"/>
                <a:cs typeface="+mn-ea"/>
                <a:sym typeface="+mn-ea"/>
              </a:rPr>
              <a:t>         </a:t>
            </a:r>
            <a:r>
              <a:rPr lang="zh-CN" altLang="en-US" sz="2400" b="1" noProof="0" dirty="0">
                <a:ln>
                  <a:noFill/>
                </a:ln>
                <a:solidFill>
                  <a:srgbClr val="FF0000"/>
                </a:solidFill>
                <a:effectLst>
                  <a:outerShdw blurRad="38100" dist="38100" dir="2700000" algn="tl">
                    <a:srgbClr val="000000"/>
                  </a:outerShdw>
                </a:effectLst>
                <a:uLnTx/>
                <a:uFillTx/>
                <a:latin typeface="+mn-ea"/>
                <a:cs typeface="+mn-ea"/>
                <a:sym typeface="+mn-ea"/>
              </a:rPr>
              <a:t>注：企业登记注册类型按照细类填写，无细类的选择大类。</a:t>
            </a:r>
            <a:endParaRPr kumimoji="0" lang="zh-CN" altLang="en-US" sz="2400" b="1" i="0" u="none" strike="noStrike" kern="1200" cap="none" spc="0" normalizeH="0" baseline="0" noProof="0" dirty="0">
              <a:ln>
                <a:noFill/>
              </a:ln>
              <a:solidFill>
                <a:srgbClr val="FF0000"/>
              </a:solidFill>
              <a:effectLst>
                <a:outerShdw blurRad="38100" dist="38100" dir="2700000" algn="tl">
                  <a:srgbClr val="000000"/>
                </a:outerShdw>
              </a:effectLst>
              <a:uLnTx/>
              <a:uFillTx/>
              <a:latin typeface="+mn-ea"/>
              <a:cs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1200" cap="none" spc="0" normalizeH="0" baseline="0" noProof="0" dirty="0">
              <a:ln>
                <a:noFill/>
              </a:ln>
              <a:solidFill>
                <a:srgbClr val="FF0000"/>
              </a:solidFill>
              <a:effectLst>
                <a:outerShdw blurRad="38100" dist="38100" dir="2700000" algn="tl">
                  <a:srgbClr val="000000"/>
                </a:outerShdw>
              </a:effectLst>
              <a:uLnTx/>
              <a:uFillTx/>
              <a:latin typeface="+mn-ea"/>
              <a:cs typeface="+mn-ea"/>
              <a:sym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7" cstate="print">
            <a:extLst>
              <a:ext uri="{28A0092B-C50C-407E-A947-70E740481C1C}">
                <a14:useLocalDpi xmlns:a14="http://schemas.microsoft.com/office/drawing/2010/main" val="0"/>
              </a:ext>
            </a:extLst>
          </a:blip>
          <a:srcRect t="39524"/>
          <a:stretch>
            <a:fillRect/>
          </a:stretch>
        </p:blipFill>
        <p:spPr>
          <a:xfrm>
            <a:off x="0" y="6407150"/>
            <a:ext cx="12192000" cy="450850"/>
          </a:xfrm>
          <a:prstGeom prst="rect">
            <a:avLst/>
          </a:prstGeom>
        </p:spPr>
      </p:pic>
      <p:pic>
        <p:nvPicPr>
          <p:cNvPr id="6" name="图片 5"/>
          <p:cNvPicPr>
            <a:picLocks noChangeAspect="1"/>
          </p:cNvPicPr>
          <p:nvPr>
            <p:custDataLst>
              <p:tags r:id="rId2"/>
            </p:custDataLst>
          </p:nvPr>
        </p:nvPicPr>
        <p:blipFill>
          <a:blip r:embed="rId8"/>
          <a:stretch>
            <a:fillRect/>
          </a:stretch>
        </p:blipFill>
        <p:spPr>
          <a:xfrm>
            <a:off x="-529" y="-425"/>
            <a:ext cx="12193057" cy="533826"/>
          </a:xfrm>
          <a:prstGeom prst="rect">
            <a:avLst/>
          </a:prstGeom>
        </p:spPr>
      </p:pic>
      <p:sp>
        <p:nvSpPr>
          <p:cNvPr id="7" name="文本框 6"/>
          <p:cNvSpPr txBox="1"/>
          <p:nvPr>
            <p:custDataLst>
              <p:tags r:id="rId3"/>
            </p:custDataLst>
          </p:nvPr>
        </p:nvSpPr>
        <p:spPr>
          <a:xfrm>
            <a:off x="232754" y="146084"/>
            <a:ext cx="2739046" cy="521970"/>
          </a:xfrm>
          <a:prstGeom prst="rect">
            <a:avLst/>
          </a:prstGeom>
          <a:noFill/>
          <a:effectLst/>
        </p:spPr>
        <p:txBody>
          <a:bodyPr wrap="square" rtlCol="0">
            <a:spAutoFit/>
          </a:bodyPr>
          <a:lstStyle/>
          <a:p>
            <a:pPr algn="l"/>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调查专用网址</a:t>
            </a:r>
          </a:p>
        </p:txBody>
      </p:sp>
      <p:cxnSp>
        <p:nvCxnSpPr>
          <p:cNvPr id="8" name="直接连接符 7"/>
          <p:cNvCxnSpPr/>
          <p:nvPr>
            <p:custDataLst>
              <p:tags r:id="rId4"/>
            </p:custDataLst>
          </p:nvPr>
        </p:nvCxnSpPr>
        <p:spPr>
          <a:xfrm>
            <a:off x="318331" y="695578"/>
            <a:ext cx="1261241" cy="0"/>
          </a:xfrm>
          <a:prstGeom prst="line">
            <a:avLst/>
          </a:prstGeom>
          <a:ln w="12700">
            <a:solidFill>
              <a:srgbClr val="2A448C"/>
            </a:solidFill>
          </a:ln>
        </p:spPr>
        <p:style>
          <a:lnRef idx="1">
            <a:schemeClr val="accent1"/>
          </a:lnRef>
          <a:fillRef idx="0">
            <a:schemeClr val="accent1"/>
          </a:fillRef>
          <a:effectRef idx="0">
            <a:schemeClr val="accent1"/>
          </a:effectRef>
          <a:fontRef idx="minor">
            <a:schemeClr val="tx1"/>
          </a:fontRef>
        </p:style>
      </p:cxnSp>
      <p:sp>
        <p:nvSpPr>
          <p:cNvPr id="16388" name="矩形 4"/>
          <p:cNvSpPr>
            <a:spLocks noChangeArrowheads="1"/>
          </p:cNvSpPr>
          <p:nvPr>
            <p:custDataLst>
              <p:tags r:id="rId5"/>
            </p:custDataLst>
          </p:nvPr>
        </p:nvSpPr>
        <p:spPr bwMode="auto">
          <a:xfrm>
            <a:off x="2052955" y="850900"/>
            <a:ext cx="8467725" cy="966470"/>
          </a:xfrm>
          <a:prstGeom prst="rect">
            <a:avLst/>
          </a:prstGeom>
          <a:noFill/>
          <a:ln>
            <a:noFill/>
          </a:ln>
        </p:spPr>
        <p:txBody>
          <a:bodyPr>
            <a:no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sz="1600" b="0" i="0" u="none" strike="noStrike" kern="1200" cap="none" spc="0" normalizeH="0" baseline="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cs"/>
              </a:rPr>
              <a:t>下载软件网址：http://rsj.beijing.gov.cn/fuwu/bmxz/gz/</a:t>
            </a:r>
          </a:p>
          <a:p>
            <a:pPr marL="0" marR="0" lvl="0" indent="0" algn="l" defTabSz="914400" rtl="0" eaLnBrk="0" fontAlgn="base" latinLnBrk="0" hangingPunct="0">
              <a:lnSpc>
                <a:spcPct val="100000"/>
              </a:lnSpc>
              <a:spcBef>
                <a:spcPct val="0"/>
              </a:spcBef>
              <a:spcAft>
                <a:spcPct val="0"/>
              </a:spcAft>
              <a:buClrTx/>
              <a:buSzTx/>
              <a:buFontTx/>
              <a:buNone/>
              <a:defRPr/>
            </a:pPr>
            <a:r>
              <a:rPr kumimoji="0" sz="1600" i="0" u="none" strike="noStrike" kern="1200" cap="none" spc="0" normalizeH="0" baseline="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cs"/>
              </a:rPr>
              <a:t>下载路径：北京市人力资源</a:t>
            </a:r>
            <a:r>
              <a:rPr kumimoji="0" lang="zh-CN" sz="1600" i="0" u="none" strike="noStrike" kern="1200" cap="none" spc="0" normalizeH="0" baseline="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cs"/>
              </a:rPr>
              <a:t>和</a:t>
            </a:r>
            <a:r>
              <a:rPr kumimoji="0" sz="1600" i="0" u="none" strike="noStrike" kern="1200" cap="none" spc="0" normalizeH="0" baseline="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cs"/>
              </a:rPr>
              <a:t>社会保障局官网首页-便民服务-网上下载-劳动关系与工资，</a:t>
            </a:r>
            <a:r>
              <a:rPr kumimoji="0" sz="1600" i="0" u="none" strike="noStrike" kern="1200" cap="none" spc="0" normalizeH="0" baseline="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cs"/>
                <a:sym typeface="Arial" panose="020B0604020202020204" pitchFamily="34" charset="0"/>
              </a:rPr>
              <a:t>下载“202</a:t>
            </a:r>
            <a:r>
              <a:rPr kumimoji="0" lang="en-US" sz="1600" i="0" u="none" strike="noStrike" kern="1200" cap="none" spc="0" normalizeH="0" baseline="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cs"/>
                <a:sym typeface="Arial" panose="020B0604020202020204" pitchFamily="34" charset="0"/>
              </a:rPr>
              <a:t>4</a:t>
            </a:r>
            <a:r>
              <a:rPr sz="1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sym typeface="Arial" panose="020B0604020202020204" pitchFamily="34" charset="0"/>
              </a:rPr>
              <a:t>年</a:t>
            </a:r>
            <a:r>
              <a:rPr kumimoji="0" lang="zh-CN" sz="1600" i="0" u="none" strike="noStrike" kern="1200" cap="none" spc="0" normalizeH="0" baseline="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cs"/>
                <a:sym typeface="Arial" panose="020B0604020202020204" pitchFamily="34" charset="0"/>
              </a:rPr>
              <a:t>（</a:t>
            </a:r>
            <a:r>
              <a:rPr kumimoji="0" lang="en-US" altLang="zh-CN" sz="1600" i="0" u="none" strike="noStrike" kern="1200" cap="none" spc="0" normalizeH="0" baseline="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cs"/>
                <a:sym typeface="Arial" panose="020B0604020202020204" pitchFamily="34" charset="0"/>
              </a:rPr>
              <a:t>2023</a:t>
            </a:r>
            <a:r>
              <a:rPr kumimoji="0" lang="zh-CN" altLang="zh-CN" sz="1600" i="0" u="none" strike="noStrike" kern="1200" cap="none" spc="0" normalizeH="0" baseline="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cs"/>
                <a:sym typeface="Arial" panose="020B0604020202020204" pitchFamily="34" charset="0"/>
              </a:rPr>
              <a:t>年度）</a:t>
            </a:r>
            <a:r>
              <a:rPr kumimoji="0" sz="1600" i="0" u="none" strike="noStrike" kern="1200" cap="none" spc="0" normalizeH="0" baseline="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cs"/>
                <a:sym typeface="Arial" panose="020B0604020202020204" pitchFamily="34" charset="0"/>
              </a:rPr>
              <a:t>北京市企业薪酬调查材料</a:t>
            </a:r>
            <a:r>
              <a:rPr kumimoji="0" lang="en-US" sz="1600" i="0" u="none" strike="noStrike" kern="1200" cap="none" spc="0" normalizeH="0" baseline="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cs"/>
                <a:sym typeface="Arial" panose="020B0604020202020204" pitchFamily="34" charset="0"/>
              </a:rPr>
              <a:t>”</a:t>
            </a:r>
            <a:r>
              <a:rPr kumimoji="0" sz="1600" i="0" u="none" strike="noStrike" kern="1200" cap="none" spc="0" normalizeH="0" baseline="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cs"/>
                <a:sym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rgbClr val="FF0000"/>
              </a:solidFill>
              <a:effectLst/>
              <a:uLnTx/>
              <a:uFillTx/>
              <a:latin typeface="Garamond" panose="02020404030301010803" pitchFamily="18" charset="0"/>
              <a:ea typeface="宋体" panose="02010600030101010101" pitchFamily="2" charset="-122"/>
              <a:cs typeface="+mn-cs"/>
            </a:endParaRPr>
          </a:p>
        </p:txBody>
      </p:sp>
      <p:pic>
        <p:nvPicPr>
          <p:cNvPr id="3" name="图片 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034309" y="1787548"/>
            <a:ext cx="8467725" cy="4380770"/>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t="39524"/>
          <a:stretch>
            <a:fillRect/>
          </a:stretch>
        </p:blipFill>
        <p:spPr>
          <a:xfrm>
            <a:off x="0" y="5780476"/>
            <a:ext cx="12192000" cy="1077523"/>
          </a:xfrm>
          <a:prstGeom prst="rect">
            <a:avLst/>
          </a:prstGeom>
        </p:spPr>
      </p:pic>
      <p:pic>
        <p:nvPicPr>
          <p:cNvPr id="6" name="图片 5"/>
          <p:cNvPicPr>
            <a:picLocks noChangeAspect="1"/>
          </p:cNvPicPr>
          <p:nvPr>
            <p:custDataLst>
              <p:tags r:id="rId2"/>
            </p:custDataLst>
          </p:nvPr>
        </p:nvPicPr>
        <p:blipFill>
          <a:blip r:embed="rId6"/>
          <a:stretch>
            <a:fillRect/>
          </a:stretch>
        </p:blipFill>
        <p:spPr>
          <a:xfrm>
            <a:off x="-529" y="-426"/>
            <a:ext cx="12193057" cy="1068531"/>
          </a:xfrm>
          <a:prstGeom prst="rect">
            <a:avLst/>
          </a:prstGeom>
        </p:spPr>
      </p:pic>
      <p:sp>
        <p:nvSpPr>
          <p:cNvPr id="7" name="Text Box 15"/>
          <p:cNvSpPr txBox="1"/>
          <p:nvPr>
            <p:custDataLst>
              <p:tags r:id="rId3"/>
            </p:custDataLst>
          </p:nvPr>
        </p:nvSpPr>
        <p:spPr>
          <a:xfrm>
            <a:off x="259080" y="924560"/>
            <a:ext cx="11476990" cy="4855845"/>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12.</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 注册资本</a:t>
            </a:r>
            <a:endParaRPr kumimoji="0" lang="zh-CN" altLang="en-US"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kern="0" noProof="0" dirty="0">
                <a:ln>
                  <a:noFill/>
                </a:ln>
                <a:solidFill>
                  <a:srgbClr val="3657B4"/>
                </a:solidFill>
                <a:effectLst>
                  <a:outerShdw blurRad="38100" dist="38100" dir="2700000" algn="tl">
                    <a:srgbClr val="000000"/>
                  </a:outerShdw>
                </a:effectLst>
                <a:uLnTx/>
                <a:uFillTx/>
                <a:latin typeface="+mn-ea"/>
                <a:cs typeface="+mn-ea"/>
                <a:sym typeface="+mn-ea"/>
              </a:rPr>
              <a:t>            </a:t>
            </a:r>
            <a:r>
              <a:rPr lang="zh-CN" altLang="en-US" sz="2400" kern="0" noProof="0" dirty="0">
                <a:ln>
                  <a:noFill/>
                </a:ln>
                <a:solidFill>
                  <a:srgbClr val="3657B4"/>
                </a:solidFill>
                <a:effectLst>
                  <a:outerShdw blurRad="38100" dist="38100" dir="2700000" algn="tl">
                    <a:srgbClr val="000000"/>
                  </a:outerShdw>
                </a:effectLst>
                <a:uLnTx/>
                <a:uFillTx/>
                <a:latin typeface="+mn-ea"/>
                <a:cs typeface="+mn-ea"/>
                <a:sym typeface="+mn-ea"/>
              </a:rPr>
              <a:t>按照</a:t>
            </a:r>
            <a:r>
              <a:rPr lang="en-US" altLang="zh-CN" sz="2400" kern="0" noProof="0" dirty="0">
                <a:ln>
                  <a:noFill/>
                </a:ln>
                <a:solidFill>
                  <a:srgbClr val="3657B4"/>
                </a:solidFill>
                <a:effectLst>
                  <a:outerShdw blurRad="38100" dist="38100" dir="2700000" algn="tl">
                    <a:srgbClr val="000000"/>
                  </a:outerShdw>
                </a:effectLst>
                <a:uLnTx/>
                <a:uFillTx/>
                <a:latin typeface="+mn-ea"/>
                <a:cs typeface="+mn-ea"/>
                <a:sym typeface="+mn-ea"/>
              </a:rPr>
              <a:t>《</a:t>
            </a:r>
            <a:r>
              <a:rPr lang="zh-CN" altLang="en-US" sz="2400" kern="0" noProof="0" dirty="0">
                <a:ln>
                  <a:noFill/>
                </a:ln>
                <a:solidFill>
                  <a:srgbClr val="3657B4"/>
                </a:solidFill>
                <a:effectLst>
                  <a:outerShdw blurRad="38100" dist="38100" dir="2700000" algn="tl">
                    <a:srgbClr val="000000"/>
                  </a:outerShdw>
                </a:effectLst>
                <a:uLnTx/>
                <a:uFillTx/>
                <a:latin typeface="+mn-ea"/>
                <a:cs typeface="+mn-ea"/>
                <a:sym typeface="+mn-ea"/>
              </a:rPr>
              <a:t>营业执照</a:t>
            </a:r>
            <a:r>
              <a:rPr lang="en-US" altLang="zh-CN" sz="2400" kern="0" noProof="0" dirty="0">
                <a:ln>
                  <a:noFill/>
                </a:ln>
                <a:solidFill>
                  <a:srgbClr val="3657B4"/>
                </a:solidFill>
                <a:effectLst>
                  <a:outerShdw blurRad="38100" dist="38100" dir="2700000" algn="tl">
                    <a:srgbClr val="000000"/>
                  </a:outerShdw>
                </a:effectLst>
                <a:uLnTx/>
                <a:uFillTx/>
                <a:latin typeface="+mn-ea"/>
                <a:cs typeface="+mn-ea"/>
                <a:sym typeface="+mn-ea"/>
              </a:rPr>
              <a:t>》</a:t>
            </a:r>
            <a:r>
              <a:rPr lang="zh-CN" altLang="en-US" sz="2400" kern="0" noProof="0" dirty="0">
                <a:ln>
                  <a:noFill/>
                </a:ln>
                <a:solidFill>
                  <a:srgbClr val="3657B4"/>
                </a:solidFill>
                <a:effectLst>
                  <a:outerShdw blurRad="38100" dist="38100" dir="2700000" algn="tl">
                    <a:srgbClr val="000000"/>
                  </a:outerShdw>
                </a:effectLst>
                <a:uLnTx/>
                <a:uFillTx/>
                <a:latin typeface="+mn-ea"/>
                <a:cs typeface="+mn-ea"/>
                <a:sym typeface="+mn-ea"/>
              </a:rPr>
              <a:t>上的注册资本填写。</a:t>
            </a: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lang="zh-CN" altLang="en-US" sz="2400" kern="0" noProof="0" dirty="0">
              <a:ln>
                <a:noFill/>
              </a:ln>
              <a:solidFill>
                <a:srgbClr val="FFFF00"/>
              </a:solidFill>
              <a:effectLst>
                <a:outerShdw blurRad="38100" dist="38100" dir="2700000" algn="tl">
                  <a:srgbClr val="000000"/>
                </a:outerShdw>
              </a:effectLst>
              <a:uLnTx/>
              <a:uFillTx/>
              <a:latin typeface="+mn-ea"/>
              <a:cs typeface="+mn-ea"/>
              <a:sym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13.</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 联系人</a:t>
            </a:r>
            <a:endParaRPr kumimoji="0" lang="zh-CN" altLang="en-US"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FF00"/>
                </a:solidFill>
                <a:effectLst>
                  <a:outerShdw blurRad="38100" dist="38100" dir="2700000" algn="tl">
                    <a:srgbClr val="000000"/>
                  </a:outerShdw>
                </a:effectLst>
                <a:uLnTx/>
                <a:uFillTx/>
                <a:latin typeface="+mn-ea"/>
                <a:cs typeface="+mn-ea"/>
                <a:sym typeface="+mn-ea"/>
              </a:rPr>
              <a:t>	</a:t>
            </a:r>
            <a:r>
              <a:rPr lang="zh-CN" altLang="en-US" sz="2400" kern="0" noProof="0" dirty="0">
                <a:ln>
                  <a:noFill/>
                </a:ln>
                <a:solidFill>
                  <a:srgbClr val="3657B4"/>
                </a:solidFill>
                <a:effectLst>
                  <a:outerShdw blurRad="38100" dist="38100" dir="2700000" algn="tl">
                    <a:srgbClr val="000000"/>
                  </a:outerShdw>
                </a:effectLst>
                <a:uLnTx/>
                <a:uFillTx/>
                <a:latin typeface="+mn-ea"/>
                <a:cs typeface="+mn-ea"/>
                <a:sym typeface="+mn-ea"/>
              </a:rPr>
              <a:t>填写人力资源部门薪酬调查工作联系人姓名。</a:t>
            </a: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0" i="0" u="none" strike="noStrike" kern="0" cap="none" spc="0" normalizeH="0" baseline="0" noProof="0" dirty="0">
              <a:ln>
                <a:noFill/>
              </a:ln>
              <a:solidFill>
                <a:srgbClr val="FFFF00"/>
              </a:solidFill>
              <a:effectLst>
                <a:outerShdw blurRad="38100" dist="38100" dir="2700000" algn="tl">
                  <a:srgbClr val="000000"/>
                </a:outerShdw>
              </a:effectLst>
              <a:uLnTx/>
              <a:uFillTx/>
              <a:latin typeface="+mn-ea"/>
              <a:cs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14.</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 联系方式</a:t>
            </a:r>
            <a:endParaRPr kumimoji="0" lang="zh-CN" altLang="en-US"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FF00"/>
                </a:solidFill>
                <a:effectLst>
                  <a:outerShdw blurRad="38100" dist="38100" dir="2700000" algn="tl">
                    <a:srgbClr val="000000"/>
                  </a:outerShdw>
                </a:effectLst>
                <a:uLnTx/>
                <a:uFillTx/>
                <a:latin typeface="+mn-ea"/>
                <a:cs typeface="+mn-ea"/>
                <a:sym typeface="+mn-ea"/>
              </a:rPr>
              <a:t>	</a:t>
            </a:r>
            <a:r>
              <a:rPr lang="zh-CN" altLang="en-US" sz="2400" kern="0" noProof="0" dirty="0">
                <a:ln>
                  <a:noFill/>
                </a:ln>
                <a:solidFill>
                  <a:srgbClr val="3657B4"/>
                </a:solidFill>
                <a:effectLst>
                  <a:outerShdw blurRad="38100" dist="38100" dir="2700000" algn="tl">
                    <a:srgbClr val="000000"/>
                  </a:outerShdw>
                </a:effectLst>
                <a:uLnTx/>
                <a:uFillTx/>
                <a:latin typeface="+mn-ea"/>
                <a:cs typeface="+mn-ea"/>
                <a:sym typeface="+mn-ea"/>
              </a:rPr>
              <a:t>填写人力资源部门薪酬调查工作联系人的固定电话、移动电话。</a:t>
            </a:r>
            <a:endParaRPr lang="zh-CN" altLang="en-US" sz="2400" b="1" kern="0" noProof="0" dirty="0">
              <a:ln>
                <a:noFill/>
              </a:ln>
              <a:solidFill>
                <a:srgbClr val="3657B4"/>
              </a:solidFill>
              <a:effectLst>
                <a:outerShdw blurRad="38100" dist="38100" dir="2700000" algn="tl">
                  <a:srgbClr val="000000"/>
                </a:outerShdw>
              </a:effectLst>
              <a:uLnTx/>
              <a:uFillTx/>
              <a:latin typeface="+mn-ea"/>
              <a:cs typeface="+mn-ea"/>
              <a:sym typeface="+mn-ea"/>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t="39524"/>
          <a:stretch>
            <a:fillRect/>
          </a:stretch>
        </p:blipFill>
        <p:spPr>
          <a:xfrm>
            <a:off x="0" y="5780476"/>
            <a:ext cx="12192000" cy="1077523"/>
          </a:xfrm>
          <a:prstGeom prst="rect">
            <a:avLst/>
          </a:prstGeom>
        </p:spPr>
      </p:pic>
      <p:pic>
        <p:nvPicPr>
          <p:cNvPr id="6" name="图片 5"/>
          <p:cNvPicPr>
            <a:picLocks noChangeAspect="1"/>
          </p:cNvPicPr>
          <p:nvPr>
            <p:custDataLst>
              <p:tags r:id="rId2"/>
            </p:custDataLst>
          </p:nvPr>
        </p:nvPicPr>
        <p:blipFill>
          <a:blip r:embed="rId6"/>
          <a:stretch>
            <a:fillRect/>
          </a:stretch>
        </p:blipFill>
        <p:spPr>
          <a:xfrm>
            <a:off x="-529" y="-426"/>
            <a:ext cx="12193057" cy="1068531"/>
          </a:xfrm>
          <a:prstGeom prst="rect">
            <a:avLst/>
          </a:prstGeom>
        </p:spPr>
      </p:pic>
      <p:sp>
        <p:nvSpPr>
          <p:cNvPr id="7" name="Text Box 15"/>
          <p:cNvSpPr txBox="1"/>
          <p:nvPr>
            <p:custDataLst>
              <p:tags r:id="rId3"/>
            </p:custDataLst>
          </p:nvPr>
        </p:nvSpPr>
        <p:spPr>
          <a:xfrm>
            <a:off x="259080" y="924560"/>
            <a:ext cx="11476990" cy="4855845"/>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15.</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劳务派遣经营许可证</a:t>
            </a:r>
            <a:endParaRPr kumimoji="0" lang="zh-CN" altLang="en-US"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00000"/>
              </a:lnSpc>
              <a:spcBef>
                <a:spcPts val="1800"/>
              </a:spcBef>
              <a:spcAft>
                <a:spcPct val="0"/>
              </a:spcAft>
              <a:buClr>
                <a:schemeClr val="hlink"/>
              </a:buClr>
              <a:buSzPct val="70000"/>
              <a:buFont typeface="Wingdings" panose="05000000000000000000" pitchFamily="2" charset="2"/>
              <a:buNone/>
              <a:defRPr/>
            </a:pPr>
            <a:r>
              <a:rPr lang="en-US" altLang="zh-CN" sz="2400" kern="0" noProof="0" dirty="0">
                <a:ln>
                  <a:noFill/>
                </a:ln>
                <a:solidFill>
                  <a:srgbClr val="3657B4"/>
                </a:solidFill>
                <a:effectLst>
                  <a:outerShdw blurRad="38100" dist="38100" dir="2700000" algn="tl">
                    <a:srgbClr val="000000"/>
                  </a:outerShdw>
                </a:effectLst>
                <a:uLnTx/>
                <a:uFillTx/>
                <a:latin typeface="+mn-ea"/>
                <a:cs typeface="+mn-ea"/>
                <a:sym typeface="+mn-ea"/>
              </a:rPr>
              <a:t>         </a:t>
            </a:r>
            <a:r>
              <a:rPr lang="zh-CN" altLang="en-US" sz="2400" kern="0" noProof="0" dirty="0">
                <a:ln>
                  <a:noFill/>
                </a:ln>
                <a:solidFill>
                  <a:srgbClr val="3657B4"/>
                </a:solidFill>
                <a:effectLst>
                  <a:outerShdw blurRad="38100" dist="38100" dir="2700000" algn="tl">
                    <a:srgbClr val="000000"/>
                  </a:outerShdw>
                </a:effectLst>
                <a:uLnTx/>
                <a:uFillTx/>
                <a:latin typeface="+mn-ea"/>
                <a:cs typeface="+mn-ea"/>
                <a:sym typeface="+mn-ea"/>
              </a:rPr>
              <a:t>劳务派遣经营许可证使用范围：是人力资源服务机构和社会保障机构共同设立的劳动力输出单位。劳务派遣经营许可证由省级机关受理，是由省人力资源和社会保障厅核实批准颁发的许可证之一。主要用于规范劳务派遣服务和人力资源输出中对派遣人员的各项管理。</a:t>
            </a:r>
            <a:endParaRPr kumimoji="0" lang="zh-CN" altLang="en-US" sz="2400" b="0" i="0" u="none" strike="noStrike" kern="0" cap="none" spc="0" normalizeH="0" baseline="0" noProof="0" dirty="0">
              <a:ln>
                <a:noFill/>
              </a:ln>
              <a:solidFill>
                <a:srgbClr val="3657B4"/>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kern="0" noProof="0" dirty="0">
                <a:ln>
                  <a:noFill/>
                </a:ln>
                <a:solidFill>
                  <a:srgbClr val="3657B4"/>
                </a:solidFill>
                <a:effectLst>
                  <a:outerShdw blurRad="38100" dist="38100" dir="2700000" algn="tl">
                    <a:srgbClr val="000000"/>
                  </a:outerShdw>
                </a:effectLst>
                <a:uLnTx/>
                <a:uFillTx/>
                <a:latin typeface="+mn-ea"/>
                <a:cs typeface="+mn-ea"/>
                <a:sym typeface="+mn-ea"/>
              </a:rPr>
              <a:t>         </a:t>
            </a:r>
            <a:r>
              <a:rPr lang="zh-CN" altLang="en-US" sz="2400" kern="0" noProof="0" dirty="0">
                <a:ln>
                  <a:noFill/>
                </a:ln>
                <a:solidFill>
                  <a:srgbClr val="3657B4"/>
                </a:solidFill>
                <a:effectLst>
                  <a:outerShdw blurRad="38100" dist="38100" dir="2700000" algn="tl">
                    <a:srgbClr val="000000"/>
                  </a:outerShdw>
                </a:effectLst>
                <a:uLnTx/>
                <a:uFillTx/>
                <a:latin typeface="+mn-ea"/>
                <a:cs typeface="+mn-ea"/>
                <a:sym typeface="+mn-ea"/>
              </a:rPr>
              <a:t>劳务派遣经营许可证，由</a:t>
            </a:r>
            <a:r>
              <a:rPr lang="en-US" altLang="zh-CN" sz="2400" kern="0" noProof="0" dirty="0">
                <a:ln>
                  <a:noFill/>
                </a:ln>
                <a:solidFill>
                  <a:srgbClr val="3657B4"/>
                </a:solidFill>
                <a:effectLst>
                  <a:outerShdw blurRad="38100" dist="38100" dir="2700000" algn="tl">
                    <a:srgbClr val="000000"/>
                  </a:outerShdw>
                </a:effectLst>
                <a:uLnTx/>
                <a:uFillTx/>
                <a:latin typeface="+mn-ea"/>
                <a:cs typeface="+mn-ea"/>
                <a:sym typeface="+mn-ea"/>
              </a:rPr>
              <a:t>《</a:t>
            </a:r>
            <a:r>
              <a:rPr lang="zh-CN" altLang="en-US" sz="2400" kern="0" noProof="0" dirty="0">
                <a:ln>
                  <a:noFill/>
                </a:ln>
                <a:solidFill>
                  <a:srgbClr val="3657B4"/>
                </a:solidFill>
                <a:effectLst>
                  <a:outerShdw blurRad="38100" dist="38100" dir="2700000" algn="tl">
                    <a:srgbClr val="000000"/>
                  </a:outerShdw>
                </a:effectLst>
                <a:uLnTx/>
                <a:uFillTx/>
                <a:latin typeface="+mn-ea"/>
                <a:cs typeface="+mn-ea"/>
                <a:sym typeface="+mn-ea"/>
              </a:rPr>
              <a:t>劳务派遣行政许可实施办法</a:t>
            </a:r>
            <a:r>
              <a:rPr lang="en-US" altLang="zh-CN" sz="2400" kern="0" noProof="0" dirty="0">
                <a:ln>
                  <a:noFill/>
                </a:ln>
                <a:solidFill>
                  <a:srgbClr val="3657B4"/>
                </a:solidFill>
                <a:effectLst>
                  <a:outerShdw blurRad="38100" dist="38100" dir="2700000" algn="tl">
                    <a:srgbClr val="000000"/>
                  </a:outerShdw>
                </a:effectLst>
                <a:uLnTx/>
                <a:uFillTx/>
                <a:latin typeface="+mn-ea"/>
                <a:cs typeface="+mn-ea"/>
                <a:sym typeface="+mn-ea"/>
              </a:rPr>
              <a:t>》</a:t>
            </a:r>
            <a:r>
              <a:rPr lang="zh-CN" altLang="en-US" sz="2400" kern="0" noProof="0" dirty="0">
                <a:ln>
                  <a:noFill/>
                </a:ln>
                <a:solidFill>
                  <a:srgbClr val="3657B4"/>
                </a:solidFill>
                <a:effectLst>
                  <a:outerShdw blurRad="38100" dist="38100" dir="2700000" algn="tl">
                    <a:srgbClr val="000000"/>
                  </a:outerShdw>
                </a:effectLst>
                <a:uLnTx/>
                <a:uFillTx/>
                <a:latin typeface="+mn-ea"/>
                <a:cs typeface="+mn-ea"/>
                <a:sym typeface="+mn-ea"/>
              </a:rPr>
              <a:t>规定颁发。</a:t>
            </a:r>
            <a:endParaRPr kumimoji="0" lang="en-US" altLang="zh-CN" sz="2400" b="0" i="0" u="none" strike="noStrike" kern="0" cap="none" spc="0" normalizeH="0" baseline="0" noProof="0" dirty="0">
              <a:ln>
                <a:noFill/>
              </a:ln>
              <a:solidFill>
                <a:srgbClr val="3657B4"/>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kern="0" noProof="0" dirty="0">
                <a:ln>
                  <a:noFill/>
                </a:ln>
                <a:solidFill>
                  <a:srgbClr val="3657B4"/>
                </a:solidFill>
                <a:effectLst>
                  <a:outerShdw blurRad="38100" dist="38100" dir="2700000" algn="tl">
                    <a:srgbClr val="000000"/>
                  </a:outerShdw>
                </a:effectLst>
                <a:uLnTx/>
                <a:uFillTx/>
                <a:latin typeface="+mn-ea"/>
                <a:cs typeface="+mn-ea"/>
                <a:sym typeface="+mn-ea"/>
              </a:rPr>
              <a:t>         </a:t>
            </a:r>
            <a:r>
              <a:rPr lang="zh-CN" altLang="en-US" sz="2400" kern="0" noProof="0" dirty="0">
                <a:ln>
                  <a:noFill/>
                </a:ln>
                <a:solidFill>
                  <a:srgbClr val="3657B4"/>
                </a:solidFill>
                <a:effectLst>
                  <a:outerShdw blurRad="38100" dist="38100" dir="2700000" algn="tl">
                    <a:srgbClr val="000000"/>
                  </a:outerShdw>
                </a:effectLst>
                <a:uLnTx/>
                <a:uFillTx/>
                <a:latin typeface="+mn-ea"/>
                <a:cs typeface="+mn-ea"/>
                <a:sym typeface="+mn-ea"/>
              </a:rPr>
              <a:t>拥有劳务派遣许可资质的企业必填。</a:t>
            </a:r>
            <a:endParaRPr lang="zh-CN" altLang="en-US" sz="2400" b="1" kern="0" noProof="0" dirty="0">
              <a:ln>
                <a:noFill/>
              </a:ln>
              <a:solidFill>
                <a:srgbClr val="3657B4"/>
              </a:solidFill>
              <a:effectLst>
                <a:outerShdw blurRad="38100" dist="38100" dir="2700000" algn="tl">
                  <a:srgbClr val="000000"/>
                </a:outerShdw>
              </a:effectLst>
              <a:uLnTx/>
              <a:uFillTx/>
              <a:latin typeface="+mn-ea"/>
              <a:cs typeface="+mn-ea"/>
              <a:sym typeface="+mn-ea"/>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t="39524"/>
          <a:stretch>
            <a:fillRect/>
          </a:stretch>
        </p:blipFill>
        <p:spPr>
          <a:xfrm>
            <a:off x="0" y="5780476"/>
            <a:ext cx="12192000" cy="1077523"/>
          </a:xfrm>
          <a:prstGeom prst="rect">
            <a:avLst/>
          </a:prstGeom>
        </p:spPr>
      </p:pic>
      <p:pic>
        <p:nvPicPr>
          <p:cNvPr id="6" name="图片 5"/>
          <p:cNvPicPr>
            <a:picLocks noChangeAspect="1"/>
          </p:cNvPicPr>
          <p:nvPr>
            <p:custDataLst>
              <p:tags r:id="rId2"/>
            </p:custDataLst>
          </p:nvPr>
        </p:nvPicPr>
        <p:blipFill>
          <a:blip r:embed="rId6"/>
          <a:stretch>
            <a:fillRect/>
          </a:stretch>
        </p:blipFill>
        <p:spPr>
          <a:xfrm>
            <a:off x="-529" y="-426"/>
            <a:ext cx="12193057" cy="1068531"/>
          </a:xfrm>
          <a:prstGeom prst="rect">
            <a:avLst/>
          </a:prstGeom>
        </p:spPr>
      </p:pic>
      <p:sp>
        <p:nvSpPr>
          <p:cNvPr id="7" name="Text Box 15"/>
          <p:cNvSpPr txBox="1"/>
          <p:nvPr>
            <p:custDataLst>
              <p:tags r:id="rId3"/>
            </p:custDataLst>
          </p:nvPr>
        </p:nvSpPr>
        <p:spPr>
          <a:xfrm>
            <a:off x="259080" y="233680"/>
            <a:ext cx="11476990" cy="4855845"/>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16</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.企业从业人员平均人数</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企业从业人员是指在企业取得工资或其他形式的劳动报酬的全部人员，包括企业使用的“在岗职工”和“劳务派遣人员”和“其他从业人员”三类。</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其中，“劳务派遣人员”指与劳务派遣单位签定劳动合同，并被劳务派遣单位派遣到实际用工企业工作，且劳务派遣单位与实际用工企业签定</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劳务派遣协议</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的人员。无论用工单位是否直接支付劳动报酬，劳务派遣人员需要由实际用工单位填报，作为劳务派遣单位（派出单位）的被调查企业，在填报时，同样填报这些人员及所有派出人员信息。</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其他从业人员”指本企业中不能归到在岗职工、劳务派遣人员中的人员。此类人员是实际参加本企业生产或工作并从本企业取得劳动报酬的人员，包括：非全日制人员、聘用的正式离退休人员、兼职人员和第二职业者等，以及本单位中工作的外籍和港澳台方人员。</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从业人员不包括：（</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1</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）离开本单位仍保留劳动关系的并定期领取生活费的人员；（</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2</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）利用课余时间打工的学生及本单位实习的各类在校学生；（</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3</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）本单位因劳务外包而使用的人员。</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7" cstate="print">
            <a:extLst>
              <a:ext uri="{28A0092B-C50C-407E-A947-70E740481C1C}">
                <a14:useLocalDpi xmlns:a14="http://schemas.microsoft.com/office/drawing/2010/main" val="0"/>
              </a:ext>
            </a:extLst>
          </a:blip>
          <a:srcRect t="39524"/>
          <a:stretch>
            <a:fillRect/>
          </a:stretch>
        </p:blipFill>
        <p:spPr>
          <a:xfrm>
            <a:off x="0" y="5780476"/>
            <a:ext cx="12192000" cy="1077523"/>
          </a:xfrm>
          <a:prstGeom prst="rect">
            <a:avLst/>
          </a:prstGeom>
        </p:spPr>
      </p:pic>
      <p:pic>
        <p:nvPicPr>
          <p:cNvPr id="6" name="图片 5"/>
          <p:cNvPicPr>
            <a:picLocks noChangeAspect="1"/>
          </p:cNvPicPr>
          <p:nvPr>
            <p:custDataLst>
              <p:tags r:id="rId2"/>
            </p:custDataLst>
          </p:nvPr>
        </p:nvPicPr>
        <p:blipFill>
          <a:blip r:embed="rId8"/>
          <a:stretch>
            <a:fillRect/>
          </a:stretch>
        </p:blipFill>
        <p:spPr>
          <a:xfrm>
            <a:off x="-529" y="-426"/>
            <a:ext cx="12193057" cy="1068531"/>
          </a:xfrm>
          <a:prstGeom prst="rect">
            <a:avLst/>
          </a:prstGeom>
        </p:spPr>
      </p:pic>
      <p:sp>
        <p:nvSpPr>
          <p:cNvPr id="7" name="Text Box 15"/>
          <p:cNvSpPr txBox="1"/>
          <p:nvPr>
            <p:custDataLst>
              <p:tags r:id="rId3"/>
            </p:custDataLst>
          </p:nvPr>
        </p:nvSpPr>
        <p:spPr>
          <a:xfrm>
            <a:off x="259080" y="233680"/>
            <a:ext cx="11476990" cy="4855845"/>
          </a:xfrm>
          <a:prstGeom prst="rect">
            <a:avLst/>
          </a:prstGeom>
          <a:noFill/>
          <a:ln w="9525">
            <a:noFill/>
          </a:ln>
        </p:spPr>
        <p:txBody>
          <a:bodyPr wrap="square" anchor="t" anchorCtr="0">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en-US" altLang="zh-CN"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en-US" altLang="zh-CN"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zh-CN" altLang="en-US"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企业从业人员平均人数的计算方法与国家统计局基层年报表式</a:t>
            </a:r>
            <a:r>
              <a:rPr lang="en-US" altLang="zh-CN"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zh-CN" altLang="en-US"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从业人员及工资总额</a:t>
            </a:r>
            <a:r>
              <a:rPr lang="en-US" altLang="zh-CN"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》I 102</a:t>
            </a:r>
            <a:r>
              <a:rPr lang="zh-CN" altLang="en-US"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表的填报要求一致，即：年平均人数是以</a:t>
            </a:r>
            <a:r>
              <a:rPr lang="en-US" altLang="zh-CN"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12</a:t>
            </a:r>
            <a:r>
              <a:rPr lang="zh-CN" altLang="en-US"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个月的平均人数相加之和除以</a:t>
            </a:r>
            <a:r>
              <a:rPr lang="en-US" altLang="zh-CN"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12</a:t>
            </a:r>
            <a:r>
              <a:rPr lang="zh-CN" altLang="en-US"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求得，或以企业</a:t>
            </a:r>
            <a:r>
              <a:rPr lang="en-US" altLang="zh-CN"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4</a:t>
            </a:r>
            <a:r>
              <a:rPr lang="zh-CN" altLang="en-US"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个季度的平均人数之和除以</a:t>
            </a:r>
            <a:r>
              <a:rPr lang="en-US" altLang="zh-CN"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4</a:t>
            </a:r>
            <a:r>
              <a:rPr lang="zh-CN" altLang="en-US"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求得。计算公式为：</a:t>
            </a:r>
            <a:r>
              <a:rPr lang="en-US" altLang="zh-CN"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lang="en-US" altLang="zh-CN"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lang="en-US" altLang="zh-CN"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lang="en-US" altLang="zh-CN"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lang="en-US" altLang="zh-CN"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lang="en-US" altLang="zh-CN"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en-US" altLang="zh-CN"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en-US" altLang="zh-CN"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zh-CN" altLang="zh-CN"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在年内新成立的单位年平均人数计算方法为：从实际开工之月起到年底的月平均人数相加除以</a:t>
            </a:r>
            <a:r>
              <a:rPr lang="en-US" altLang="zh-CN"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12</a:t>
            </a:r>
            <a:r>
              <a:rPr lang="zh-CN" altLang="zh-CN"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个月。计算公式为：</a:t>
            </a:r>
            <a:endParaRPr kumimoji="0" lang="zh-CN" altLang="en-US" sz="2400" b="1" i="0" u="none" strike="noStrike" kern="120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1" i="0" u="none" strike="noStrike" kern="120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pic>
        <p:nvPicPr>
          <p:cNvPr id="28676" name="图片 10"/>
          <p:cNvPicPr>
            <a:picLocks noChangeAspect="1"/>
          </p:cNvPicPr>
          <p:nvPr>
            <p:custDataLst>
              <p:tags r:id="rId4"/>
            </p:custDataLst>
          </p:nvPr>
        </p:nvPicPr>
        <p:blipFill>
          <a:blip r:embed="rId9"/>
          <a:stretch>
            <a:fillRect/>
          </a:stretch>
        </p:blipFill>
        <p:spPr>
          <a:xfrm>
            <a:off x="3407410" y="1909445"/>
            <a:ext cx="4589780" cy="1897380"/>
          </a:xfrm>
          <a:prstGeom prst="rect">
            <a:avLst/>
          </a:prstGeom>
          <a:noFill/>
          <a:ln w="9525">
            <a:noFill/>
          </a:ln>
        </p:spPr>
      </p:pic>
      <p:pic>
        <p:nvPicPr>
          <p:cNvPr id="28678" name="图片 13"/>
          <p:cNvPicPr>
            <a:picLocks noChangeAspect="1"/>
          </p:cNvPicPr>
          <p:nvPr>
            <p:custDataLst>
              <p:tags r:id="rId5"/>
            </p:custDataLst>
          </p:nvPr>
        </p:nvPicPr>
        <p:blipFill>
          <a:blip r:embed="rId10"/>
          <a:stretch>
            <a:fillRect/>
          </a:stretch>
        </p:blipFill>
        <p:spPr>
          <a:xfrm>
            <a:off x="2424430" y="4859655"/>
            <a:ext cx="6699250" cy="785813"/>
          </a:xfrm>
          <a:prstGeom prst="rect">
            <a:avLst/>
          </a:prstGeom>
          <a:noFill/>
          <a:ln w="9525">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t="39524"/>
          <a:stretch>
            <a:fillRect/>
          </a:stretch>
        </p:blipFill>
        <p:spPr>
          <a:xfrm>
            <a:off x="0" y="5780476"/>
            <a:ext cx="12192000" cy="1077523"/>
          </a:xfrm>
          <a:prstGeom prst="rect">
            <a:avLst/>
          </a:prstGeom>
        </p:spPr>
      </p:pic>
      <p:pic>
        <p:nvPicPr>
          <p:cNvPr id="6" name="图片 5"/>
          <p:cNvPicPr>
            <a:picLocks noChangeAspect="1"/>
          </p:cNvPicPr>
          <p:nvPr>
            <p:custDataLst>
              <p:tags r:id="rId2"/>
            </p:custDataLst>
          </p:nvPr>
        </p:nvPicPr>
        <p:blipFill>
          <a:blip r:embed="rId6"/>
          <a:stretch>
            <a:fillRect/>
          </a:stretch>
        </p:blipFill>
        <p:spPr>
          <a:xfrm>
            <a:off x="-529" y="-426"/>
            <a:ext cx="12193057" cy="1068531"/>
          </a:xfrm>
          <a:prstGeom prst="rect">
            <a:avLst/>
          </a:prstGeom>
        </p:spPr>
      </p:pic>
      <p:sp>
        <p:nvSpPr>
          <p:cNvPr id="7" name="Text Box 15"/>
          <p:cNvSpPr txBox="1"/>
          <p:nvPr>
            <p:custDataLst>
              <p:tags r:id="rId3"/>
            </p:custDataLst>
          </p:nvPr>
        </p:nvSpPr>
        <p:spPr>
          <a:xfrm>
            <a:off x="1202690" y="582818"/>
            <a:ext cx="9681845" cy="4977474"/>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17</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.工作小时总数</a:t>
            </a:r>
            <a:endParaRPr kumimoji="0" lang="zh-CN" altLang="en-US" sz="2400" b="1" i="0" u="none" strike="noStrike" kern="0" cap="none" spc="0" normalizeH="0" baseline="0" noProof="0" dirty="0">
              <a:ln>
                <a:noFill/>
              </a:ln>
              <a:solidFill>
                <a:srgbClr val="FF0000"/>
              </a:solidFill>
              <a:effectLst>
                <a:outerShdw blurRad="38100" dist="38100" dir="2700000" algn="tl">
                  <a:srgbClr val="000000"/>
                </a:outerShdw>
              </a:effectLst>
              <a:uLnTx/>
              <a:uFillTx/>
              <a:latin typeface="+mn-ea"/>
              <a:cs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单位：小时、人</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周。</a:t>
            </a:r>
            <a:endPar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18</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.企业实际生产经营月数</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单位：月。</a:t>
            </a:r>
            <a:endPar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609600" indent="-609600" fontAlgn="base">
              <a:spcBef>
                <a:spcPct val="20000"/>
              </a:spcBef>
              <a:spcAft>
                <a:spcPct val="0"/>
              </a:spcAft>
              <a:buClr>
                <a:schemeClr val="hlink"/>
              </a:buClr>
              <a:buSzPct val="70000"/>
              <a:defRPr/>
            </a:pPr>
            <a:r>
              <a:rPr lang="en-US" altLang="zh-CN" sz="2400" b="1" kern="0" dirty="0">
                <a:solidFill>
                  <a:srgbClr val="FFA117"/>
                </a:solidFill>
                <a:effectLst>
                  <a:outerShdw blurRad="38100" dist="38100" dir="2700000" algn="tl">
                    <a:srgbClr val="000000"/>
                  </a:outerShdw>
                </a:effectLst>
                <a:latin typeface="+mn-ea"/>
                <a:cs typeface="+mn-ea"/>
                <a:sym typeface="+mn-ea"/>
              </a:rPr>
              <a:t>19</a:t>
            </a:r>
            <a:r>
              <a:rPr lang="zh-CN" altLang="en-US" sz="2400" b="1" kern="0" dirty="0">
                <a:solidFill>
                  <a:srgbClr val="FFA117"/>
                </a:solidFill>
                <a:effectLst>
                  <a:outerShdw blurRad="38100" dist="38100" dir="2700000" algn="tl">
                    <a:srgbClr val="000000"/>
                  </a:outerShdw>
                </a:effectLst>
                <a:latin typeface="+mn-ea"/>
                <a:cs typeface="+mn-ea"/>
                <a:sym typeface="+mn-ea"/>
              </a:rPr>
              <a:t>. 是否审批特殊工时</a:t>
            </a:r>
            <a:endParaRPr lang="zh-CN" altLang="en-US" sz="2400" b="1" kern="0" dirty="0">
              <a:solidFill>
                <a:srgbClr val="FFA117"/>
              </a:solidFill>
              <a:effectLst>
                <a:outerShdw blurRad="38100" dist="38100" dir="2700000" algn="tl">
                  <a:srgbClr val="000000"/>
                </a:outerShdw>
              </a:effectLst>
              <a:latin typeface="+mn-ea"/>
              <a:cs typeface="+mn-ea"/>
            </a:endParaRPr>
          </a:p>
          <a:p>
            <a:pPr fontAlgn="base">
              <a:spcBef>
                <a:spcPct val="20000"/>
              </a:spcBef>
              <a:spcAft>
                <a:spcPct val="0"/>
              </a:spcAft>
              <a:buClr>
                <a:schemeClr val="hlink"/>
              </a:buClr>
              <a:buSzPct val="70000"/>
              <a:defRPr/>
            </a:pPr>
            <a:r>
              <a:rPr lang="en-US" altLang="zh-CN" sz="2400" b="1" kern="0" dirty="0">
                <a:solidFill>
                  <a:srgbClr val="3657B4"/>
                </a:solidFill>
                <a:effectLst>
                  <a:outerShdw blurRad="38100" dist="38100" dir="2700000" algn="tl">
                    <a:srgbClr val="000000">
                      <a:alpha val="43137"/>
                    </a:srgbClr>
                  </a:outerShdw>
                </a:effectLst>
                <a:latin typeface="+mn-ea"/>
                <a:cs typeface="+mn-ea"/>
                <a:sym typeface="+mn-ea"/>
              </a:rPr>
              <a:t>        </a:t>
            </a:r>
            <a:r>
              <a:rPr lang="zh-CN" altLang="en-US" sz="2400" b="1" kern="0" dirty="0">
                <a:solidFill>
                  <a:srgbClr val="3657B4"/>
                </a:solidFill>
                <a:effectLst>
                  <a:outerShdw blurRad="38100" dist="38100" dir="2700000" algn="tl">
                    <a:srgbClr val="000000">
                      <a:alpha val="43137"/>
                    </a:srgbClr>
                  </a:outerShdw>
                </a:effectLst>
                <a:latin typeface="+mn-ea"/>
                <a:cs typeface="+mn-ea"/>
                <a:sym typeface="+mn-ea"/>
              </a:rPr>
              <a:t>根据本企业是否已获准实行特殊工时制度填写。</a:t>
            </a:r>
            <a:endParaRPr lang="zh-CN" altLang="en-US" sz="2400" b="1" kern="0" dirty="0">
              <a:solidFill>
                <a:srgbClr val="3657B4"/>
              </a:solidFill>
              <a:effectLst>
                <a:outerShdw blurRad="38100" dist="38100" dir="2700000" algn="tl">
                  <a:srgbClr val="000000">
                    <a:alpha val="43137"/>
                  </a:srgbClr>
                </a:outerShdw>
              </a:effectLst>
              <a:latin typeface="+mn-ea"/>
              <a:cs typeface="+mn-ea"/>
            </a:endParaRPr>
          </a:p>
          <a:p>
            <a:pPr fontAlgn="base">
              <a:spcBef>
                <a:spcPct val="20000"/>
              </a:spcBef>
              <a:spcAft>
                <a:spcPct val="0"/>
              </a:spcAft>
              <a:buClr>
                <a:schemeClr val="hlink"/>
              </a:buClr>
              <a:buSzPct val="70000"/>
              <a:defRPr/>
            </a:pPr>
            <a:r>
              <a:rPr lang="en-US" altLang="zh-CN" sz="2400" b="1" kern="0" dirty="0">
                <a:solidFill>
                  <a:srgbClr val="3657B4"/>
                </a:solidFill>
                <a:effectLst>
                  <a:outerShdw blurRad="38100" dist="38100" dir="2700000" algn="tl">
                    <a:srgbClr val="000000">
                      <a:alpha val="43137"/>
                    </a:srgbClr>
                  </a:outerShdw>
                </a:effectLst>
                <a:latin typeface="+mn-ea"/>
                <a:cs typeface="+mn-ea"/>
                <a:sym typeface="+mn-ea"/>
              </a:rPr>
              <a:t>        </a:t>
            </a:r>
            <a:r>
              <a:rPr lang="zh-CN" altLang="en-US" sz="2400" b="1" kern="0" dirty="0">
                <a:solidFill>
                  <a:srgbClr val="3657B4"/>
                </a:solidFill>
                <a:effectLst>
                  <a:outerShdw blurRad="38100" dist="38100" dir="2700000" algn="tl">
                    <a:srgbClr val="000000">
                      <a:alpha val="43137"/>
                    </a:srgbClr>
                  </a:outerShdw>
                </a:effectLst>
                <a:latin typeface="+mn-ea"/>
                <a:cs typeface="+mn-ea"/>
                <a:sym typeface="+mn-ea"/>
              </a:rPr>
              <a:t>已获准实行特殊工时制度的企业，须提供特殊工时行政许可决定书文号；本企业实行综合计算工时工作制的职工人数、工资总额；本企业实行不定时工作制的职工人数、工资总额。</a:t>
            </a:r>
            <a:endParaRPr lang="zh-CN" altLang="en-US" sz="2400" b="1" kern="0" noProof="0" dirty="0">
              <a:ln>
                <a:noFill/>
              </a:ln>
              <a:solidFill>
                <a:srgbClr val="3657B4"/>
              </a:solidFill>
              <a:effectLst>
                <a:outerShdw blurRad="38100" dist="38100" dir="2700000" algn="tl">
                  <a:srgbClr val="000000"/>
                </a:outerShdw>
              </a:effectLst>
              <a:uLnTx/>
              <a:uFillTx/>
              <a:latin typeface="+mn-ea"/>
              <a:cs typeface="+mn-ea"/>
              <a:sym typeface="+mn-ea"/>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t="39524"/>
          <a:stretch>
            <a:fillRect/>
          </a:stretch>
        </p:blipFill>
        <p:spPr>
          <a:xfrm>
            <a:off x="0" y="5780476"/>
            <a:ext cx="12192000" cy="1077523"/>
          </a:xfrm>
          <a:prstGeom prst="rect">
            <a:avLst/>
          </a:prstGeom>
        </p:spPr>
      </p:pic>
      <p:pic>
        <p:nvPicPr>
          <p:cNvPr id="6" name="图片 5"/>
          <p:cNvPicPr>
            <a:picLocks noChangeAspect="1"/>
          </p:cNvPicPr>
          <p:nvPr>
            <p:custDataLst>
              <p:tags r:id="rId2"/>
            </p:custDataLst>
          </p:nvPr>
        </p:nvPicPr>
        <p:blipFill>
          <a:blip r:embed="rId6"/>
          <a:stretch>
            <a:fillRect/>
          </a:stretch>
        </p:blipFill>
        <p:spPr>
          <a:xfrm>
            <a:off x="-529" y="-426"/>
            <a:ext cx="12193057" cy="1068531"/>
          </a:xfrm>
          <a:prstGeom prst="rect">
            <a:avLst/>
          </a:prstGeom>
        </p:spPr>
      </p:pic>
      <p:sp>
        <p:nvSpPr>
          <p:cNvPr id="7" name="Text Box 15"/>
          <p:cNvSpPr txBox="1"/>
          <p:nvPr>
            <p:custDataLst>
              <p:tags r:id="rId3"/>
            </p:custDataLst>
          </p:nvPr>
        </p:nvSpPr>
        <p:spPr>
          <a:xfrm>
            <a:off x="1202690" y="924560"/>
            <a:ext cx="9681845" cy="4855845"/>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20.主要经济指标</a:t>
            </a: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）资产总额</a:t>
            </a:r>
            <a:endParaRPr kumimoji="0" lang="zh-CN" altLang="en-US" sz="2400" b="1" i="0" u="none" strike="noStrike" kern="0" cap="none" spc="0" normalizeH="0" baseline="0" noProof="0" dirty="0">
              <a:ln>
                <a:noFill/>
              </a:ln>
              <a:solidFill>
                <a:srgbClr val="FF0000"/>
              </a:solidFill>
              <a:effectLst>
                <a:outerShdw blurRad="38100" dist="38100" dir="2700000" algn="tl">
                  <a:srgbClr val="000000"/>
                </a:outerShdw>
              </a:effectLst>
              <a:uLnTx/>
              <a:uFillTx/>
              <a:latin typeface="+mn-ea"/>
              <a:cs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采用资产总计代替。</a:t>
            </a:r>
            <a:endPar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2</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）销售（营业）收入</a:t>
            </a:r>
            <a:endParaRPr kumimoji="0" lang="en-US" altLang="zh-CN"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指企业在报告期生产经营活动中通过销售产品、提供劳务、让渡资产或从事其它生产经营活动而获得的全部收入。该指标来源于“企业利润表</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损益表”。应大于等于零，单位为万元</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年，保留两位小数。</a:t>
            </a:r>
            <a:endParaRPr kumimoji="0" lang="zh-CN" altLang="en-US" sz="2400" b="1" i="0" u="none" strike="noStrike" kern="0" cap="none" spc="0" normalizeH="0" baseline="0" noProof="0" dirty="0">
              <a:ln>
                <a:noFill/>
              </a:ln>
              <a:solidFill>
                <a:srgbClr val="FFFF00"/>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若填报单位为集团总部，本身无销售（营业）收入可使用集团销售收入水平。若填报单位为公益性企业，享受财政补贴，请使用总收入概念代替“销售（营业）收入”，若填报单位当年投资收益，导致利润大于销售（营业）收入，请使用总收入概念代替“销售（营业）收入”。</a:t>
            </a:r>
            <a:endParaRPr kumimoji="0" lang="en-US" altLang="zh-CN" sz="2400" b="1" i="0" u="none" strike="noStrike" kern="0" cap="none" spc="0" normalizeH="0" baseline="0" noProof="0" dirty="0">
              <a:ln>
                <a:noFill/>
              </a:ln>
              <a:solidFill>
                <a:srgbClr val="FFFF00"/>
              </a:solidFill>
              <a:effectLst>
                <a:outerShdw blurRad="38100" dist="38100" dir="2700000" algn="tl">
                  <a:srgbClr val="000000">
                    <a:alpha val="43137"/>
                  </a:srgbClr>
                </a:outerShdw>
              </a:effectLst>
              <a:uLnTx/>
              <a:uFillTx/>
              <a:latin typeface="+mn-ea"/>
              <a:cs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t="39524"/>
          <a:stretch>
            <a:fillRect/>
          </a:stretch>
        </p:blipFill>
        <p:spPr>
          <a:xfrm>
            <a:off x="0" y="5780476"/>
            <a:ext cx="12192000" cy="1077523"/>
          </a:xfrm>
          <a:prstGeom prst="rect">
            <a:avLst/>
          </a:prstGeom>
        </p:spPr>
      </p:pic>
      <p:pic>
        <p:nvPicPr>
          <p:cNvPr id="6" name="图片 5"/>
          <p:cNvPicPr>
            <a:picLocks noChangeAspect="1"/>
          </p:cNvPicPr>
          <p:nvPr>
            <p:custDataLst>
              <p:tags r:id="rId2"/>
            </p:custDataLst>
          </p:nvPr>
        </p:nvPicPr>
        <p:blipFill>
          <a:blip r:embed="rId6"/>
          <a:stretch>
            <a:fillRect/>
          </a:stretch>
        </p:blipFill>
        <p:spPr>
          <a:xfrm>
            <a:off x="-529" y="-426"/>
            <a:ext cx="12193057" cy="1068531"/>
          </a:xfrm>
          <a:prstGeom prst="rect">
            <a:avLst/>
          </a:prstGeom>
        </p:spPr>
      </p:pic>
      <p:sp>
        <p:nvSpPr>
          <p:cNvPr id="7" name="Text Box 15"/>
          <p:cNvSpPr txBox="1"/>
          <p:nvPr>
            <p:custDataLst>
              <p:tags r:id="rId3"/>
            </p:custDataLst>
          </p:nvPr>
        </p:nvSpPr>
        <p:spPr>
          <a:xfrm>
            <a:off x="483235" y="309880"/>
            <a:ext cx="11334750" cy="580898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3</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）企业增加值</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指企业在报告期内以货币表现的企业生产活动的最终成果。</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按收入法计算或生产法计算。生产法计算方法为：增加值</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总产出</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中间投入。</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收入法计算方法为：增加值</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劳动者报酬</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固定资产折旧</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生产税净额</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营业盈余。其中的“劳动者报酬”可近似使用本企业人工成本总额。国资委管理企业可以考虑参考以下计算公式：</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增加值＝企财</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07</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表</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40</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行（全年应发工资总额）</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企财</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07</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表</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55</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行（劳动保险费和待业保险费）</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企财</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07</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表</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95</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行（当年计提的固定资产折旧总额）＋企财</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02</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表</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23</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行</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营业利润（本年实际数）</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企财</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02</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表</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26</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行</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补贴收入（本年实际数）</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＋企财</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06</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表</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85</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行（本年应交税金总额）－企财</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06</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表</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56</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行（本年应补数）－</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61</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行（本年应补数）－</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92</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行（本年度应收出口退税）</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行业为</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B</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C</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D</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E</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类的工业企业必须填写，其他行业选填。</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单位：万元</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年，保留两位小数。</a:t>
            </a: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（工业企业请选择填报企业增加值项，非工业企业选择经济增加值项填报）</a:t>
            </a:r>
            <a:endPar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t="39524"/>
          <a:stretch>
            <a:fillRect/>
          </a:stretch>
        </p:blipFill>
        <p:spPr>
          <a:xfrm>
            <a:off x="0" y="5780476"/>
            <a:ext cx="12192000" cy="1077523"/>
          </a:xfrm>
          <a:prstGeom prst="rect">
            <a:avLst/>
          </a:prstGeom>
        </p:spPr>
      </p:pic>
      <p:pic>
        <p:nvPicPr>
          <p:cNvPr id="6" name="图片 5"/>
          <p:cNvPicPr>
            <a:picLocks noChangeAspect="1"/>
          </p:cNvPicPr>
          <p:nvPr>
            <p:custDataLst>
              <p:tags r:id="rId2"/>
            </p:custDataLst>
          </p:nvPr>
        </p:nvPicPr>
        <p:blipFill>
          <a:blip r:embed="rId6"/>
          <a:stretch>
            <a:fillRect/>
          </a:stretch>
        </p:blipFill>
        <p:spPr>
          <a:xfrm>
            <a:off x="-529" y="-426"/>
            <a:ext cx="12193057" cy="1068531"/>
          </a:xfrm>
          <a:prstGeom prst="rect">
            <a:avLst/>
          </a:prstGeom>
        </p:spPr>
      </p:pic>
      <p:sp>
        <p:nvSpPr>
          <p:cNvPr id="7" name="Text Box 15"/>
          <p:cNvSpPr txBox="1"/>
          <p:nvPr>
            <p:custDataLst>
              <p:tags r:id="rId3"/>
            </p:custDataLst>
          </p:nvPr>
        </p:nvSpPr>
        <p:spPr>
          <a:xfrm>
            <a:off x="483235" y="948055"/>
            <a:ext cx="11334750" cy="5170805"/>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4</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）经济增加值</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经济增加值：经济增加值（</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EVA</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）是指税后经营业利润扣除股权资本成本后的所得。</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计算方法：经济增加值（</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EVA</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税后净营业利润</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股权资本成本</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单位：万元</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年，保留两位小数。</a:t>
            </a: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（工业企业请选择填报企业增加值项，非工业企业选择经济增加值项填报）</a:t>
            </a: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5</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）利润总额</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指企业在报告期内实现的盈亏总额。该指标来源于“企业利润表</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损益表”，必填，单位：万元</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年，保留两位小数。</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t="39524"/>
          <a:stretch>
            <a:fillRect/>
          </a:stretch>
        </p:blipFill>
        <p:spPr>
          <a:xfrm>
            <a:off x="0" y="5780476"/>
            <a:ext cx="12192000" cy="1077523"/>
          </a:xfrm>
          <a:prstGeom prst="rect">
            <a:avLst/>
          </a:prstGeom>
        </p:spPr>
      </p:pic>
      <p:pic>
        <p:nvPicPr>
          <p:cNvPr id="6" name="图片 5"/>
          <p:cNvPicPr>
            <a:picLocks noChangeAspect="1"/>
          </p:cNvPicPr>
          <p:nvPr>
            <p:custDataLst>
              <p:tags r:id="rId2"/>
            </p:custDataLst>
          </p:nvPr>
        </p:nvPicPr>
        <p:blipFill>
          <a:blip r:embed="rId6"/>
          <a:stretch>
            <a:fillRect/>
          </a:stretch>
        </p:blipFill>
        <p:spPr>
          <a:xfrm>
            <a:off x="-529" y="-426"/>
            <a:ext cx="12193057" cy="1068531"/>
          </a:xfrm>
          <a:prstGeom prst="rect">
            <a:avLst/>
          </a:prstGeom>
        </p:spPr>
      </p:pic>
      <p:sp>
        <p:nvSpPr>
          <p:cNvPr id="7" name="Text Box 15"/>
          <p:cNvSpPr txBox="1"/>
          <p:nvPr>
            <p:custDataLst>
              <p:tags r:id="rId3"/>
            </p:custDataLst>
          </p:nvPr>
        </p:nvSpPr>
        <p:spPr>
          <a:xfrm>
            <a:off x="483235" y="948055"/>
            <a:ext cx="11334750" cy="5170805"/>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6</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）固定资产折旧</a:t>
            </a:r>
            <a:endParaRPr kumimoji="0" lang="zh-CN" altLang="en-US" sz="2400" b="1" i="0" u="none" strike="noStrike" kern="0" cap="none" spc="0" normalizeH="0" baseline="0" noProof="0" dirty="0">
              <a:ln>
                <a:noFill/>
              </a:ln>
              <a:solidFill>
                <a:srgbClr val="FF0000"/>
              </a:solidFill>
              <a:effectLst>
                <a:outerShdw blurRad="38100" dist="38100" dir="2700000" algn="tl">
                  <a:srgbClr val="000000"/>
                </a:outerShdw>
              </a:effectLst>
              <a:uLnTx/>
              <a:uFillTx/>
              <a:latin typeface="+mn-ea"/>
              <a:cs typeface="+mn-ea"/>
            </a:endParaRPr>
          </a:p>
          <a:p>
            <a:pPr indent="355600" algn="just"/>
            <a:r>
              <a:rPr lang="en-US" altLang="zh-CN" sz="2400" b="1" kern="0" dirty="0">
                <a:solidFill>
                  <a:srgbClr val="3657B4"/>
                </a:solidFill>
                <a:effectLst>
                  <a:outerShdw blurRad="38100" dist="38100" dir="2700000" algn="tl">
                    <a:srgbClr val="000000">
                      <a:alpha val="43137"/>
                    </a:srgbClr>
                  </a:outerShdw>
                </a:effectLst>
                <a:latin typeface="+mn-ea"/>
                <a:cs typeface="+mn-ea"/>
              </a:rPr>
              <a:t>    </a:t>
            </a:r>
            <a:r>
              <a:rPr lang="zh-CN" altLang="zh-CN" sz="2400" b="1" kern="0" dirty="0">
                <a:solidFill>
                  <a:srgbClr val="3657B4"/>
                </a:solidFill>
                <a:effectLst>
                  <a:outerShdw blurRad="38100" dist="38100" dir="2700000" algn="tl">
                    <a:srgbClr val="000000">
                      <a:alpha val="43137"/>
                    </a:srgbClr>
                  </a:outerShdw>
                </a:effectLst>
                <a:latin typeface="+mn-ea"/>
                <a:cs typeface="+mn-ea"/>
              </a:rPr>
              <a:t>指企业在报告期提取的固定资产折旧数。按照企业会计报表中“累计折旧”科目的当期期末贷方余额减去上一期期末贷方余额计算填写，不能简单将当年购置或新增的固定资产原价全部作为当年的固定资产折旧。</a:t>
            </a:r>
          </a:p>
          <a:p>
            <a:pPr indent="355600" algn="just"/>
            <a:r>
              <a:rPr lang="en-US" altLang="zh-CN" sz="2400" b="1" kern="0" dirty="0">
                <a:solidFill>
                  <a:srgbClr val="3657B4"/>
                </a:solidFill>
                <a:effectLst>
                  <a:outerShdw blurRad="38100" dist="38100" dir="2700000" algn="tl">
                    <a:srgbClr val="000000">
                      <a:alpha val="43137"/>
                    </a:srgbClr>
                  </a:outerShdw>
                </a:effectLst>
                <a:latin typeface="+mn-ea"/>
                <a:cs typeface="+mn-ea"/>
              </a:rPr>
              <a:t>    </a:t>
            </a:r>
            <a:r>
              <a:rPr lang="zh-CN" altLang="en-US" sz="2400" b="1" kern="0" dirty="0">
                <a:solidFill>
                  <a:srgbClr val="3657B4"/>
                </a:solidFill>
                <a:effectLst>
                  <a:outerShdw blurRad="38100" dist="38100" dir="2700000" algn="tl">
                    <a:srgbClr val="000000">
                      <a:alpha val="43137"/>
                    </a:srgbClr>
                  </a:outerShdw>
                </a:effectLst>
                <a:latin typeface="+mn-ea"/>
                <a:cs typeface="+mn-ea"/>
              </a:rPr>
              <a:t>根据往年数据分布情况，固定资产折旧占成本总额占比一般应不大于</a:t>
            </a:r>
            <a:r>
              <a:rPr lang="en-US" altLang="zh-CN" sz="2400" b="1" kern="0" dirty="0">
                <a:solidFill>
                  <a:srgbClr val="3657B4"/>
                </a:solidFill>
                <a:effectLst>
                  <a:outerShdw blurRad="38100" dist="38100" dir="2700000" algn="tl">
                    <a:srgbClr val="000000">
                      <a:alpha val="43137"/>
                    </a:srgbClr>
                  </a:outerShdw>
                </a:effectLst>
                <a:latin typeface="+mn-ea"/>
                <a:cs typeface="+mn-ea"/>
              </a:rPr>
              <a:t>30%</a:t>
            </a:r>
            <a:r>
              <a:rPr lang="zh-CN" altLang="en-US" sz="2400" b="1" kern="0" dirty="0">
                <a:solidFill>
                  <a:srgbClr val="3657B4"/>
                </a:solidFill>
                <a:effectLst>
                  <a:outerShdw blurRad="38100" dist="38100" dir="2700000" algn="tl">
                    <a:srgbClr val="000000">
                      <a:alpha val="43137"/>
                    </a:srgbClr>
                  </a:outerShdw>
                </a:effectLst>
                <a:latin typeface="+mn-ea"/>
                <a:cs typeface="+mn-ea"/>
              </a:rPr>
              <a:t>。</a:t>
            </a:r>
            <a:endParaRPr lang="zh-CN" altLang="zh-CN" sz="2400" b="1" kern="0" dirty="0">
              <a:solidFill>
                <a:srgbClr val="3657B4"/>
              </a:solidFill>
              <a:effectLst>
                <a:outerShdw blurRad="38100" dist="38100" dir="2700000" algn="tl">
                  <a:srgbClr val="000000">
                    <a:alpha val="43137"/>
                  </a:srgbClr>
                </a:outerShdw>
              </a:effectLst>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工业企业必填，其他企业选填，单位：万元</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年，保留两位小数。</a:t>
            </a: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7</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）税金及附加</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指企业经营主要业务应负担的营业税、消费税、城市维护建设税、教育费附加等。数据来源为企业会计报表中“税金及附加”科目的期末借方余额。</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工业企业必填，其他企业选填，单位：万元</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年，保留两位小数。</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t="39524"/>
          <a:stretch>
            <a:fillRect/>
          </a:stretch>
        </p:blipFill>
        <p:spPr>
          <a:xfrm>
            <a:off x="0" y="5780476"/>
            <a:ext cx="12192000" cy="1077523"/>
          </a:xfrm>
          <a:prstGeom prst="rect">
            <a:avLst/>
          </a:prstGeom>
        </p:spPr>
      </p:pic>
      <p:pic>
        <p:nvPicPr>
          <p:cNvPr id="6" name="图片 5"/>
          <p:cNvPicPr>
            <a:picLocks noChangeAspect="1"/>
          </p:cNvPicPr>
          <p:nvPr>
            <p:custDataLst>
              <p:tags r:id="rId2"/>
            </p:custDataLst>
          </p:nvPr>
        </p:nvPicPr>
        <p:blipFill>
          <a:blip r:embed="rId6"/>
          <a:stretch>
            <a:fillRect/>
          </a:stretch>
        </p:blipFill>
        <p:spPr>
          <a:xfrm>
            <a:off x="-529" y="-426"/>
            <a:ext cx="12193057" cy="1068531"/>
          </a:xfrm>
          <a:prstGeom prst="rect">
            <a:avLst/>
          </a:prstGeom>
        </p:spPr>
      </p:pic>
      <p:sp>
        <p:nvSpPr>
          <p:cNvPr id="7" name="Text Box 15"/>
          <p:cNvSpPr txBox="1"/>
          <p:nvPr>
            <p:custDataLst>
              <p:tags r:id="rId3"/>
            </p:custDataLst>
          </p:nvPr>
        </p:nvSpPr>
        <p:spPr>
          <a:xfrm>
            <a:off x="483235" y="948055"/>
            <a:ext cx="11334750" cy="5170805"/>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8</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）成本费用总额</a:t>
            </a:r>
            <a:endParaRPr kumimoji="0" lang="zh-CN" altLang="en-US" sz="2400" b="1" i="0" u="none" strike="noStrike" kern="0" cap="none" spc="0" normalizeH="0" baseline="0" noProof="0" dirty="0">
              <a:ln>
                <a:noFill/>
              </a:ln>
              <a:solidFill>
                <a:srgbClr val="FF0000"/>
              </a:solidFill>
              <a:effectLst>
                <a:outerShdw blurRad="38100" dist="38100" dir="2700000" algn="tl">
                  <a:srgbClr val="000000"/>
                </a:outerShdw>
              </a:effectLst>
              <a:uLnTx/>
              <a:uFillTx/>
              <a:latin typeface="+mn-ea"/>
              <a:cs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1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指企业在生产、经营和提供劳务活动中发生的所有费用。该指标来源于“企业利润表</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损益表”中的销售成本（直接材料、直接人工、燃料和动力、制造费用）和期间费用（销售费用、管理费用和财务费用）的年末累计数。</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1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单位：万元</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年，保留两位小数。</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形状, 圆圈&#10;&#10;描述已自动生成"/>
          <p:cNvPicPr>
            <a:picLocks noChangeAspect="1"/>
          </p:cNvPicPr>
          <p:nvPr>
            <p:custDataLst>
              <p:tags r:id="rId1"/>
            </p:custDataLst>
          </p:nvPr>
        </p:nvPicPr>
        <p:blipFill rotWithShape="1">
          <a:blip r:embed="rId14" cstate="print">
            <a:extLst>
              <a:ext uri="{28A0092B-C50C-407E-A947-70E740481C1C}">
                <a14:useLocalDpi xmlns:a14="http://schemas.microsoft.com/office/drawing/2010/main" val="0"/>
              </a:ext>
            </a:extLst>
          </a:blip>
          <a:srcRect t="39524"/>
          <a:stretch>
            <a:fillRect/>
          </a:stretch>
        </p:blipFill>
        <p:spPr>
          <a:xfrm>
            <a:off x="0" y="6407150"/>
            <a:ext cx="12192000" cy="450850"/>
          </a:xfrm>
          <a:prstGeom prst="rect">
            <a:avLst/>
          </a:prstGeom>
        </p:spPr>
      </p:pic>
      <p:pic>
        <p:nvPicPr>
          <p:cNvPr id="10" name="图片 9"/>
          <p:cNvPicPr>
            <a:picLocks noChangeAspect="1"/>
          </p:cNvPicPr>
          <p:nvPr>
            <p:custDataLst>
              <p:tags r:id="rId2"/>
            </p:custDataLst>
          </p:nvPr>
        </p:nvPicPr>
        <p:blipFill>
          <a:blip r:embed="rId15"/>
          <a:stretch>
            <a:fillRect/>
          </a:stretch>
        </p:blipFill>
        <p:spPr>
          <a:xfrm>
            <a:off x="-529" y="-425"/>
            <a:ext cx="12193057" cy="533826"/>
          </a:xfrm>
          <a:prstGeom prst="rect">
            <a:avLst/>
          </a:prstGeom>
        </p:spPr>
      </p:pic>
      <p:sp>
        <p:nvSpPr>
          <p:cNvPr id="7" name="icon0"/>
          <p:cNvSpPr>
            <a:spLocks noChangeAspect="1"/>
          </p:cNvSpPr>
          <p:nvPr>
            <p:custDataLst>
              <p:tags r:id="rId3"/>
            </p:custDataLst>
          </p:nvPr>
        </p:nvSpPr>
        <p:spPr bwMode="auto">
          <a:xfrm>
            <a:off x="5756736" y="1914360"/>
            <a:ext cx="610145" cy="542528"/>
          </a:xfrm>
          <a:custGeom>
            <a:avLst/>
            <a:gdLst>
              <a:gd name="T0" fmla="*/ 9594 w 12802"/>
              <a:gd name="T1" fmla="*/ 6548 h 11382"/>
              <a:gd name="T2" fmla="*/ 12802 w 12802"/>
              <a:gd name="T3" fmla="*/ 4139 h 11382"/>
              <a:gd name="T4" fmla="*/ 8193 w 12802"/>
              <a:gd name="T5" fmla="*/ 4139 h 11382"/>
              <a:gd name="T6" fmla="*/ 6401 w 12802"/>
              <a:gd name="T7" fmla="*/ 0 h 11382"/>
              <a:gd name="T8" fmla="*/ 4811 w 12802"/>
              <a:gd name="T9" fmla="*/ 3672 h 11382"/>
              <a:gd name="T10" fmla="*/ 4814 w 12802"/>
              <a:gd name="T11" fmla="*/ 3672 h 11382"/>
              <a:gd name="T12" fmla="*/ 3882 w 12802"/>
              <a:gd name="T13" fmla="*/ 7054 h 11382"/>
              <a:gd name="T14" fmla="*/ 3887 w 12802"/>
              <a:gd name="T15" fmla="*/ 7057 h 11382"/>
              <a:gd name="T16" fmla="*/ 3848 w 12802"/>
              <a:gd name="T17" fmla="*/ 7179 h 11382"/>
              <a:gd name="T18" fmla="*/ 3810 w 12802"/>
              <a:gd name="T19" fmla="*/ 7315 h 11382"/>
              <a:gd name="T20" fmla="*/ 3805 w 12802"/>
              <a:gd name="T21" fmla="*/ 7313 h 11382"/>
              <a:gd name="T22" fmla="*/ 2515 w 12802"/>
              <a:gd name="T23" fmla="*/ 11382 h 11382"/>
              <a:gd name="T24" fmla="*/ 5676 w 12802"/>
              <a:gd name="T25" fmla="*/ 9346 h 11382"/>
              <a:gd name="T26" fmla="*/ 9594 w 12802"/>
              <a:gd name="T27" fmla="*/ 6548 h 11382"/>
              <a:gd name="T28" fmla="*/ 4196 w 12802"/>
              <a:gd name="T29" fmla="*/ 4139 h 11382"/>
              <a:gd name="T30" fmla="*/ 0 w 12802"/>
              <a:gd name="T31" fmla="*/ 4139 h 11382"/>
              <a:gd name="T32" fmla="*/ 3461 w 12802"/>
              <a:gd name="T33" fmla="*/ 6738 h 11382"/>
              <a:gd name="T34" fmla="*/ 4196 w 12802"/>
              <a:gd name="T35" fmla="*/ 4139 h 11382"/>
              <a:gd name="T36" fmla="*/ 6755 w 12802"/>
              <a:gd name="T37" fmla="*/ 9120 h 11382"/>
              <a:gd name="T38" fmla="*/ 10059 w 12802"/>
              <a:gd name="T39" fmla="*/ 11382 h 11382"/>
              <a:gd name="T40" fmla="*/ 9039 w 12802"/>
              <a:gd name="T41" fmla="*/ 7523 h 11382"/>
              <a:gd name="T42" fmla="*/ 6755 w 12802"/>
              <a:gd name="T43" fmla="*/ 9120 h 11382"/>
              <a:gd name="T44" fmla="*/ 6755 w 12802"/>
              <a:gd name="T45" fmla="*/ 9120 h 11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02" h="11382">
                <a:moveTo>
                  <a:pt x="9594" y="6548"/>
                </a:moveTo>
                <a:lnTo>
                  <a:pt x="12802" y="4139"/>
                </a:lnTo>
                <a:lnTo>
                  <a:pt x="8193" y="4139"/>
                </a:lnTo>
                <a:lnTo>
                  <a:pt x="6401" y="0"/>
                </a:lnTo>
                <a:lnTo>
                  <a:pt x="4811" y="3672"/>
                </a:lnTo>
                <a:lnTo>
                  <a:pt x="4814" y="3672"/>
                </a:lnTo>
                <a:lnTo>
                  <a:pt x="3882" y="7054"/>
                </a:lnTo>
                <a:lnTo>
                  <a:pt x="3887" y="7057"/>
                </a:lnTo>
                <a:lnTo>
                  <a:pt x="3848" y="7179"/>
                </a:lnTo>
                <a:lnTo>
                  <a:pt x="3810" y="7315"/>
                </a:lnTo>
                <a:lnTo>
                  <a:pt x="3805" y="7313"/>
                </a:lnTo>
                <a:lnTo>
                  <a:pt x="2515" y="11382"/>
                </a:lnTo>
                <a:lnTo>
                  <a:pt x="5676" y="9346"/>
                </a:lnTo>
                <a:lnTo>
                  <a:pt x="9594" y="6548"/>
                </a:lnTo>
                <a:close/>
                <a:moveTo>
                  <a:pt x="4196" y="4139"/>
                </a:moveTo>
                <a:lnTo>
                  <a:pt x="0" y="4139"/>
                </a:lnTo>
                <a:lnTo>
                  <a:pt x="3461" y="6738"/>
                </a:lnTo>
                <a:lnTo>
                  <a:pt x="4196" y="4139"/>
                </a:lnTo>
                <a:close/>
                <a:moveTo>
                  <a:pt x="6755" y="9120"/>
                </a:moveTo>
                <a:lnTo>
                  <a:pt x="10059" y="11382"/>
                </a:lnTo>
                <a:lnTo>
                  <a:pt x="9039" y="7523"/>
                </a:lnTo>
                <a:lnTo>
                  <a:pt x="6755" y="9120"/>
                </a:lnTo>
                <a:close/>
                <a:moveTo>
                  <a:pt x="6755" y="9120"/>
                </a:moveTo>
                <a:close/>
              </a:path>
            </a:pathLst>
          </a:custGeom>
          <a:gradFill>
            <a:gsLst>
              <a:gs pos="0">
                <a:srgbClr val="2A448C"/>
              </a:gs>
              <a:gs pos="100000">
                <a:srgbClr val="112368"/>
              </a:gs>
            </a:gsLst>
            <a:lin ang="2700000" scaled="0"/>
          </a:gra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schemeClr val="tx1">
                  <a:lumMod val="85000"/>
                  <a:lumOff val="15000"/>
                </a:schemeClr>
              </a:solidFill>
              <a:latin typeface="汉仪雅酷黑 55W" panose="020B0504020202020204" pitchFamily="34" charset="-122"/>
              <a:ea typeface="汉仪雅酷黑 55W" panose="020B0504020202020204" pitchFamily="34" charset="-122"/>
            </a:endParaRPr>
          </a:p>
        </p:txBody>
      </p:sp>
      <p:sp>
        <p:nvSpPr>
          <p:cNvPr id="8" name="矩形 7"/>
          <p:cNvSpPr/>
          <p:nvPr>
            <p:custDataLst>
              <p:tags r:id="rId4"/>
            </p:custDataLst>
          </p:nvPr>
        </p:nvSpPr>
        <p:spPr>
          <a:xfrm>
            <a:off x="6639560" y="2001520"/>
            <a:ext cx="3079115" cy="460375"/>
          </a:xfrm>
          <a:prstGeom prst="rect">
            <a:avLst/>
          </a:prstGeom>
        </p:spPr>
        <p:txBody>
          <a:bodyPr wrap="square">
            <a:spAutoFit/>
          </a:bodyPr>
          <a:lstStyle/>
          <a:p>
            <a:pPr algn="l"/>
            <a:r>
              <a:rPr lang="zh-CN" altLang="en-US" sz="2400" dirty="0">
                <a:solidFill>
                  <a:schemeClr val="tx1">
                    <a:lumMod val="75000"/>
                    <a:lumOff val="25000"/>
                  </a:schemeClr>
                </a:solidFill>
                <a:latin typeface="汉仪雅酷黑 55W" panose="020B0504020202020204" pitchFamily="34" charset="-122"/>
                <a:ea typeface="汉仪雅酷黑 55W" panose="020B0504020202020204" pitchFamily="34" charset="-122"/>
                <a:sym typeface="思源黑体 Normal" panose="020B0400000000000000" pitchFamily="34" charset="-122"/>
              </a:rPr>
              <a:t>指标调查的时间</a:t>
            </a:r>
          </a:p>
        </p:txBody>
      </p:sp>
      <p:sp>
        <p:nvSpPr>
          <p:cNvPr id="5" name="矩形: 圆角 1"/>
          <p:cNvSpPr/>
          <p:nvPr>
            <p:custDataLst>
              <p:tags r:id="rId5"/>
            </p:custDataLst>
          </p:nvPr>
        </p:nvSpPr>
        <p:spPr>
          <a:xfrm>
            <a:off x="1270932" y="1552998"/>
            <a:ext cx="3636428" cy="4282647"/>
          </a:xfrm>
          <a:prstGeom prst="roundRect">
            <a:avLst>
              <a:gd name="adj" fmla="val 4567"/>
            </a:avLst>
          </a:prstGeom>
          <a:blipFill>
            <a:blip r:embed="rId16"/>
            <a:stretch>
              <a:fillRect l="-38496" r="-38228"/>
            </a:stretch>
          </a:blipFill>
          <a:ln w="12700" cap="flat" cmpd="sng" algn="ctr">
            <a:solidFill>
              <a:srgbClr val="112368"/>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19"/>
          <p:cNvSpPr/>
          <p:nvPr>
            <p:custDataLst>
              <p:tags r:id="rId6"/>
            </p:custDataLst>
          </p:nvPr>
        </p:nvSpPr>
        <p:spPr>
          <a:xfrm>
            <a:off x="6039561" y="2896842"/>
            <a:ext cx="5111039" cy="2951508"/>
          </a:xfrm>
          <a:prstGeom prst="roundRect">
            <a:avLst>
              <a:gd name="adj" fmla="val 3377"/>
            </a:avLst>
          </a:prstGeom>
          <a:gradFill>
            <a:gsLst>
              <a:gs pos="0">
                <a:srgbClr val="2A448C">
                  <a:alpha val="0"/>
                </a:srgbClr>
              </a:gs>
              <a:gs pos="100000">
                <a:srgbClr val="2A448C">
                  <a:alpha val="10000"/>
                </a:srgbClr>
              </a:gs>
            </a:gsLst>
            <a:lin ang="2700000" scaled="0"/>
          </a:gradFill>
          <a:ln w="12700" cap="flat" cmpd="sng" algn="ctr">
            <a:solidFill>
              <a:srgbClr val="2A448C"/>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sym typeface="思源黑体 Normal" panose="020B0400000000000000" pitchFamily="34" charset="-122"/>
            </a:endParaRPr>
          </a:p>
        </p:txBody>
      </p:sp>
      <p:sp>
        <p:nvSpPr>
          <p:cNvPr id="11" name="文本框 10"/>
          <p:cNvSpPr txBox="1"/>
          <p:nvPr>
            <p:custDataLst>
              <p:tags r:id="rId7"/>
            </p:custDataLst>
          </p:nvPr>
        </p:nvSpPr>
        <p:spPr>
          <a:xfrm>
            <a:off x="6568287" y="3387072"/>
            <a:ext cx="4327381" cy="506164"/>
          </a:xfrm>
          <a:prstGeom prst="rect">
            <a:avLst/>
          </a:prstGeom>
          <a:noFill/>
        </p:spPr>
        <p:txBody>
          <a:bodyPr wrap="square" rtlCol="0">
            <a:spAutoFit/>
          </a:bodyPr>
          <a:lstStyle/>
          <a:p>
            <a:pPr algn="just">
              <a:lnSpc>
                <a:spcPct val="150000"/>
              </a:lnSpc>
            </a:pPr>
            <a:r>
              <a:rPr lang="zh-CN" altLang="en-US" sz="2000" dirty="0">
                <a:solidFill>
                  <a:schemeClr val="tx1">
                    <a:lumMod val="75000"/>
                    <a:lumOff val="25000"/>
                  </a:schemeClr>
                </a:solidFill>
                <a:latin typeface="+mn-ea"/>
              </a:rPr>
              <a:t>时点指标：</a:t>
            </a:r>
            <a:r>
              <a:rPr lang="en-US" altLang="zh-CN" sz="2000" dirty="0">
                <a:solidFill>
                  <a:schemeClr val="tx1">
                    <a:lumMod val="75000"/>
                    <a:lumOff val="25000"/>
                  </a:schemeClr>
                </a:solidFill>
                <a:latin typeface="+mn-ea"/>
              </a:rPr>
              <a:t>2023</a:t>
            </a:r>
            <a:r>
              <a:rPr lang="zh-CN" altLang="en-US" sz="2000" dirty="0">
                <a:solidFill>
                  <a:schemeClr val="tx1">
                    <a:lumMod val="75000"/>
                    <a:lumOff val="25000"/>
                  </a:schemeClr>
                </a:solidFill>
                <a:latin typeface="+mn-ea"/>
              </a:rPr>
              <a:t>年</a:t>
            </a:r>
            <a:r>
              <a:rPr lang="en-US" altLang="zh-CN" sz="2000" dirty="0">
                <a:solidFill>
                  <a:schemeClr val="tx1">
                    <a:lumMod val="75000"/>
                    <a:lumOff val="25000"/>
                  </a:schemeClr>
                </a:solidFill>
                <a:latin typeface="+mn-ea"/>
              </a:rPr>
              <a:t>12</a:t>
            </a:r>
            <a:r>
              <a:rPr lang="zh-CN" altLang="en-US" sz="2000" dirty="0">
                <a:solidFill>
                  <a:schemeClr val="tx1">
                    <a:lumMod val="75000"/>
                    <a:lumOff val="25000"/>
                  </a:schemeClr>
                </a:solidFill>
                <a:latin typeface="+mn-ea"/>
              </a:rPr>
              <a:t>月</a:t>
            </a:r>
            <a:r>
              <a:rPr lang="en-US" altLang="zh-CN" sz="2000" dirty="0">
                <a:solidFill>
                  <a:schemeClr val="tx1">
                    <a:lumMod val="75000"/>
                    <a:lumOff val="25000"/>
                  </a:schemeClr>
                </a:solidFill>
                <a:latin typeface="+mn-ea"/>
              </a:rPr>
              <a:t>31</a:t>
            </a:r>
            <a:r>
              <a:rPr lang="zh-CN" altLang="en-US" sz="2000" dirty="0">
                <a:solidFill>
                  <a:schemeClr val="tx1">
                    <a:lumMod val="75000"/>
                    <a:lumOff val="25000"/>
                  </a:schemeClr>
                </a:solidFill>
                <a:latin typeface="+mn-ea"/>
              </a:rPr>
              <a:t>日</a:t>
            </a:r>
          </a:p>
        </p:txBody>
      </p:sp>
      <p:sp>
        <p:nvSpPr>
          <p:cNvPr id="12" name="文本框 11"/>
          <p:cNvSpPr txBox="1"/>
          <p:nvPr>
            <p:custDataLst>
              <p:tags r:id="rId8"/>
            </p:custDataLst>
          </p:nvPr>
        </p:nvSpPr>
        <p:spPr>
          <a:xfrm>
            <a:off x="6568440" y="4567555"/>
            <a:ext cx="4327525" cy="1106170"/>
          </a:xfrm>
          <a:prstGeom prst="rect">
            <a:avLst/>
          </a:prstGeom>
          <a:noFill/>
        </p:spPr>
        <p:txBody>
          <a:bodyPr wrap="square" rtlCol="0">
            <a:noAutofit/>
          </a:bodyPr>
          <a:lstStyle/>
          <a:p>
            <a:pPr algn="just">
              <a:lnSpc>
                <a:spcPct val="150000"/>
              </a:lnSpc>
            </a:pPr>
            <a:r>
              <a:rPr lang="zh-CN" altLang="en-US" sz="2000" dirty="0">
                <a:solidFill>
                  <a:schemeClr val="tx1">
                    <a:lumMod val="75000"/>
                    <a:lumOff val="25000"/>
                  </a:schemeClr>
                </a:solidFill>
                <a:latin typeface="+mn-ea"/>
              </a:rPr>
              <a:t>时期指标：</a:t>
            </a:r>
            <a:r>
              <a:rPr lang="en-US" altLang="zh-CN" sz="2000" dirty="0">
                <a:solidFill>
                  <a:schemeClr val="tx1">
                    <a:lumMod val="75000"/>
                    <a:lumOff val="25000"/>
                  </a:schemeClr>
                </a:solidFill>
                <a:latin typeface="+mn-ea"/>
              </a:rPr>
              <a:t>2023</a:t>
            </a:r>
            <a:r>
              <a:rPr lang="zh-CN" altLang="en-US" sz="2000" dirty="0">
                <a:solidFill>
                  <a:schemeClr val="tx1">
                    <a:lumMod val="75000"/>
                    <a:lumOff val="25000"/>
                  </a:schemeClr>
                </a:solidFill>
                <a:latin typeface="+mn-ea"/>
              </a:rPr>
              <a:t>年</a:t>
            </a:r>
            <a:r>
              <a:rPr lang="en-US" altLang="zh-CN" sz="2000" dirty="0">
                <a:solidFill>
                  <a:schemeClr val="tx1">
                    <a:lumMod val="75000"/>
                    <a:lumOff val="25000"/>
                  </a:schemeClr>
                </a:solidFill>
                <a:latin typeface="+mn-ea"/>
              </a:rPr>
              <a:t>1</a:t>
            </a:r>
            <a:r>
              <a:rPr lang="zh-CN" altLang="en-US" sz="2000" dirty="0">
                <a:solidFill>
                  <a:schemeClr val="tx1">
                    <a:lumMod val="75000"/>
                    <a:lumOff val="25000"/>
                  </a:schemeClr>
                </a:solidFill>
                <a:latin typeface="+mn-ea"/>
              </a:rPr>
              <a:t>月</a:t>
            </a:r>
            <a:r>
              <a:rPr lang="en-US" altLang="zh-CN" sz="2000" dirty="0">
                <a:solidFill>
                  <a:schemeClr val="tx1">
                    <a:lumMod val="75000"/>
                    <a:lumOff val="25000"/>
                  </a:schemeClr>
                </a:solidFill>
                <a:latin typeface="+mn-ea"/>
              </a:rPr>
              <a:t>1</a:t>
            </a:r>
            <a:r>
              <a:rPr lang="zh-CN" altLang="en-US" sz="2000" dirty="0">
                <a:solidFill>
                  <a:schemeClr val="tx1">
                    <a:lumMod val="75000"/>
                    <a:lumOff val="25000"/>
                  </a:schemeClr>
                </a:solidFill>
                <a:latin typeface="+mn-ea"/>
              </a:rPr>
              <a:t>日至</a:t>
            </a:r>
            <a:r>
              <a:rPr lang="en-US" altLang="zh-CN" sz="2000" dirty="0">
                <a:solidFill>
                  <a:schemeClr val="tx1">
                    <a:lumMod val="75000"/>
                    <a:lumOff val="25000"/>
                  </a:schemeClr>
                </a:solidFill>
                <a:latin typeface="+mn-ea"/>
              </a:rPr>
              <a:t>2023</a:t>
            </a:r>
            <a:r>
              <a:rPr lang="zh-CN" altLang="en-US" sz="2000" dirty="0">
                <a:solidFill>
                  <a:schemeClr val="tx1">
                    <a:lumMod val="75000"/>
                    <a:lumOff val="25000"/>
                  </a:schemeClr>
                </a:solidFill>
                <a:latin typeface="+mn-ea"/>
              </a:rPr>
              <a:t>年</a:t>
            </a:r>
            <a:r>
              <a:rPr lang="en-US" altLang="zh-CN" sz="2000" dirty="0">
                <a:solidFill>
                  <a:schemeClr val="tx1">
                    <a:lumMod val="75000"/>
                    <a:lumOff val="25000"/>
                  </a:schemeClr>
                </a:solidFill>
                <a:latin typeface="+mn-ea"/>
              </a:rPr>
              <a:t>12</a:t>
            </a:r>
            <a:r>
              <a:rPr lang="zh-CN" altLang="en-US" sz="2000" dirty="0">
                <a:solidFill>
                  <a:schemeClr val="tx1">
                    <a:lumMod val="75000"/>
                    <a:lumOff val="25000"/>
                  </a:schemeClr>
                </a:solidFill>
                <a:latin typeface="+mn-ea"/>
              </a:rPr>
              <a:t>月</a:t>
            </a:r>
            <a:r>
              <a:rPr lang="en-US" altLang="zh-CN" sz="2000" dirty="0">
                <a:solidFill>
                  <a:schemeClr val="tx1">
                    <a:lumMod val="75000"/>
                    <a:lumOff val="25000"/>
                  </a:schemeClr>
                </a:solidFill>
                <a:latin typeface="+mn-ea"/>
              </a:rPr>
              <a:t>31</a:t>
            </a:r>
            <a:r>
              <a:rPr lang="zh-CN" altLang="en-US" sz="2000" dirty="0">
                <a:solidFill>
                  <a:schemeClr val="tx1">
                    <a:lumMod val="75000"/>
                    <a:lumOff val="25000"/>
                  </a:schemeClr>
                </a:solidFill>
                <a:latin typeface="+mn-ea"/>
              </a:rPr>
              <a:t>日</a:t>
            </a:r>
          </a:p>
        </p:txBody>
      </p:sp>
      <p:sp>
        <p:nvSpPr>
          <p:cNvPr id="15" name="椭圆 14"/>
          <p:cNvSpPr/>
          <p:nvPr>
            <p:custDataLst>
              <p:tags r:id="rId9"/>
            </p:custDataLst>
          </p:nvPr>
        </p:nvSpPr>
        <p:spPr>
          <a:xfrm>
            <a:off x="5691810" y="3319225"/>
            <a:ext cx="695502" cy="695502"/>
          </a:xfrm>
          <a:prstGeom prst="ellipse">
            <a:avLst/>
          </a:prstGeom>
          <a:gradFill>
            <a:gsLst>
              <a:gs pos="0">
                <a:srgbClr val="2A448C"/>
              </a:gs>
              <a:gs pos="100000">
                <a:srgbClr val="112368"/>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85000"/>
                  <a:lumOff val="15000"/>
                </a:schemeClr>
              </a:solidFill>
              <a:latin typeface="+mn-ea"/>
            </a:endParaRPr>
          </a:p>
        </p:txBody>
      </p:sp>
      <p:sp>
        <p:nvSpPr>
          <p:cNvPr id="16" name="icon2"/>
          <p:cNvSpPr>
            <a:spLocks noChangeAspect="1"/>
          </p:cNvSpPr>
          <p:nvPr>
            <p:custDataLst>
              <p:tags r:id="rId10"/>
            </p:custDataLst>
          </p:nvPr>
        </p:nvSpPr>
        <p:spPr bwMode="auto">
          <a:xfrm>
            <a:off x="5857569" y="3484096"/>
            <a:ext cx="363984" cy="364081"/>
          </a:xfrm>
          <a:custGeom>
            <a:avLst/>
            <a:gdLst>
              <a:gd name="T0" fmla="*/ 4772 w 7922"/>
              <a:gd name="T1" fmla="*/ 5491 h 7922"/>
              <a:gd name="T2" fmla="*/ 3405 w 7922"/>
              <a:gd name="T3" fmla="*/ 4124 h 7922"/>
              <a:gd name="T4" fmla="*/ 6555 w 7922"/>
              <a:gd name="T5" fmla="*/ 973 h 7922"/>
              <a:gd name="T6" fmla="*/ 3961 w 7922"/>
              <a:gd name="T7" fmla="*/ 0 h 7922"/>
              <a:gd name="T8" fmla="*/ 0 w 7922"/>
              <a:gd name="T9" fmla="*/ 3961 h 7922"/>
              <a:gd name="T10" fmla="*/ 3961 w 7922"/>
              <a:gd name="T11" fmla="*/ 7922 h 7922"/>
              <a:gd name="T12" fmla="*/ 7922 w 7922"/>
              <a:gd name="T13" fmla="*/ 3961 h 7922"/>
              <a:gd name="T14" fmla="*/ 7673 w 7922"/>
              <a:gd name="T15" fmla="*/ 2589 h 7922"/>
              <a:gd name="T16" fmla="*/ 4772 w 7922"/>
              <a:gd name="T17" fmla="*/ 5491 h 7922"/>
              <a:gd name="T18" fmla="*/ 2648 w 7922"/>
              <a:gd name="T19" fmla="*/ 6240 h 7922"/>
              <a:gd name="T20" fmla="*/ 3158 w 7922"/>
              <a:gd name="T21" fmla="*/ 4371 h 7922"/>
              <a:gd name="T22" fmla="*/ 4525 w 7922"/>
              <a:gd name="T23" fmla="*/ 5737 h 7922"/>
              <a:gd name="T24" fmla="*/ 2648 w 7922"/>
              <a:gd name="T25" fmla="*/ 6240 h 7922"/>
              <a:gd name="T26" fmla="*/ 2648 w 7922"/>
              <a:gd name="T27" fmla="*/ 6240 h 79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922" h="7922">
                <a:moveTo>
                  <a:pt x="4772" y="5491"/>
                </a:moveTo>
                <a:lnTo>
                  <a:pt x="3405" y="4124"/>
                </a:lnTo>
                <a:lnTo>
                  <a:pt x="6555" y="973"/>
                </a:lnTo>
                <a:cubicBezTo>
                  <a:pt x="5860" y="369"/>
                  <a:pt x="4954" y="0"/>
                  <a:pt x="3961" y="0"/>
                </a:cubicBezTo>
                <a:cubicBezTo>
                  <a:pt x="1773" y="0"/>
                  <a:pt x="0" y="1773"/>
                  <a:pt x="0" y="3961"/>
                </a:cubicBezTo>
                <a:cubicBezTo>
                  <a:pt x="0" y="6148"/>
                  <a:pt x="1773" y="7922"/>
                  <a:pt x="3961" y="7922"/>
                </a:cubicBezTo>
                <a:cubicBezTo>
                  <a:pt x="6148" y="7922"/>
                  <a:pt x="7922" y="6148"/>
                  <a:pt x="7922" y="3961"/>
                </a:cubicBezTo>
                <a:cubicBezTo>
                  <a:pt x="7922" y="3478"/>
                  <a:pt x="7830" y="3017"/>
                  <a:pt x="7673" y="2589"/>
                </a:cubicBezTo>
                <a:lnTo>
                  <a:pt x="4772" y="5491"/>
                </a:lnTo>
                <a:close/>
                <a:moveTo>
                  <a:pt x="2648" y="6240"/>
                </a:moveTo>
                <a:lnTo>
                  <a:pt x="3158" y="4371"/>
                </a:lnTo>
                <a:lnTo>
                  <a:pt x="4525" y="5737"/>
                </a:lnTo>
                <a:lnTo>
                  <a:pt x="2648" y="6240"/>
                </a:lnTo>
                <a:close/>
                <a:moveTo>
                  <a:pt x="2648" y="6240"/>
                </a:move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85000"/>
                  <a:lumOff val="15000"/>
                </a:schemeClr>
              </a:solidFill>
              <a:latin typeface="+mn-ea"/>
            </a:endParaRPr>
          </a:p>
        </p:txBody>
      </p:sp>
      <p:sp>
        <p:nvSpPr>
          <p:cNvPr id="18" name="椭圆 17"/>
          <p:cNvSpPr/>
          <p:nvPr>
            <p:custDataLst>
              <p:tags r:id="rId11"/>
            </p:custDataLst>
          </p:nvPr>
        </p:nvSpPr>
        <p:spPr>
          <a:xfrm>
            <a:off x="5691810" y="4780949"/>
            <a:ext cx="695502" cy="695502"/>
          </a:xfrm>
          <a:prstGeom prst="ellipse">
            <a:avLst/>
          </a:prstGeom>
          <a:gradFill>
            <a:gsLst>
              <a:gs pos="0">
                <a:srgbClr val="2A448C"/>
              </a:gs>
              <a:gs pos="100000">
                <a:srgbClr val="112368"/>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85000"/>
                  <a:lumOff val="15000"/>
                </a:schemeClr>
              </a:solidFill>
              <a:latin typeface="+mn-ea"/>
            </a:endParaRPr>
          </a:p>
        </p:txBody>
      </p:sp>
      <p:sp>
        <p:nvSpPr>
          <p:cNvPr id="19" name="icon1"/>
          <p:cNvSpPr>
            <a:spLocks noChangeAspect="1"/>
          </p:cNvSpPr>
          <p:nvPr>
            <p:custDataLst>
              <p:tags r:id="rId12"/>
            </p:custDataLst>
          </p:nvPr>
        </p:nvSpPr>
        <p:spPr bwMode="auto">
          <a:xfrm>
            <a:off x="5859090" y="4963157"/>
            <a:ext cx="370134" cy="329114"/>
          </a:xfrm>
          <a:custGeom>
            <a:avLst/>
            <a:gdLst>
              <a:gd name="T0" fmla="*/ 9594 w 12802"/>
              <a:gd name="T1" fmla="*/ 6548 h 11382"/>
              <a:gd name="T2" fmla="*/ 12802 w 12802"/>
              <a:gd name="T3" fmla="*/ 4139 h 11382"/>
              <a:gd name="T4" fmla="*/ 8193 w 12802"/>
              <a:gd name="T5" fmla="*/ 4139 h 11382"/>
              <a:gd name="T6" fmla="*/ 6401 w 12802"/>
              <a:gd name="T7" fmla="*/ 0 h 11382"/>
              <a:gd name="T8" fmla="*/ 4811 w 12802"/>
              <a:gd name="T9" fmla="*/ 3672 h 11382"/>
              <a:gd name="T10" fmla="*/ 4814 w 12802"/>
              <a:gd name="T11" fmla="*/ 3672 h 11382"/>
              <a:gd name="T12" fmla="*/ 3882 w 12802"/>
              <a:gd name="T13" fmla="*/ 7054 h 11382"/>
              <a:gd name="T14" fmla="*/ 3887 w 12802"/>
              <a:gd name="T15" fmla="*/ 7057 h 11382"/>
              <a:gd name="T16" fmla="*/ 3848 w 12802"/>
              <a:gd name="T17" fmla="*/ 7179 h 11382"/>
              <a:gd name="T18" fmla="*/ 3810 w 12802"/>
              <a:gd name="T19" fmla="*/ 7315 h 11382"/>
              <a:gd name="T20" fmla="*/ 3805 w 12802"/>
              <a:gd name="T21" fmla="*/ 7313 h 11382"/>
              <a:gd name="T22" fmla="*/ 2515 w 12802"/>
              <a:gd name="T23" fmla="*/ 11382 h 11382"/>
              <a:gd name="T24" fmla="*/ 5676 w 12802"/>
              <a:gd name="T25" fmla="*/ 9346 h 11382"/>
              <a:gd name="T26" fmla="*/ 9594 w 12802"/>
              <a:gd name="T27" fmla="*/ 6548 h 11382"/>
              <a:gd name="T28" fmla="*/ 4196 w 12802"/>
              <a:gd name="T29" fmla="*/ 4139 h 11382"/>
              <a:gd name="T30" fmla="*/ 0 w 12802"/>
              <a:gd name="T31" fmla="*/ 4139 h 11382"/>
              <a:gd name="T32" fmla="*/ 3461 w 12802"/>
              <a:gd name="T33" fmla="*/ 6738 h 11382"/>
              <a:gd name="T34" fmla="*/ 4196 w 12802"/>
              <a:gd name="T35" fmla="*/ 4139 h 11382"/>
              <a:gd name="T36" fmla="*/ 6755 w 12802"/>
              <a:gd name="T37" fmla="*/ 9120 h 11382"/>
              <a:gd name="T38" fmla="*/ 10059 w 12802"/>
              <a:gd name="T39" fmla="*/ 11382 h 11382"/>
              <a:gd name="T40" fmla="*/ 9039 w 12802"/>
              <a:gd name="T41" fmla="*/ 7523 h 11382"/>
              <a:gd name="T42" fmla="*/ 6755 w 12802"/>
              <a:gd name="T43" fmla="*/ 9120 h 11382"/>
              <a:gd name="T44" fmla="*/ 6755 w 12802"/>
              <a:gd name="T45" fmla="*/ 9120 h 11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02" h="11382">
                <a:moveTo>
                  <a:pt x="9594" y="6548"/>
                </a:moveTo>
                <a:lnTo>
                  <a:pt x="12802" y="4139"/>
                </a:lnTo>
                <a:lnTo>
                  <a:pt x="8193" y="4139"/>
                </a:lnTo>
                <a:lnTo>
                  <a:pt x="6401" y="0"/>
                </a:lnTo>
                <a:lnTo>
                  <a:pt x="4811" y="3672"/>
                </a:lnTo>
                <a:lnTo>
                  <a:pt x="4814" y="3672"/>
                </a:lnTo>
                <a:lnTo>
                  <a:pt x="3882" y="7054"/>
                </a:lnTo>
                <a:lnTo>
                  <a:pt x="3887" y="7057"/>
                </a:lnTo>
                <a:lnTo>
                  <a:pt x="3848" y="7179"/>
                </a:lnTo>
                <a:lnTo>
                  <a:pt x="3810" y="7315"/>
                </a:lnTo>
                <a:lnTo>
                  <a:pt x="3805" y="7313"/>
                </a:lnTo>
                <a:lnTo>
                  <a:pt x="2515" y="11382"/>
                </a:lnTo>
                <a:lnTo>
                  <a:pt x="5676" y="9346"/>
                </a:lnTo>
                <a:lnTo>
                  <a:pt x="9594" y="6548"/>
                </a:lnTo>
                <a:close/>
                <a:moveTo>
                  <a:pt x="4196" y="4139"/>
                </a:moveTo>
                <a:lnTo>
                  <a:pt x="0" y="4139"/>
                </a:lnTo>
                <a:lnTo>
                  <a:pt x="3461" y="6738"/>
                </a:lnTo>
                <a:lnTo>
                  <a:pt x="4196" y="4139"/>
                </a:lnTo>
                <a:close/>
                <a:moveTo>
                  <a:pt x="6755" y="9120"/>
                </a:moveTo>
                <a:lnTo>
                  <a:pt x="10059" y="11382"/>
                </a:lnTo>
                <a:lnTo>
                  <a:pt x="9039" y="7523"/>
                </a:lnTo>
                <a:lnTo>
                  <a:pt x="6755" y="9120"/>
                </a:lnTo>
                <a:close/>
                <a:moveTo>
                  <a:pt x="6755" y="9120"/>
                </a:move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85000"/>
                  <a:lumOff val="15000"/>
                </a:schemeClr>
              </a:solidFill>
              <a:latin typeface="+mn-ea"/>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t="39524"/>
          <a:stretch>
            <a:fillRect/>
          </a:stretch>
        </p:blipFill>
        <p:spPr>
          <a:xfrm>
            <a:off x="0" y="5780476"/>
            <a:ext cx="12192000" cy="1077523"/>
          </a:xfrm>
          <a:prstGeom prst="rect">
            <a:avLst/>
          </a:prstGeom>
        </p:spPr>
      </p:pic>
      <p:pic>
        <p:nvPicPr>
          <p:cNvPr id="6" name="图片 5"/>
          <p:cNvPicPr>
            <a:picLocks noChangeAspect="1"/>
          </p:cNvPicPr>
          <p:nvPr>
            <p:custDataLst>
              <p:tags r:id="rId2"/>
            </p:custDataLst>
          </p:nvPr>
        </p:nvPicPr>
        <p:blipFill>
          <a:blip r:embed="rId6"/>
          <a:stretch>
            <a:fillRect/>
          </a:stretch>
        </p:blipFill>
        <p:spPr>
          <a:xfrm>
            <a:off x="-529" y="-426"/>
            <a:ext cx="12193057" cy="1068531"/>
          </a:xfrm>
          <a:prstGeom prst="rect">
            <a:avLst/>
          </a:prstGeom>
        </p:spPr>
      </p:pic>
      <p:sp>
        <p:nvSpPr>
          <p:cNvPr id="7" name="Text Box 15"/>
          <p:cNvSpPr txBox="1"/>
          <p:nvPr>
            <p:custDataLst>
              <p:tags r:id="rId3"/>
            </p:custDataLst>
          </p:nvPr>
        </p:nvSpPr>
        <p:spPr>
          <a:xfrm>
            <a:off x="483235" y="948055"/>
            <a:ext cx="11334750" cy="5170805"/>
          </a:xfrm>
          <a:prstGeom prst="rect">
            <a:avLst/>
          </a:prstGeom>
          <a:noFill/>
          <a:ln w="9525">
            <a:noFill/>
          </a:ln>
        </p:spPr>
        <p:txBody>
          <a:bodyPr wrap="square" anchor="t" anchorCtr="0">
            <a:noAutofit/>
          </a:bodyPr>
          <a:lstStyle/>
          <a:p>
            <a:pPr marL="0" marR="0" lvl="0" indent="0" algn="l" defTabSz="914400" rtl="0" eaLnBrk="1" fontAlgn="base" latinLnBrk="0" hangingPunct="1">
              <a:lnSpc>
                <a:spcPct val="110000"/>
              </a:lnSpc>
              <a:spcBef>
                <a:spcPct val="0"/>
              </a:spcBef>
              <a:spcAft>
                <a:spcPct val="0"/>
              </a:spcAft>
              <a:buClrTx/>
              <a:buSzTx/>
              <a:buFontTx/>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21.</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是否集团总公司</a:t>
            </a:r>
          </a:p>
          <a:p>
            <a:pPr marL="0" marR="0" lvl="0" indent="0" algn="l" defTabSz="914400" rtl="0" eaLnBrk="1" fontAlgn="base" latinLnBrk="0" hangingPunct="1">
              <a:lnSpc>
                <a:spcPct val="110000"/>
              </a:lnSpc>
              <a:spcBef>
                <a:spcPct val="0"/>
              </a:spcBef>
              <a:spcAft>
                <a:spcPct val="0"/>
              </a:spcAft>
              <a:buClrTx/>
              <a:buSzTx/>
              <a:buFontTx/>
              <a:buNone/>
              <a:defRPr/>
            </a:pPr>
            <a:r>
              <a:rPr lang="en-US" altLang="zh-CN" sz="2400" noProof="0" dirty="0">
                <a:solidFill>
                  <a:srgbClr val="FFFF00"/>
                </a:solidFill>
                <a:effectLst>
                  <a:outerShdw blurRad="38100" dist="38100" dir="2700000" algn="tl">
                    <a:srgbClr val="000000">
                      <a:alpha val="43137"/>
                    </a:srgbClr>
                  </a:outerShdw>
                </a:effectLst>
                <a:latin typeface="+mn-ea"/>
                <a:cs typeface="+mn-ea"/>
                <a:sym typeface="+mn-ea"/>
              </a:rPr>
              <a:t>         </a:t>
            </a:r>
            <a:r>
              <a:rPr lang="zh-CN" altLang="en-US" sz="2400" noProof="0" dirty="0">
                <a:solidFill>
                  <a:srgbClr val="3657B4"/>
                </a:solidFill>
                <a:effectLst>
                  <a:outerShdw blurRad="38100" dist="38100" dir="2700000" algn="tl">
                    <a:srgbClr val="000000">
                      <a:alpha val="43137"/>
                    </a:srgbClr>
                  </a:outerShdw>
                </a:effectLst>
                <a:latin typeface="+mn-ea"/>
                <a:cs typeface="+mn-ea"/>
                <a:sym typeface="+mn-ea"/>
              </a:rPr>
              <a:t>指所填单位是否为集团总公司。若为集团总公司企业规模可不填。</a:t>
            </a:r>
            <a:endParaRPr lang="zh-CN" altLang="en-US" sz="2400" noProof="0" dirty="0">
              <a:solidFill>
                <a:srgbClr val="FFFF00"/>
              </a:solidFill>
              <a:effectLst>
                <a:outerShdw blurRad="38100" dist="38100" dir="2700000" algn="tl">
                  <a:srgbClr val="000000">
                    <a:alpha val="43137"/>
                  </a:srgbClr>
                </a:outerShdw>
              </a:effectLst>
              <a:latin typeface="+mn-ea"/>
              <a:cs typeface="+mn-ea"/>
              <a:sym typeface="+mn-ea"/>
            </a:endParaRPr>
          </a:p>
          <a:p>
            <a:pPr marL="0" marR="0" lvl="0" indent="0" algn="l" defTabSz="914400" rtl="0" eaLnBrk="1" fontAlgn="base" latinLnBrk="0" hangingPunct="1">
              <a:lnSpc>
                <a:spcPct val="110000"/>
              </a:lnSpc>
              <a:spcBef>
                <a:spcPct val="0"/>
              </a:spcBef>
              <a:spcAft>
                <a:spcPct val="0"/>
              </a:spcAft>
              <a:buClrTx/>
              <a:buSzTx/>
              <a:buFontTx/>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22.</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企业规模</a:t>
            </a:r>
          </a:p>
          <a:p>
            <a:pPr marR="0" algn="l" defTabSz="914400" fontAlgn="base">
              <a:lnSpc>
                <a:spcPct val="110000"/>
              </a:lnSpc>
              <a:buClrTx/>
              <a:buSzTx/>
              <a:buFontTx/>
              <a:buNone/>
              <a:defRPr/>
            </a:pPr>
            <a:r>
              <a:rPr lang="en-US" altLang="zh-CN" sz="2400" noProof="0" dirty="0">
                <a:solidFill>
                  <a:srgbClr val="FFFF00"/>
                </a:solidFill>
                <a:effectLst>
                  <a:outerShdw blurRad="38100" dist="38100" dir="2700000" algn="tl">
                    <a:srgbClr val="000000">
                      <a:alpha val="43137"/>
                    </a:srgbClr>
                  </a:outerShdw>
                </a:effectLst>
                <a:latin typeface="+mn-ea"/>
                <a:cs typeface="+mn-ea"/>
                <a:sym typeface="+mn-ea"/>
              </a:rPr>
              <a:t>   </a:t>
            </a:r>
            <a:r>
              <a:rPr lang="zh-CN" altLang="en-US" sz="2400" noProof="0" dirty="0">
                <a:solidFill>
                  <a:srgbClr val="3657B4"/>
                </a:solidFill>
                <a:effectLst>
                  <a:outerShdw blurRad="38100" dist="38100" dir="2700000" algn="tl">
                    <a:srgbClr val="000000">
                      <a:alpha val="43137"/>
                    </a:srgbClr>
                  </a:outerShdw>
                </a:effectLst>
                <a:latin typeface="+mn-ea"/>
                <a:cs typeface="+mn-ea"/>
                <a:sym typeface="+mn-ea"/>
              </a:rPr>
              <a:t> </a:t>
            </a:r>
            <a:r>
              <a:rPr lang="en-US" altLang="zh-CN" sz="2400" noProof="0" dirty="0">
                <a:solidFill>
                  <a:srgbClr val="3657B4"/>
                </a:solidFill>
                <a:effectLst>
                  <a:outerShdw blurRad="38100" dist="38100" dir="2700000" algn="tl">
                    <a:srgbClr val="000000">
                      <a:alpha val="43137"/>
                    </a:srgbClr>
                  </a:outerShdw>
                </a:effectLst>
                <a:latin typeface="+mn-ea"/>
                <a:cs typeface="+mn-ea"/>
                <a:sym typeface="+mn-ea"/>
              </a:rPr>
              <a:t>     </a:t>
            </a:r>
            <a:r>
              <a:rPr lang="zh-CN" altLang="en-US" sz="2400" noProof="0" dirty="0">
                <a:solidFill>
                  <a:srgbClr val="3657B4"/>
                </a:solidFill>
                <a:effectLst>
                  <a:outerShdw blurRad="38100" dist="38100" dir="2700000" algn="tl">
                    <a:srgbClr val="000000">
                      <a:alpha val="43137"/>
                    </a:srgbClr>
                  </a:outerShdw>
                </a:effectLst>
                <a:latin typeface="+mn-ea"/>
                <a:cs typeface="+mn-ea"/>
                <a:sym typeface="+mn-ea"/>
              </a:rPr>
              <a:t>指企业生产经营的规模，主要以从业人员、营业收入、资产总额等指标或替代指标为划分依据。划分标准按照国家统计局《关于印发统计大中小微型企业划分办法（2017）》和《关于印发金融业企业划型标准规定的通知》银发[2015]309号执行。</a:t>
            </a:r>
            <a:endParaRPr kumimoji="0" lang="zh-CN" altLang="en-US" sz="2400" kern="1200" cap="none" spc="0" normalizeH="0" baseline="0" noProof="0" dirty="0">
              <a:solidFill>
                <a:srgbClr val="3657B4"/>
              </a:solidFill>
              <a:effectLst>
                <a:outerShdw blurRad="38100" dist="38100" dir="2700000" algn="tl">
                  <a:srgbClr val="000000">
                    <a:alpha val="43137"/>
                  </a:srgbClr>
                </a:outerShdw>
              </a:effectLst>
              <a:latin typeface="+mn-ea"/>
              <a:cs typeface="+mn-ea"/>
            </a:endParaRPr>
          </a:p>
          <a:p>
            <a:pPr marR="0" algn="l" defTabSz="914400" fontAlgn="base">
              <a:lnSpc>
                <a:spcPct val="110000"/>
              </a:lnSpc>
              <a:buClrTx/>
              <a:buSzTx/>
              <a:buFontTx/>
              <a:buNone/>
              <a:defRPr/>
            </a:pPr>
            <a:r>
              <a:rPr lang="zh-CN" altLang="en-US" sz="2400" noProof="0" dirty="0">
                <a:solidFill>
                  <a:srgbClr val="3657B4"/>
                </a:solidFill>
                <a:effectLst>
                  <a:outerShdw blurRad="38100" dist="38100" dir="2700000" algn="tl">
                    <a:srgbClr val="000000">
                      <a:alpha val="43137"/>
                    </a:srgbClr>
                  </a:outerShdw>
                </a:effectLst>
                <a:latin typeface="+mn-ea"/>
                <a:cs typeface="+mn-ea"/>
                <a:sym typeface="+mn-ea"/>
              </a:rPr>
              <a:t>    </a:t>
            </a:r>
            <a:r>
              <a:rPr lang="en-US" altLang="zh-CN" sz="2400" noProof="0" dirty="0">
                <a:solidFill>
                  <a:srgbClr val="3657B4"/>
                </a:solidFill>
                <a:effectLst>
                  <a:outerShdw blurRad="38100" dist="38100" dir="2700000" algn="tl">
                    <a:srgbClr val="000000">
                      <a:alpha val="43137"/>
                    </a:srgbClr>
                  </a:outerShdw>
                </a:effectLst>
                <a:latin typeface="+mn-ea"/>
                <a:cs typeface="+mn-ea"/>
                <a:sym typeface="+mn-ea"/>
              </a:rPr>
              <a:t> </a:t>
            </a:r>
            <a:r>
              <a:rPr lang="zh-CN" altLang="en-US" sz="2400" noProof="0" dirty="0">
                <a:solidFill>
                  <a:srgbClr val="3657B4"/>
                </a:solidFill>
                <a:effectLst>
                  <a:outerShdw blurRad="38100" dist="38100" dir="2700000" algn="tl">
                    <a:srgbClr val="000000">
                      <a:alpha val="43137"/>
                    </a:srgbClr>
                  </a:outerShdw>
                </a:effectLst>
                <a:latin typeface="+mn-ea"/>
                <a:cs typeface="+mn-ea"/>
                <a:sym typeface="+mn-ea"/>
              </a:rPr>
              <a:t>（详细划分可见《202</a:t>
            </a:r>
            <a:r>
              <a:rPr lang="en-US" altLang="zh-CN" sz="2400" noProof="0" dirty="0">
                <a:solidFill>
                  <a:srgbClr val="3657B4"/>
                </a:solidFill>
                <a:effectLst>
                  <a:outerShdw blurRad="38100" dist="38100" dir="2700000" algn="tl">
                    <a:srgbClr val="000000">
                      <a:alpha val="43137"/>
                    </a:srgbClr>
                  </a:outerShdw>
                </a:effectLst>
                <a:latin typeface="+mn-ea"/>
                <a:cs typeface="+mn-ea"/>
                <a:sym typeface="+mn-ea"/>
              </a:rPr>
              <a:t>4</a:t>
            </a:r>
            <a:r>
              <a:rPr lang="zh-CN" altLang="en-US" sz="2400" noProof="0" dirty="0">
                <a:solidFill>
                  <a:srgbClr val="3657B4"/>
                </a:solidFill>
                <a:effectLst>
                  <a:outerShdw blurRad="38100" dist="38100" dir="2700000" algn="tl">
                    <a:srgbClr val="000000">
                      <a:alpha val="43137"/>
                    </a:srgbClr>
                  </a:outerShdw>
                </a:effectLst>
                <a:latin typeface="+mn-ea"/>
                <a:cs typeface="+mn-ea"/>
                <a:sym typeface="+mn-ea"/>
              </a:rPr>
              <a:t>年（202</a:t>
            </a:r>
            <a:r>
              <a:rPr lang="en-US" altLang="zh-CN" sz="2400" noProof="0" dirty="0">
                <a:solidFill>
                  <a:srgbClr val="3657B4"/>
                </a:solidFill>
                <a:effectLst>
                  <a:outerShdw blurRad="38100" dist="38100" dir="2700000" algn="tl">
                    <a:srgbClr val="000000">
                      <a:alpha val="43137"/>
                    </a:srgbClr>
                  </a:outerShdw>
                </a:effectLst>
                <a:latin typeface="+mn-ea"/>
                <a:cs typeface="+mn-ea"/>
                <a:sym typeface="+mn-ea"/>
              </a:rPr>
              <a:t>3</a:t>
            </a:r>
            <a:r>
              <a:rPr lang="zh-CN" altLang="en-US" sz="2400" noProof="0" dirty="0">
                <a:solidFill>
                  <a:srgbClr val="3657B4"/>
                </a:solidFill>
                <a:effectLst>
                  <a:outerShdw blurRad="38100" dist="38100" dir="2700000" algn="tl">
                    <a:srgbClr val="000000">
                      <a:alpha val="43137"/>
                    </a:srgbClr>
                  </a:outerShdw>
                </a:effectLst>
                <a:latin typeface="+mn-ea"/>
                <a:cs typeface="+mn-ea"/>
                <a:sym typeface="+mn-ea"/>
              </a:rPr>
              <a:t>年度）北京市企业薪酬调查工作培训手册》）</a:t>
            </a:r>
            <a:endParaRPr kumimoji="0" lang="en-US" altLang="zh-CN" sz="2400" b="1" kern="1200" cap="none" spc="0" normalizeH="0" baseline="0" dirty="0">
              <a:solidFill>
                <a:srgbClr val="3657B4"/>
              </a:solidFill>
              <a:latin typeface="+mn-ea"/>
              <a:cs typeface="+mn-ea"/>
            </a:endParaRPr>
          </a:p>
          <a:p>
            <a:pPr marL="0" marR="0" lvl="0" indent="0" algn="l" defTabSz="914400" rtl="0" eaLnBrk="1" fontAlgn="base" latinLnBrk="0" hangingPunct="1">
              <a:lnSpc>
                <a:spcPct val="110000"/>
              </a:lnSpc>
              <a:spcBef>
                <a:spcPct val="0"/>
              </a:spcBef>
              <a:spcAft>
                <a:spcPct val="0"/>
              </a:spcAft>
              <a:buClrTx/>
              <a:buSzTx/>
              <a:buFontTx/>
              <a:buNone/>
              <a:defRPr/>
            </a:pP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Times New Roman" panose="02020603050405020304" pitchFamily="18" charset="0"/>
              </a:rPr>
              <a:t>注意：</a:t>
            </a:r>
          </a:p>
          <a:p>
            <a:pPr marL="0" marR="0" lvl="0" indent="0" algn="l" defTabSz="914400" rtl="0" eaLnBrk="1" fontAlgn="base" latinLnBrk="0" hangingPunct="1">
              <a:lnSpc>
                <a:spcPct val="110000"/>
              </a:lnSpc>
              <a:spcBef>
                <a:spcPct val="0"/>
              </a:spcBef>
              <a:spcAft>
                <a:spcPct val="0"/>
              </a:spcAft>
              <a:buClrTx/>
              <a:buSzTx/>
              <a:buFontTx/>
              <a:buNone/>
              <a:defRPr/>
            </a:pPr>
            <a:r>
              <a:rPr lang="en-US" altLang="zh-CN" sz="2400" b="1" dirty="0">
                <a:solidFill>
                  <a:schemeClr val="folHlink"/>
                </a:solidFill>
                <a:latin typeface="+mn-ea"/>
                <a:cs typeface="+mn-ea"/>
                <a:sym typeface="Times New Roman" panose="02020603050405020304" pitchFamily="18" charset="0"/>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Times New Roman" panose="02020603050405020304" pitchFamily="18" charset="0"/>
              </a:rPr>
              <a:t>大型、中型和小型企业须同时满足所列指标的下限，否则</a:t>
            </a: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Times New Roman" panose="02020603050405020304" pitchFamily="18" charset="0"/>
              </a:rPr>
              <a:t>下划一档</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Times New Roman" panose="02020603050405020304" pitchFamily="18" charset="0"/>
              </a:rPr>
              <a:t>；微型企业只须满足所列指标中的一项即可。</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Times New Roman" panose="02020603050405020304" pitchFamily="18" charset="0"/>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t="39524"/>
          <a:stretch>
            <a:fillRect/>
          </a:stretch>
        </p:blipFill>
        <p:spPr>
          <a:xfrm>
            <a:off x="0" y="5780476"/>
            <a:ext cx="12192000" cy="1077523"/>
          </a:xfrm>
          <a:prstGeom prst="rect">
            <a:avLst/>
          </a:prstGeom>
        </p:spPr>
      </p:pic>
      <p:pic>
        <p:nvPicPr>
          <p:cNvPr id="6" name="图片 5"/>
          <p:cNvPicPr>
            <a:picLocks noChangeAspect="1"/>
          </p:cNvPicPr>
          <p:nvPr>
            <p:custDataLst>
              <p:tags r:id="rId2"/>
            </p:custDataLst>
          </p:nvPr>
        </p:nvPicPr>
        <p:blipFill>
          <a:blip r:embed="rId6"/>
          <a:stretch>
            <a:fillRect/>
          </a:stretch>
        </p:blipFill>
        <p:spPr>
          <a:xfrm>
            <a:off x="-529" y="-426"/>
            <a:ext cx="12193057" cy="1068531"/>
          </a:xfrm>
          <a:prstGeom prst="rect">
            <a:avLst/>
          </a:prstGeom>
        </p:spPr>
      </p:pic>
      <p:sp>
        <p:nvSpPr>
          <p:cNvPr id="7" name="Text Box 15"/>
          <p:cNvSpPr txBox="1"/>
          <p:nvPr>
            <p:custDataLst>
              <p:tags r:id="rId3"/>
            </p:custDataLst>
          </p:nvPr>
        </p:nvSpPr>
        <p:spPr>
          <a:xfrm>
            <a:off x="483235" y="948055"/>
            <a:ext cx="11334750" cy="5170805"/>
          </a:xfrm>
          <a:prstGeom prst="rect">
            <a:avLst/>
          </a:prstGeom>
          <a:noFill/>
          <a:ln w="9525">
            <a:noFill/>
          </a:ln>
        </p:spPr>
        <p:txBody>
          <a:bodyPr wrap="square" anchor="t" anchorCtr="0">
            <a:noAutofit/>
          </a:bodyPr>
          <a:lstStyle/>
          <a:p>
            <a:pPr marR="0" lvl="0" algn="l" defTabSz="914400" rtl="0" eaLnBrk="1" fontAlgn="base" latinLnBrk="0" hangingPunct="1">
              <a:lnSpc>
                <a:spcPct val="110000"/>
              </a:lnSpc>
              <a:spcBef>
                <a:spcPct val="20000"/>
              </a:spcBef>
              <a:buClrTx/>
              <a:buSzTx/>
              <a:buFontTx/>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23.企业人工成本</a:t>
            </a:r>
            <a:endParaRPr kumimoji="0" lang="en-US" altLang="zh-CN"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）人工成本总计</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企业在生产、经营和提供劳务活动中因使用劳动力而发生的所有直接和间接费用的总和，它反映企业在报告期内因使用各种人力资源所付出的全部成本费用，其范围包括：从业人员劳动报酬、福利费用、教育经费、保险费用、劳动保护费用、住房费用和其他人工成本。 </a:t>
            </a:r>
            <a:endParaRPr kumimoji="0" lang="en-US" altLang="zh-CN"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t="39524"/>
          <a:stretch>
            <a:fillRect/>
          </a:stretch>
        </p:blipFill>
        <p:spPr>
          <a:xfrm>
            <a:off x="0" y="5780476"/>
            <a:ext cx="12192000" cy="1077523"/>
          </a:xfrm>
          <a:prstGeom prst="rect">
            <a:avLst/>
          </a:prstGeom>
        </p:spPr>
      </p:pic>
      <p:pic>
        <p:nvPicPr>
          <p:cNvPr id="6" name="图片 5"/>
          <p:cNvPicPr>
            <a:picLocks noChangeAspect="1"/>
          </p:cNvPicPr>
          <p:nvPr>
            <p:custDataLst>
              <p:tags r:id="rId2"/>
            </p:custDataLst>
          </p:nvPr>
        </p:nvPicPr>
        <p:blipFill>
          <a:blip r:embed="rId6"/>
          <a:stretch>
            <a:fillRect/>
          </a:stretch>
        </p:blipFill>
        <p:spPr>
          <a:xfrm>
            <a:off x="-529" y="-426"/>
            <a:ext cx="12193057" cy="1068531"/>
          </a:xfrm>
          <a:prstGeom prst="rect">
            <a:avLst/>
          </a:prstGeom>
        </p:spPr>
      </p:pic>
      <p:sp>
        <p:nvSpPr>
          <p:cNvPr id="7" name="Text Box 15"/>
          <p:cNvSpPr txBox="1"/>
          <p:nvPr>
            <p:custDataLst>
              <p:tags r:id="rId3"/>
            </p:custDataLst>
          </p:nvPr>
        </p:nvSpPr>
        <p:spPr>
          <a:xfrm>
            <a:off x="483235" y="309880"/>
            <a:ext cx="11334750" cy="580898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2）从业人员劳动报酬（从业人员工资总额）</a:t>
            </a:r>
            <a:endParaRPr kumimoji="0" lang="zh-CN" altLang="en-US" sz="2400" b="1" i="0" u="none" strike="noStrike" kern="0" cap="none" spc="0" normalizeH="0" baseline="0" noProof="0" dirty="0">
              <a:ln>
                <a:noFill/>
              </a:ln>
              <a:solidFill>
                <a:srgbClr val="FF0000"/>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endPar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dirty="0">
                <a:solidFill>
                  <a:srgbClr val="3657B4"/>
                </a:solidFill>
                <a:effectLst>
                  <a:outerShdw blurRad="38100" dist="38100" dir="2700000" algn="tl">
                    <a:srgbClr val="000000">
                      <a:alpha val="43137"/>
                    </a:srgbClr>
                  </a:outerShdw>
                </a:effectLst>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指根据</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关于工资总额组成的规定</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1990</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年</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1</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月</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1</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日国家统计局发布的一号令）进行修订，指本单位在报告期内（本调查指年度）直接支付给本企业全部就业人员的劳动报酬总额。包括计时工资、计件工资、奖金、津贴和补贴、加班加点工资、特殊情况下支付的工资，是在岗职工工资总额、劳务派遣人员工资总额和其他从业人员工资总额之和。不论是计入成本的还是不计入成本的，不论是以货币形式支付的还是以实物形式支付的，均应列入工资总额的计算范围。在统计工资总额时不管是预算内资金，还是预算外资金；不管是单位自筹的资金，还是上级（获政府财政部门）下拨的资金；在财务账上不管是工资科目，还是其他科目，只要符合劳动报酬性质的，都应统计在工资总额中。</a:t>
            </a: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需要明确的是：</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工资总额</a:t>
            </a: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不包括</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从单位工会经费或工会账户中发放的现金或实物；</a:t>
            </a: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不包括</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病假、事假等情况的扣款。</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t="39524"/>
          <a:stretch>
            <a:fillRect/>
          </a:stretch>
        </p:blipFill>
        <p:spPr>
          <a:xfrm>
            <a:off x="0" y="5780476"/>
            <a:ext cx="12192000" cy="1077523"/>
          </a:xfrm>
          <a:prstGeom prst="rect">
            <a:avLst/>
          </a:prstGeom>
        </p:spPr>
      </p:pic>
      <p:pic>
        <p:nvPicPr>
          <p:cNvPr id="6" name="图片 5"/>
          <p:cNvPicPr>
            <a:picLocks noChangeAspect="1"/>
          </p:cNvPicPr>
          <p:nvPr>
            <p:custDataLst>
              <p:tags r:id="rId2"/>
            </p:custDataLst>
          </p:nvPr>
        </p:nvPicPr>
        <p:blipFill>
          <a:blip r:embed="rId6"/>
          <a:stretch>
            <a:fillRect/>
          </a:stretch>
        </p:blipFill>
        <p:spPr>
          <a:xfrm>
            <a:off x="-529" y="-426"/>
            <a:ext cx="12193057" cy="1068531"/>
          </a:xfrm>
          <a:prstGeom prst="rect">
            <a:avLst/>
          </a:prstGeom>
        </p:spPr>
      </p:pic>
      <p:sp>
        <p:nvSpPr>
          <p:cNvPr id="7" name="Text Box 15"/>
          <p:cNvSpPr txBox="1"/>
          <p:nvPr>
            <p:custDataLst>
              <p:tags r:id="rId3"/>
            </p:custDataLst>
          </p:nvPr>
        </p:nvSpPr>
        <p:spPr>
          <a:xfrm>
            <a:off x="483235" y="309880"/>
            <a:ext cx="11334750" cy="5808980"/>
          </a:xfrm>
          <a:prstGeom prst="rect">
            <a:avLst/>
          </a:prstGeom>
          <a:noFill/>
          <a:ln w="9525">
            <a:noFill/>
          </a:ln>
        </p:spPr>
        <p:txBody>
          <a:bodyPr wrap="square" anchor="t" anchorCtr="0">
            <a:noAutofit/>
          </a:bodyPr>
          <a:lstStyle/>
          <a:p>
            <a:pPr marR="0" defTabSz="914400">
              <a:spcBef>
                <a:spcPct val="20000"/>
              </a:spcBef>
              <a:buClr>
                <a:srgbClr val="FFCC00"/>
              </a:buClr>
              <a:buSzPct val="70000"/>
              <a:buFont typeface="Wingdings" panose="05000000000000000000" pitchFamily="2" charset="2"/>
              <a:buNone/>
              <a:defRPr/>
            </a:pPr>
            <a:r>
              <a:rPr lang="en-US" altLang="zh-CN" sz="2400" b="1" noProof="0" dirty="0">
                <a:solidFill>
                  <a:srgbClr val="FFFF00"/>
                </a:solidFill>
                <a:effectLst>
                  <a:outerShdw blurRad="38100" dist="38100" dir="2700000" algn="tl">
                    <a:srgbClr val="000000">
                      <a:alpha val="43137"/>
                    </a:srgbClr>
                  </a:outerShdw>
                </a:effectLst>
                <a:latin typeface="+mn-ea"/>
                <a:sym typeface="+mn-ea"/>
              </a:rPr>
              <a:t>         </a:t>
            </a:r>
            <a:r>
              <a:rPr lang="zh-CN" altLang="en-US" sz="2400" b="1" noProof="0" dirty="0">
                <a:solidFill>
                  <a:srgbClr val="3657B4"/>
                </a:solidFill>
                <a:effectLst>
                  <a:outerShdw blurRad="38100" dist="38100" dir="2700000" algn="tl">
                    <a:srgbClr val="000000">
                      <a:alpha val="43137"/>
                    </a:srgbClr>
                  </a:outerShdw>
                </a:effectLst>
                <a:latin typeface="+mn-ea"/>
                <a:sym typeface="+mn-ea"/>
              </a:rPr>
              <a:t>工资总额是</a:t>
            </a:r>
            <a:r>
              <a:rPr lang="zh-CN" altLang="en-US" sz="2400" b="1" noProof="0" dirty="0">
                <a:solidFill>
                  <a:srgbClr val="FF0000"/>
                </a:solidFill>
                <a:effectLst>
                  <a:outerShdw blurRad="38100" dist="38100" dir="2700000" algn="tl">
                    <a:srgbClr val="000000">
                      <a:alpha val="43137"/>
                    </a:srgbClr>
                  </a:outerShdw>
                </a:effectLst>
                <a:latin typeface="+mn-ea"/>
                <a:sym typeface="+mn-ea"/>
              </a:rPr>
              <a:t>税前工资</a:t>
            </a:r>
            <a:r>
              <a:rPr lang="zh-CN" altLang="en-US" sz="2400" b="1" noProof="0" dirty="0">
                <a:solidFill>
                  <a:srgbClr val="3657B4"/>
                </a:solidFill>
                <a:effectLst>
                  <a:outerShdw blurRad="38100" dist="38100" dir="2700000" algn="tl">
                    <a:srgbClr val="000000">
                      <a:alpha val="43137"/>
                    </a:srgbClr>
                  </a:outerShdw>
                </a:effectLst>
                <a:latin typeface="+mn-ea"/>
                <a:sym typeface="+mn-ea"/>
              </a:rPr>
              <a:t>，包括单位从个人工资中直接为其代扣或代缴的房费、水费、电费、住房公积金和社会保险基金个人缴纳部分等。</a:t>
            </a:r>
            <a:endParaRPr kumimoji="0" lang="zh-CN" altLang="en-US" sz="2400" b="1" kern="1200" cap="none" spc="0" normalizeH="0" baseline="0" noProof="0" dirty="0">
              <a:solidFill>
                <a:srgbClr val="FFFF00"/>
              </a:solidFill>
              <a:effectLst>
                <a:outerShdw blurRad="38100" dist="38100" dir="2700000" algn="tl">
                  <a:srgbClr val="000000">
                    <a:alpha val="43137"/>
                  </a:srgbClr>
                </a:outerShdw>
              </a:effectLst>
              <a:latin typeface="+mn-ea"/>
              <a:ea typeface="+mn-ea"/>
              <a:cs typeface="+mn-cs"/>
            </a:endParaRPr>
          </a:p>
          <a:p>
            <a:pPr marR="0" defTabSz="914400">
              <a:spcBef>
                <a:spcPct val="20000"/>
              </a:spcBef>
              <a:buClr>
                <a:srgbClr val="FFCC00"/>
              </a:buClr>
              <a:buSzPct val="70000"/>
              <a:buFont typeface="Wingdings" panose="05000000000000000000" pitchFamily="2" charset="2"/>
              <a:buNone/>
              <a:defRPr/>
            </a:pPr>
            <a:r>
              <a:rPr lang="zh-CN" altLang="en-US" sz="2400" b="1" noProof="0" dirty="0">
                <a:solidFill>
                  <a:srgbClr val="FFFF00"/>
                </a:solidFill>
                <a:effectLst>
                  <a:outerShdw blurRad="38100" dist="38100" dir="2700000" algn="tl">
                    <a:srgbClr val="000000">
                      <a:alpha val="43137"/>
                    </a:srgbClr>
                  </a:outerShdw>
                </a:effectLst>
                <a:latin typeface="+mn-ea"/>
                <a:sym typeface="+mn-ea"/>
              </a:rPr>
              <a:t>    </a:t>
            </a:r>
            <a:r>
              <a:rPr lang="en-US" altLang="zh-CN" sz="2400" b="1" noProof="0" dirty="0">
                <a:solidFill>
                  <a:srgbClr val="FFFF00"/>
                </a:solidFill>
                <a:effectLst>
                  <a:outerShdw blurRad="38100" dist="38100" dir="2700000" algn="tl">
                    <a:srgbClr val="000000">
                      <a:alpha val="43137"/>
                    </a:srgbClr>
                  </a:outerShdw>
                </a:effectLst>
                <a:latin typeface="+mn-ea"/>
                <a:sym typeface="+mn-ea"/>
              </a:rPr>
              <a:t>     </a:t>
            </a:r>
            <a:r>
              <a:rPr lang="zh-CN" altLang="en-US" sz="2400" b="1" noProof="0" dirty="0">
                <a:solidFill>
                  <a:srgbClr val="3657B4"/>
                </a:solidFill>
                <a:effectLst>
                  <a:outerShdw blurRad="38100" dist="38100" dir="2700000" algn="tl">
                    <a:srgbClr val="000000">
                      <a:alpha val="43137"/>
                    </a:srgbClr>
                  </a:outerShdw>
                </a:effectLst>
                <a:latin typeface="+mn-ea"/>
                <a:sym typeface="+mn-ea"/>
              </a:rPr>
              <a:t>工资总额的口径和要求与国家统计局基层年报表式</a:t>
            </a:r>
            <a:r>
              <a:rPr lang="en-US" altLang="zh-CN" sz="2400" b="1" noProof="0" dirty="0">
                <a:solidFill>
                  <a:srgbClr val="3657B4"/>
                </a:solidFill>
                <a:effectLst>
                  <a:outerShdw blurRad="38100" dist="38100" dir="2700000" algn="tl">
                    <a:srgbClr val="000000">
                      <a:alpha val="43137"/>
                    </a:srgbClr>
                  </a:outerShdw>
                </a:effectLst>
                <a:latin typeface="+mn-ea"/>
                <a:sym typeface="+mn-ea"/>
              </a:rPr>
              <a:t>《</a:t>
            </a:r>
            <a:r>
              <a:rPr lang="zh-CN" altLang="en-US" sz="2400" b="1" noProof="0" dirty="0">
                <a:solidFill>
                  <a:srgbClr val="3657B4"/>
                </a:solidFill>
                <a:effectLst>
                  <a:outerShdw blurRad="38100" dist="38100" dir="2700000" algn="tl">
                    <a:srgbClr val="000000">
                      <a:alpha val="43137"/>
                    </a:srgbClr>
                  </a:outerShdw>
                </a:effectLst>
                <a:latin typeface="+mn-ea"/>
                <a:sym typeface="+mn-ea"/>
              </a:rPr>
              <a:t>从业人员及工资总额</a:t>
            </a:r>
            <a:r>
              <a:rPr lang="en-US" altLang="zh-CN" sz="2400" b="1" noProof="0" dirty="0">
                <a:solidFill>
                  <a:srgbClr val="3657B4"/>
                </a:solidFill>
                <a:effectLst>
                  <a:outerShdw blurRad="38100" dist="38100" dir="2700000" algn="tl">
                    <a:srgbClr val="000000">
                      <a:alpha val="43137"/>
                    </a:srgbClr>
                  </a:outerShdw>
                </a:effectLst>
                <a:latin typeface="+mn-ea"/>
                <a:sym typeface="+mn-ea"/>
              </a:rPr>
              <a:t>》</a:t>
            </a:r>
            <a:r>
              <a:rPr sz="2400" b="1" noProof="0" dirty="0">
                <a:solidFill>
                  <a:srgbClr val="3657B4"/>
                </a:solidFill>
                <a:effectLst>
                  <a:outerShdw blurRad="38100" dist="38100" dir="2700000" algn="tl">
                    <a:srgbClr val="000000">
                      <a:alpha val="43137"/>
                    </a:srgbClr>
                  </a:outerShdw>
                </a:effectLst>
                <a:latin typeface="+mn-ea"/>
                <a:sym typeface="+mn-ea"/>
              </a:rPr>
              <a:t>I 102表</a:t>
            </a:r>
            <a:r>
              <a:rPr lang="zh-CN" altLang="en-US" sz="2400" b="1" noProof="0" dirty="0">
                <a:solidFill>
                  <a:srgbClr val="3657B4"/>
                </a:solidFill>
                <a:effectLst>
                  <a:outerShdw blurRad="38100" dist="38100" dir="2700000" algn="tl">
                    <a:srgbClr val="000000">
                      <a:alpha val="43137"/>
                    </a:srgbClr>
                  </a:outerShdw>
                </a:effectLst>
                <a:latin typeface="+mn-ea"/>
                <a:sym typeface="+mn-ea"/>
              </a:rPr>
              <a:t>的填报要求一致。以“</a:t>
            </a:r>
            <a:r>
              <a:rPr lang="zh-CN" altLang="en-US" sz="2400" b="1" noProof="0" dirty="0">
                <a:solidFill>
                  <a:srgbClr val="FF0000"/>
                </a:solidFill>
                <a:effectLst>
                  <a:outerShdw blurRad="38100" dist="38100" dir="2700000" algn="tl">
                    <a:srgbClr val="000000">
                      <a:alpha val="43137"/>
                    </a:srgbClr>
                  </a:outerShdw>
                </a:effectLst>
                <a:latin typeface="+mn-ea"/>
                <a:sym typeface="+mn-ea"/>
              </a:rPr>
              <a:t>谁发工资谁统计</a:t>
            </a:r>
            <a:r>
              <a:rPr lang="zh-CN" altLang="en-US" sz="2400" b="1" noProof="0" dirty="0">
                <a:solidFill>
                  <a:srgbClr val="3657B4"/>
                </a:solidFill>
                <a:effectLst>
                  <a:outerShdw blurRad="38100" dist="38100" dir="2700000" algn="tl">
                    <a:srgbClr val="000000">
                      <a:alpha val="43137"/>
                    </a:srgbClr>
                  </a:outerShdw>
                </a:effectLst>
                <a:latin typeface="+mn-ea"/>
                <a:sym typeface="+mn-ea"/>
              </a:rPr>
              <a:t>（劳务派遣人员除外）”为基本原则，劳务派遣人员按照“</a:t>
            </a:r>
            <a:r>
              <a:rPr lang="zh-CN" altLang="en-US" sz="2400" b="1" noProof="0" dirty="0">
                <a:solidFill>
                  <a:srgbClr val="FF0000"/>
                </a:solidFill>
                <a:effectLst>
                  <a:outerShdw blurRad="38100" dist="38100" dir="2700000" algn="tl">
                    <a:srgbClr val="000000">
                      <a:alpha val="43137"/>
                    </a:srgbClr>
                  </a:outerShdw>
                </a:effectLst>
                <a:latin typeface="+mn-ea"/>
                <a:sym typeface="+mn-ea"/>
              </a:rPr>
              <a:t>谁用工谁统计</a:t>
            </a:r>
            <a:r>
              <a:rPr lang="zh-CN" altLang="en-US" sz="2400" b="1" noProof="0" dirty="0">
                <a:solidFill>
                  <a:srgbClr val="3657B4"/>
                </a:solidFill>
                <a:effectLst>
                  <a:outerShdw blurRad="38100" dist="38100" dir="2700000" algn="tl">
                    <a:srgbClr val="000000">
                      <a:alpha val="43137"/>
                    </a:srgbClr>
                  </a:outerShdw>
                </a:effectLst>
                <a:latin typeface="+mn-ea"/>
                <a:sym typeface="+mn-ea"/>
              </a:rPr>
              <a:t>”的原则并结合劳务派遣企业派出人员工资总额相结合的方式统计。法人单位在本地区以外的产业活动单位其人员和工资应包含在法人单位中。 工资统计遵循“</a:t>
            </a:r>
            <a:r>
              <a:rPr lang="zh-CN" altLang="en-US" sz="2400" b="1" noProof="0" dirty="0">
                <a:solidFill>
                  <a:srgbClr val="FF0000"/>
                </a:solidFill>
                <a:effectLst>
                  <a:outerShdw blurRad="38100" dist="38100" dir="2700000" algn="tl">
                    <a:srgbClr val="000000">
                      <a:alpha val="43137"/>
                    </a:srgbClr>
                  </a:outerShdw>
                </a:effectLst>
                <a:latin typeface="+mn-ea"/>
                <a:sym typeface="+mn-ea"/>
              </a:rPr>
              <a:t>何时发何时统</a:t>
            </a:r>
            <a:r>
              <a:rPr lang="zh-CN" altLang="en-US" sz="2400" b="1" noProof="0" dirty="0">
                <a:solidFill>
                  <a:srgbClr val="3657B4"/>
                </a:solidFill>
                <a:effectLst>
                  <a:outerShdw blurRad="38100" dist="38100" dir="2700000" algn="tl">
                    <a:srgbClr val="000000">
                      <a:alpha val="43137"/>
                    </a:srgbClr>
                  </a:outerShdw>
                </a:effectLst>
                <a:latin typeface="+mn-ea"/>
                <a:sym typeface="+mn-ea"/>
              </a:rPr>
              <a:t>”的原则，即何时发放的工资应统计到对应的报告期内。</a:t>
            </a:r>
            <a:endParaRPr kumimoji="0" lang="en-US" altLang="zh-CN" sz="2400" b="1" kern="1200" cap="none" spc="0" normalizeH="0" baseline="0" noProof="0" dirty="0">
              <a:solidFill>
                <a:srgbClr val="3657B4"/>
              </a:solidFill>
              <a:effectLst>
                <a:outerShdw blurRad="38100" dist="38100" dir="2700000" algn="tl">
                  <a:srgbClr val="000000">
                    <a:alpha val="43137"/>
                  </a:srgbClr>
                </a:outerShdw>
              </a:effectLst>
              <a:latin typeface="+mn-ea"/>
              <a:ea typeface="+mn-ea"/>
              <a:cs typeface="+mn-cs"/>
            </a:endParaRPr>
          </a:p>
          <a:p>
            <a:pPr marR="0" defTabSz="914400">
              <a:spcBef>
                <a:spcPct val="20000"/>
              </a:spcBef>
              <a:buClr>
                <a:srgbClr val="FFCC00"/>
              </a:buClr>
              <a:buSzPct val="70000"/>
              <a:buFont typeface="Wingdings" panose="05000000000000000000" pitchFamily="2" charset="2"/>
              <a:buNone/>
              <a:defRPr/>
            </a:pPr>
            <a:r>
              <a:rPr lang="en-US" altLang="zh-CN" sz="2400" b="1" noProof="0" dirty="0">
                <a:solidFill>
                  <a:srgbClr val="3657B4"/>
                </a:solidFill>
                <a:effectLst>
                  <a:outerShdw blurRad="38100" dist="38100" dir="2700000" algn="tl">
                    <a:srgbClr val="000000">
                      <a:alpha val="43137"/>
                    </a:srgbClr>
                  </a:outerShdw>
                </a:effectLst>
                <a:latin typeface="+mn-ea"/>
                <a:sym typeface="+mn-ea"/>
              </a:rPr>
              <a:t>         </a:t>
            </a:r>
            <a:r>
              <a:rPr lang="zh-CN" altLang="en-US" sz="2400" b="1" noProof="0" dirty="0">
                <a:solidFill>
                  <a:srgbClr val="3657B4"/>
                </a:solidFill>
                <a:effectLst>
                  <a:outerShdw blurRad="38100" dist="38100" dir="2700000" algn="tl">
                    <a:srgbClr val="000000">
                      <a:alpha val="43137"/>
                    </a:srgbClr>
                  </a:outerShdw>
                </a:effectLst>
                <a:latin typeface="+mn-ea"/>
                <a:sym typeface="+mn-ea"/>
              </a:rPr>
              <a:t>国家统计局文件“关于认真贯彻执行</a:t>
            </a:r>
            <a:r>
              <a:rPr lang="en-US" altLang="zh-CN" sz="2400" b="1" noProof="0" dirty="0">
                <a:solidFill>
                  <a:srgbClr val="3657B4"/>
                </a:solidFill>
                <a:effectLst>
                  <a:outerShdw blurRad="38100" dist="38100" dir="2700000" algn="tl">
                    <a:srgbClr val="000000">
                      <a:alpha val="43137"/>
                    </a:srgbClr>
                  </a:outerShdw>
                </a:effectLst>
                <a:latin typeface="+mn-ea"/>
                <a:sym typeface="+mn-ea"/>
              </a:rPr>
              <a:t>《</a:t>
            </a:r>
            <a:r>
              <a:rPr lang="zh-CN" altLang="en-US" sz="2400" b="1" noProof="0" dirty="0">
                <a:solidFill>
                  <a:srgbClr val="3657B4"/>
                </a:solidFill>
                <a:effectLst>
                  <a:outerShdw blurRad="38100" dist="38100" dir="2700000" algn="tl">
                    <a:srgbClr val="000000">
                      <a:alpha val="43137"/>
                    </a:srgbClr>
                  </a:outerShdw>
                </a:effectLst>
                <a:latin typeface="+mn-ea"/>
                <a:sym typeface="+mn-ea"/>
              </a:rPr>
              <a:t>关于工资总额组成的的规定</a:t>
            </a:r>
            <a:r>
              <a:rPr lang="en-US" altLang="zh-CN" sz="2400" b="1" noProof="0" dirty="0">
                <a:solidFill>
                  <a:srgbClr val="3657B4"/>
                </a:solidFill>
                <a:effectLst>
                  <a:outerShdw blurRad="38100" dist="38100" dir="2700000" algn="tl">
                    <a:srgbClr val="000000">
                      <a:alpha val="43137"/>
                    </a:srgbClr>
                  </a:outerShdw>
                </a:effectLst>
                <a:latin typeface="+mn-ea"/>
                <a:sym typeface="+mn-ea"/>
              </a:rPr>
              <a:t>》</a:t>
            </a:r>
            <a:r>
              <a:rPr lang="zh-CN" altLang="en-US" sz="2400" b="1" noProof="0" dirty="0">
                <a:solidFill>
                  <a:srgbClr val="3657B4"/>
                </a:solidFill>
                <a:effectLst>
                  <a:outerShdw blurRad="38100" dist="38100" dir="2700000" algn="tl">
                    <a:srgbClr val="000000">
                      <a:alpha val="43137"/>
                    </a:srgbClr>
                  </a:outerShdw>
                </a:effectLst>
                <a:latin typeface="+mn-ea"/>
                <a:sym typeface="+mn-ea"/>
              </a:rPr>
              <a:t>的通知”（统制字</a:t>
            </a:r>
            <a:r>
              <a:rPr lang="en-US" altLang="zh-CN" sz="2400" b="1" noProof="0" dirty="0">
                <a:solidFill>
                  <a:srgbClr val="3657B4"/>
                </a:solidFill>
                <a:effectLst>
                  <a:outerShdw blurRad="38100" dist="38100" dir="2700000" algn="tl">
                    <a:srgbClr val="000000">
                      <a:alpha val="43137"/>
                    </a:srgbClr>
                  </a:outerShdw>
                </a:effectLst>
                <a:latin typeface="+mn-ea"/>
                <a:sym typeface="+mn-ea"/>
              </a:rPr>
              <a:t>【1990】1</a:t>
            </a:r>
            <a:r>
              <a:rPr lang="zh-CN" altLang="en-US" sz="2400" b="1" noProof="0" dirty="0">
                <a:solidFill>
                  <a:srgbClr val="3657B4"/>
                </a:solidFill>
                <a:effectLst>
                  <a:outerShdw blurRad="38100" dist="38100" dir="2700000" algn="tl">
                    <a:srgbClr val="000000">
                      <a:alpha val="43137"/>
                    </a:srgbClr>
                  </a:outerShdw>
                </a:effectLst>
                <a:latin typeface="+mn-ea"/>
                <a:sym typeface="+mn-ea"/>
              </a:rPr>
              <a:t>号）文件中对工资总额的计算做了明确解释：各单位支付给职工的劳动报酬以及其他根据有关规定支付的工资，</a:t>
            </a:r>
            <a:r>
              <a:rPr lang="zh-CN" altLang="en-US" sz="2400" b="1" noProof="0" dirty="0">
                <a:solidFill>
                  <a:srgbClr val="FF0000"/>
                </a:solidFill>
                <a:effectLst>
                  <a:outerShdw blurRad="38100" dist="38100" dir="2700000" algn="tl">
                    <a:srgbClr val="000000">
                      <a:alpha val="43137"/>
                    </a:srgbClr>
                  </a:outerShdw>
                </a:effectLst>
                <a:latin typeface="+mn-ea"/>
                <a:sym typeface="+mn-ea"/>
              </a:rPr>
              <a:t>不论是计入成本的还是不计入成本的，不论是按照国家规定列入计征奖金税项目的还是未列入计征奖金税项目的，均应列入工资总额的计算范围</a:t>
            </a:r>
            <a:r>
              <a:rPr lang="zh-CN" altLang="en-US" sz="2400" b="1" noProof="0" dirty="0">
                <a:solidFill>
                  <a:srgbClr val="3657B4"/>
                </a:solidFill>
                <a:effectLst>
                  <a:outerShdw blurRad="38100" dist="38100" dir="2700000" algn="tl">
                    <a:srgbClr val="000000">
                      <a:alpha val="43137"/>
                    </a:srgbClr>
                  </a:outerShdw>
                </a:effectLst>
                <a:latin typeface="+mn-ea"/>
                <a:sym typeface="+mn-ea"/>
              </a:rPr>
              <a:t>。因此，发放给本单位的在岗职工的“技术交易奖酬金”</a:t>
            </a:r>
            <a:r>
              <a:rPr lang="zh-CN" altLang="en-US" sz="2400" b="1" noProof="0" dirty="0">
                <a:solidFill>
                  <a:srgbClr val="FF0000"/>
                </a:solidFill>
                <a:effectLst>
                  <a:outerShdw blurRad="38100" dist="38100" dir="2700000" algn="tl">
                    <a:srgbClr val="000000">
                      <a:alpha val="43137"/>
                    </a:srgbClr>
                  </a:outerShdw>
                </a:effectLst>
                <a:latin typeface="+mn-ea"/>
                <a:sym typeface="+mn-ea"/>
              </a:rPr>
              <a:t>应计入本单位在岗职工工资总额中</a:t>
            </a:r>
            <a:r>
              <a:rPr lang="zh-CN" altLang="en-US" sz="2400" b="1" noProof="0" dirty="0">
                <a:solidFill>
                  <a:srgbClr val="3657B4"/>
                </a:solidFill>
                <a:effectLst>
                  <a:outerShdw blurRad="38100" dist="38100" dir="2700000" algn="tl">
                    <a:srgbClr val="000000">
                      <a:alpha val="43137"/>
                    </a:srgbClr>
                  </a:outerShdw>
                </a:effectLst>
                <a:latin typeface="+mn-ea"/>
                <a:sym typeface="+mn-ea"/>
              </a:rPr>
              <a:t>；发放给本单位其他从业人员的“技术交易奖酬金”</a:t>
            </a:r>
            <a:r>
              <a:rPr lang="zh-CN" altLang="en-US" sz="2400" b="1" noProof="0" dirty="0">
                <a:solidFill>
                  <a:srgbClr val="FF0000"/>
                </a:solidFill>
                <a:effectLst>
                  <a:outerShdw blurRad="38100" dist="38100" dir="2700000" algn="tl">
                    <a:srgbClr val="000000">
                      <a:alpha val="43137"/>
                    </a:srgbClr>
                  </a:outerShdw>
                </a:effectLst>
                <a:latin typeface="+mn-ea"/>
                <a:sym typeface="+mn-ea"/>
              </a:rPr>
              <a:t>计入其他从业人员工资总额中</a:t>
            </a:r>
            <a:r>
              <a:rPr lang="zh-CN" altLang="en-US" sz="2400" b="1" noProof="0" dirty="0">
                <a:solidFill>
                  <a:srgbClr val="3657B4"/>
                </a:solidFill>
                <a:effectLst>
                  <a:outerShdw blurRad="38100" dist="38100" dir="2700000" algn="tl">
                    <a:srgbClr val="000000">
                      <a:alpha val="43137"/>
                    </a:srgbClr>
                  </a:outerShdw>
                </a:effectLst>
                <a:latin typeface="+mn-ea"/>
                <a:sym typeface="+mn-ea"/>
              </a:rPr>
              <a:t>。</a:t>
            </a:r>
            <a:endPar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ea typeface="楷体_GB2312" panose="02010609030101010101" pitchFamily="49" charset="-122"/>
              <a:sym typeface="+mn-ea"/>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t="39524"/>
          <a:stretch>
            <a:fillRect/>
          </a:stretch>
        </p:blipFill>
        <p:spPr>
          <a:xfrm>
            <a:off x="0" y="5780476"/>
            <a:ext cx="12192000" cy="1077523"/>
          </a:xfrm>
          <a:prstGeom prst="rect">
            <a:avLst/>
          </a:prstGeom>
        </p:spPr>
      </p:pic>
      <p:pic>
        <p:nvPicPr>
          <p:cNvPr id="6" name="图片 5"/>
          <p:cNvPicPr>
            <a:picLocks noChangeAspect="1"/>
          </p:cNvPicPr>
          <p:nvPr>
            <p:custDataLst>
              <p:tags r:id="rId2"/>
            </p:custDataLst>
          </p:nvPr>
        </p:nvPicPr>
        <p:blipFill>
          <a:blip r:embed="rId6"/>
          <a:stretch>
            <a:fillRect/>
          </a:stretch>
        </p:blipFill>
        <p:spPr>
          <a:xfrm>
            <a:off x="-529" y="-426"/>
            <a:ext cx="12193057" cy="1068531"/>
          </a:xfrm>
          <a:prstGeom prst="rect">
            <a:avLst/>
          </a:prstGeom>
        </p:spPr>
      </p:pic>
      <p:sp>
        <p:nvSpPr>
          <p:cNvPr id="7" name="Text Box 15"/>
          <p:cNvSpPr txBox="1"/>
          <p:nvPr>
            <p:custDataLst>
              <p:tags r:id="rId3"/>
            </p:custDataLst>
          </p:nvPr>
        </p:nvSpPr>
        <p:spPr>
          <a:xfrm>
            <a:off x="483235" y="1067435"/>
            <a:ext cx="11334750" cy="5051425"/>
          </a:xfrm>
          <a:prstGeom prst="rect">
            <a:avLst/>
          </a:prstGeom>
          <a:noFill/>
          <a:ln w="9525">
            <a:noFill/>
          </a:ln>
        </p:spPr>
        <p:txBody>
          <a:bodyPr wrap="square" anchor="t" anchorCtr="0">
            <a:noAutofit/>
          </a:bodyPr>
          <a:lstStyle/>
          <a:p>
            <a:pPr marR="0" defTabSz="914400">
              <a:spcBef>
                <a:spcPct val="20000"/>
              </a:spcBef>
              <a:buClr>
                <a:srgbClr val="FFCC00"/>
              </a:buClr>
              <a:buSzPct val="70000"/>
              <a:buFont typeface="Wingdings" panose="05000000000000000000" pitchFamily="2" charset="2"/>
              <a:buNone/>
              <a:defRPr/>
            </a:pPr>
            <a:r>
              <a:rPr lang="en-US" altLang="zh-CN" sz="2400" b="1" noProof="0" dirty="0">
                <a:solidFill>
                  <a:srgbClr val="FFFF00"/>
                </a:solidFill>
                <a:effectLst>
                  <a:outerShdw blurRad="38100" dist="38100" dir="2700000" algn="tl">
                    <a:srgbClr val="000000">
                      <a:alpha val="43137"/>
                    </a:srgbClr>
                  </a:outerShdw>
                </a:effectLst>
                <a:latin typeface="+mn-ea"/>
                <a:sym typeface="+mn-ea"/>
              </a:rPr>
              <a:t>         </a:t>
            </a:r>
            <a:r>
              <a:rPr lang="zh-CN" altLang="en-US" sz="2400" b="1" noProof="0" dirty="0">
                <a:solidFill>
                  <a:srgbClr val="3657B4"/>
                </a:solidFill>
                <a:effectLst>
                  <a:outerShdw blurRad="38100" dist="38100" dir="2700000" algn="tl">
                    <a:srgbClr val="000000">
                      <a:alpha val="43137"/>
                    </a:srgbClr>
                  </a:outerShdw>
                </a:effectLst>
                <a:latin typeface="+mn-ea"/>
                <a:sym typeface="+mn-ea"/>
              </a:rPr>
              <a:t>根据国家统计局</a:t>
            </a:r>
            <a:r>
              <a:rPr lang="en-US" altLang="zh-CN" sz="2400" b="1" noProof="0" dirty="0">
                <a:solidFill>
                  <a:srgbClr val="3657B4"/>
                </a:solidFill>
                <a:effectLst>
                  <a:outerShdw blurRad="38100" dist="38100" dir="2700000" algn="tl">
                    <a:srgbClr val="000000">
                      <a:alpha val="43137"/>
                    </a:srgbClr>
                  </a:outerShdw>
                </a:effectLst>
                <a:latin typeface="+mn-ea"/>
                <a:sym typeface="+mn-ea"/>
              </a:rPr>
              <a:t>《</a:t>
            </a:r>
            <a:r>
              <a:rPr lang="zh-CN" altLang="en-US" sz="2400" b="1" noProof="0" dirty="0">
                <a:solidFill>
                  <a:srgbClr val="3657B4"/>
                </a:solidFill>
                <a:effectLst>
                  <a:outerShdw blurRad="38100" dist="38100" dir="2700000" algn="tl">
                    <a:srgbClr val="000000">
                      <a:alpha val="43137"/>
                    </a:srgbClr>
                  </a:outerShdw>
                </a:effectLst>
                <a:latin typeface="+mn-ea"/>
                <a:sym typeface="+mn-ea"/>
              </a:rPr>
              <a:t>关于房改补贴统计方法的通知</a:t>
            </a:r>
            <a:r>
              <a:rPr lang="en-US" altLang="zh-CN" sz="2400" b="1" noProof="0" dirty="0">
                <a:solidFill>
                  <a:srgbClr val="3657B4"/>
                </a:solidFill>
                <a:effectLst>
                  <a:outerShdw blurRad="38100" dist="38100" dir="2700000" algn="tl">
                    <a:srgbClr val="000000">
                      <a:alpha val="43137"/>
                    </a:srgbClr>
                  </a:outerShdw>
                </a:effectLst>
                <a:latin typeface="+mn-ea"/>
                <a:sym typeface="+mn-ea"/>
              </a:rPr>
              <a:t>》</a:t>
            </a:r>
            <a:r>
              <a:rPr lang="zh-CN" altLang="en-US" sz="2400" b="1" noProof="0" dirty="0">
                <a:solidFill>
                  <a:srgbClr val="3657B4"/>
                </a:solidFill>
                <a:effectLst>
                  <a:outerShdw blurRad="38100" dist="38100" dir="2700000" algn="tl">
                    <a:srgbClr val="000000">
                      <a:alpha val="43137"/>
                    </a:srgbClr>
                  </a:outerShdw>
                </a:effectLst>
                <a:latin typeface="+mn-ea"/>
                <a:sym typeface="+mn-ea"/>
              </a:rPr>
              <a:t>（统制字</a:t>
            </a:r>
            <a:r>
              <a:rPr lang="en-US" altLang="zh-CN" sz="2400" b="1" noProof="0" dirty="0">
                <a:solidFill>
                  <a:srgbClr val="3657B4"/>
                </a:solidFill>
                <a:effectLst>
                  <a:outerShdw blurRad="38100" dist="38100" dir="2700000" algn="tl">
                    <a:srgbClr val="000000">
                      <a:alpha val="43137"/>
                    </a:srgbClr>
                  </a:outerShdw>
                </a:effectLst>
                <a:latin typeface="+mn-ea"/>
                <a:sym typeface="+mn-ea"/>
              </a:rPr>
              <a:t>【1992】80</a:t>
            </a:r>
            <a:r>
              <a:rPr lang="zh-CN" altLang="en-US" sz="2400" b="1" noProof="0" dirty="0">
                <a:solidFill>
                  <a:srgbClr val="3657B4"/>
                </a:solidFill>
                <a:effectLst>
                  <a:outerShdw blurRad="38100" dist="38100" dir="2700000" algn="tl">
                    <a:srgbClr val="000000">
                      <a:alpha val="43137"/>
                    </a:srgbClr>
                  </a:outerShdw>
                </a:effectLst>
                <a:latin typeface="+mn-ea"/>
                <a:sym typeface="+mn-ea"/>
              </a:rPr>
              <a:t>号），</a:t>
            </a:r>
            <a:r>
              <a:rPr lang="zh-CN" altLang="en-US" sz="2400" b="1" noProof="0" dirty="0">
                <a:solidFill>
                  <a:srgbClr val="FF0000"/>
                </a:solidFill>
                <a:effectLst>
                  <a:outerShdw blurRad="38100" dist="38100" dir="2700000" algn="tl">
                    <a:srgbClr val="000000">
                      <a:alpha val="43137"/>
                    </a:srgbClr>
                  </a:outerShdw>
                </a:effectLst>
                <a:latin typeface="+mn-ea"/>
                <a:sym typeface="+mn-ea"/>
              </a:rPr>
              <a:t>住房补贴或房改补贴均应统计在工资总额中</a:t>
            </a:r>
            <a:r>
              <a:rPr lang="zh-CN" altLang="en-US" sz="2400" b="1" noProof="0" dirty="0">
                <a:solidFill>
                  <a:srgbClr val="3657B4"/>
                </a:solidFill>
                <a:effectLst>
                  <a:outerShdw blurRad="38100" dist="38100" dir="2700000" algn="tl">
                    <a:srgbClr val="000000">
                      <a:alpha val="43137"/>
                    </a:srgbClr>
                  </a:outerShdw>
                </a:effectLst>
                <a:latin typeface="+mn-ea"/>
                <a:sym typeface="+mn-ea"/>
              </a:rPr>
              <a:t>。房改一次性补贴款，如</a:t>
            </a:r>
            <a:r>
              <a:rPr lang="zh-CN" altLang="en-US" sz="2400" b="1" noProof="0" dirty="0">
                <a:solidFill>
                  <a:srgbClr val="FF0000"/>
                </a:solidFill>
                <a:effectLst>
                  <a:outerShdw blurRad="38100" dist="38100" dir="2700000" algn="tl">
                    <a:srgbClr val="000000">
                      <a:alpha val="43137"/>
                    </a:srgbClr>
                  </a:outerShdw>
                </a:effectLst>
                <a:latin typeface="+mn-ea"/>
                <a:sym typeface="+mn-ea"/>
              </a:rPr>
              <a:t>补贴发放到个人</a:t>
            </a:r>
            <a:r>
              <a:rPr lang="zh-CN" altLang="en-US" sz="2400" b="1" noProof="0" dirty="0">
                <a:solidFill>
                  <a:srgbClr val="3657B4"/>
                </a:solidFill>
                <a:effectLst>
                  <a:outerShdw blurRad="38100" dist="38100" dir="2700000" algn="tl">
                    <a:srgbClr val="000000">
                      <a:alpha val="43137"/>
                    </a:srgbClr>
                  </a:outerShdw>
                </a:effectLst>
                <a:latin typeface="+mn-ea"/>
                <a:sym typeface="+mn-ea"/>
              </a:rPr>
              <a:t>，可自行支配的</a:t>
            </a:r>
            <a:r>
              <a:rPr lang="zh-CN" altLang="en-US" sz="2400" b="1" noProof="0" dirty="0">
                <a:solidFill>
                  <a:srgbClr val="FF0000"/>
                </a:solidFill>
                <a:effectLst>
                  <a:outerShdw blurRad="38100" dist="38100" dir="2700000" algn="tl">
                    <a:srgbClr val="000000">
                      <a:alpha val="43137"/>
                    </a:srgbClr>
                  </a:outerShdw>
                </a:effectLst>
                <a:latin typeface="+mn-ea"/>
                <a:sym typeface="+mn-ea"/>
              </a:rPr>
              <a:t>计入</a:t>
            </a:r>
            <a:r>
              <a:rPr lang="zh-CN" altLang="en-US" sz="2400" b="1" noProof="0" dirty="0">
                <a:solidFill>
                  <a:srgbClr val="3657B4"/>
                </a:solidFill>
                <a:effectLst>
                  <a:outerShdw blurRad="38100" dist="38100" dir="2700000" algn="tl">
                    <a:srgbClr val="000000">
                      <a:alpha val="43137"/>
                    </a:srgbClr>
                  </a:outerShdw>
                </a:effectLst>
                <a:latin typeface="+mn-ea"/>
                <a:sym typeface="+mn-ea"/>
              </a:rPr>
              <a:t>工资总额内；如补贴为</a:t>
            </a:r>
            <a:r>
              <a:rPr lang="zh-CN" altLang="en-US" sz="2400" b="1" noProof="0" dirty="0">
                <a:solidFill>
                  <a:srgbClr val="FF0000"/>
                </a:solidFill>
                <a:effectLst>
                  <a:outerShdw blurRad="38100" dist="38100" dir="2700000" algn="tl">
                    <a:srgbClr val="000000">
                      <a:alpha val="43137"/>
                    </a:srgbClr>
                  </a:outerShdw>
                </a:effectLst>
                <a:latin typeface="+mn-ea"/>
                <a:sym typeface="+mn-ea"/>
              </a:rPr>
              <a:t>专款专用存入专门的账户</a:t>
            </a:r>
            <a:r>
              <a:rPr lang="zh-CN" altLang="en-US" sz="2400" b="1" noProof="0" dirty="0">
                <a:solidFill>
                  <a:srgbClr val="3657B4"/>
                </a:solidFill>
                <a:effectLst>
                  <a:outerShdw blurRad="38100" dist="38100" dir="2700000" algn="tl">
                    <a:srgbClr val="000000">
                      <a:alpha val="43137"/>
                    </a:srgbClr>
                  </a:outerShdw>
                </a:effectLst>
                <a:latin typeface="+mn-ea"/>
                <a:sym typeface="+mn-ea"/>
              </a:rPr>
              <a:t>，</a:t>
            </a:r>
            <a:r>
              <a:rPr lang="zh-CN" altLang="en-US" sz="2400" b="1" noProof="0" dirty="0">
                <a:solidFill>
                  <a:srgbClr val="FF0000"/>
                </a:solidFill>
                <a:effectLst>
                  <a:outerShdw blurRad="38100" dist="38100" dir="2700000" algn="tl">
                    <a:srgbClr val="000000">
                      <a:alpha val="43137"/>
                    </a:srgbClr>
                  </a:outerShdw>
                </a:effectLst>
                <a:latin typeface="+mn-ea"/>
                <a:sym typeface="+mn-ea"/>
              </a:rPr>
              <a:t>不计入</a:t>
            </a:r>
            <a:r>
              <a:rPr lang="zh-CN" altLang="en-US" sz="2400" b="1" noProof="0" dirty="0">
                <a:solidFill>
                  <a:srgbClr val="3657B4"/>
                </a:solidFill>
                <a:effectLst>
                  <a:outerShdw blurRad="38100" dist="38100" dir="2700000" algn="tl">
                    <a:srgbClr val="000000">
                      <a:alpha val="43137"/>
                    </a:srgbClr>
                  </a:outerShdw>
                </a:effectLst>
                <a:latin typeface="+mn-ea"/>
                <a:sym typeface="+mn-ea"/>
              </a:rPr>
              <a:t>工资总额统计。</a:t>
            </a:r>
            <a:endParaRPr kumimoji="0" lang="en-US" altLang="zh-CN" sz="2400" b="1" kern="1200" cap="none" spc="0" normalizeH="0" baseline="0" noProof="0" dirty="0">
              <a:solidFill>
                <a:srgbClr val="3657B4"/>
              </a:solidFill>
              <a:effectLst>
                <a:outerShdw blurRad="38100" dist="38100" dir="2700000" algn="tl">
                  <a:srgbClr val="000000">
                    <a:alpha val="43137"/>
                  </a:srgbClr>
                </a:outerShdw>
              </a:effectLst>
              <a:latin typeface="+mn-ea"/>
              <a:ea typeface="+mn-ea"/>
              <a:cs typeface="+mn-cs"/>
            </a:endParaRPr>
          </a:p>
          <a:p>
            <a:pPr marR="0" defTabSz="914400">
              <a:spcBef>
                <a:spcPct val="20000"/>
              </a:spcBef>
              <a:buClr>
                <a:srgbClr val="FFCC00"/>
              </a:buClr>
              <a:buSzPct val="70000"/>
              <a:buFont typeface="Wingdings" panose="05000000000000000000" pitchFamily="2" charset="2"/>
              <a:buNone/>
              <a:defRPr/>
            </a:pPr>
            <a:r>
              <a:rPr lang="en-US" altLang="zh-CN" sz="2400" b="1" noProof="0" dirty="0">
                <a:solidFill>
                  <a:srgbClr val="FFFF00"/>
                </a:solidFill>
                <a:effectLst>
                  <a:outerShdw blurRad="38100" dist="38100" dir="2700000" algn="tl">
                    <a:srgbClr val="000000">
                      <a:alpha val="43137"/>
                    </a:srgbClr>
                  </a:outerShdw>
                </a:effectLst>
                <a:latin typeface="+mn-ea"/>
                <a:sym typeface="+mn-ea"/>
              </a:rPr>
              <a:t>         </a:t>
            </a:r>
            <a:r>
              <a:rPr lang="zh-CN" altLang="en-US" sz="2400" b="1" noProof="0" dirty="0">
                <a:solidFill>
                  <a:srgbClr val="3657B4"/>
                </a:solidFill>
                <a:effectLst>
                  <a:outerShdw blurRad="38100" dist="38100" dir="2700000" algn="tl">
                    <a:srgbClr val="000000">
                      <a:alpha val="43137"/>
                    </a:srgbClr>
                  </a:outerShdw>
                </a:effectLst>
                <a:latin typeface="+mn-ea"/>
                <a:sym typeface="+mn-ea"/>
              </a:rPr>
              <a:t>根据国家统计局办公室</a:t>
            </a:r>
            <a:r>
              <a:rPr lang="en-US" altLang="zh-CN" sz="2400" b="1" noProof="0" dirty="0">
                <a:solidFill>
                  <a:srgbClr val="3657B4"/>
                </a:solidFill>
                <a:effectLst>
                  <a:outerShdw blurRad="38100" dist="38100" dir="2700000" algn="tl">
                    <a:srgbClr val="000000">
                      <a:alpha val="43137"/>
                    </a:srgbClr>
                  </a:outerShdw>
                </a:effectLst>
                <a:latin typeface="+mn-ea"/>
                <a:sym typeface="+mn-ea"/>
              </a:rPr>
              <a:t>《</a:t>
            </a:r>
            <a:r>
              <a:rPr lang="zh-CN" altLang="en-US" sz="2400" b="1" noProof="0" dirty="0">
                <a:solidFill>
                  <a:srgbClr val="3657B4"/>
                </a:solidFill>
                <a:effectLst>
                  <a:outerShdw blurRad="38100" dist="38100" dir="2700000" algn="tl">
                    <a:srgbClr val="000000">
                      <a:alpha val="43137"/>
                    </a:srgbClr>
                  </a:outerShdw>
                </a:effectLst>
                <a:latin typeface="+mn-ea"/>
                <a:sym typeface="+mn-ea"/>
              </a:rPr>
              <a:t>关于印发</a:t>
            </a:r>
            <a:r>
              <a:rPr lang="en-US" altLang="zh-CN" sz="2400" b="1" noProof="0" dirty="0">
                <a:solidFill>
                  <a:srgbClr val="3657B4"/>
                </a:solidFill>
                <a:effectLst>
                  <a:outerShdw blurRad="38100" dist="38100" dir="2700000" algn="tl">
                    <a:srgbClr val="000000">
                      <a:alpha val="43137"/>
                    </a:srgbClr>
                  </a:outerShdw>
                </a:effectLst>
                <a:latin typeface="+mn-ea"/>
                <a:sym typeface="+mn-ea"/>
              </a:rPr>
              <a:t>1998</a:t>
            </a:r>
            <a:r>
              <a:rPr lang="zh-CN" altLang="en-US" sz="2400" b="1" noProof="0" dirty="0">
                <a:solidFill>
                  <a:srgbClr val="3657B4"/>
                </a:solidFill>
                <a:effectLst>
                  <a:outerShdw blurRad="38100" dist="38100" dir="2700000" algn="tl">
                    <a:srgbClr val="000000">
                      <a:alpha val="43137"/>
                    </a:srgbClr>
                  </a:outerShdw>
                </a:effectLst>
                <a:latin typeface="+mn-ea"/>
                <a:sym typeface="+mn-ea"/>
              </a:rPr>
              <a:t>年年报劳动统计新增指标解释及问题解答的通知</a:t>
            </a:r>
            <a:r>
              <a:rPr lang="en-US" altLang="zh-CN" sz="2400" b="1" noProof="0" dirty="0">
                <a:solidFill>
                  <a:srgbClr val="3657B4"/>
                </a:solidFill>
                <a:effectLst>
                  <a:outerShdw blurRad="38100" dist="38100" dir="2700000" algn="tl">
                    <a:srgbClr val="000000">
                      <a:alpha val="43137"/>
                    </a:srgbClr>
                  </a:outerShdw>
                </a:effectLst>
                <a:latin typeface="+mn-ea"/>
                <a:sym typeface="+mn-ea"/>
              </a:rPr>
              <a:t>》</a:t>
            </a:r>
            <a:r>
              <a:rPr lang="zh-CN" altLang="en-US" sz="2400" b="1" noProof="0" dirty="0">
                <a:solidFill>
                  <a:srgbClr val="3657B4"/>
                </a:solidFill>
                <a:effectLst>
                  <a:outerShdw blurRad="38100" dist="38100" dir="2700000" algn="tl">
                    <a:srgbClr val="000000">
                      <a:alpha val="43137"/>
                    </a:srgbClr>
                  </a:outerShdw>
                </a:effectLst>
                <a:latin typeface="+mn-ea"/>
                <a:sym typeface="+mn-ea"/>
              </a:rPr>
              <a:t>（国统办字</a:t>
            </a:r>
            <a:r>
              <a:rPr lang="en-US" altLang="zh-CN" sz="2400" b="1" noProof="0" dirty="0">
                <a:solidFill>
                  <a:srgbClr val="3657B4"/>
                </a:solidFill>
                <a:effectLst>
                  <a:outerShdw blurRad="38100" dist="38100" dir="2700000" algn="tl">
                    <a:srgbClr val="000000">
                      <a:alpha val="43137"/>
                    </a:srgbClr>
                  </a:outerShdw>
                </a:effectLst>
                <a:latin typeface="+mn-ea"/>
                <a:sym typeface="+mn-ea"/>
              </a:rPr>
              <a:t>【1998】120</a:t>
            </a:r>
            <a:r>
              <a:rPr lang="zh-CN" altLang="en-US" sz="2400" b="1" noProof="0" dirty="0">
                <a:solidFill>
                  <a:srgbClr val="3657B4"/>
                </a:solidFill>
                <a:effectLst>
                  <a:outerShdw blurRad="38100" dist="38100" dir="2700000" algn="tl">
                    <a:srgbClr val="000000">
                      <a:alpha val="43137"/>
                    </a:srgbClr>
                  </a:outerShdw>
                </a:effectLst>
                <a:latin typeface="+mn-ea"/>
                <a:sym typeface="+mn-ea"/>
              </a:rPr>
              <a:t>号），北京市房改办</a:t>
            </a:r>
            <a:r>
              <a:rPr lang="en-US" altLang="zh-CN" sz="2400" b="1" noProof="0" dirty="0">
                <a:solidFill>
                  <a:srgbClr val="3657B4"/>
                </a:solidFill>
                <a:effectLst>
                  <a:outerShdw blurRad="38100" dist="38100" dir="2700000" algn="tl">
                    <a:srgbClr val="000000">
                      <a:alpha val="43137"/>
                    </a:srgbClr>
                  </a:outerShdw>
                </a:effectLst>
                <a:latin typeface="+mn-ea"/>
                <a:sym typeface="+mn-ea"/>
              </a:rPr>
              <a:t>《</a:t>
            </a:r>
            <a:r>
              <a:rPr lang="zh-CN" altLang="en-US" sz="2400" b="1" noProof="0" dirty="0">
                <a:solidFill>
                  <a:srgbClr val="3657B4"/>
                </a:solidFill>
                <a:effectLst>
                  <a:outerShdw blurRad="38100" dist="38100" dir="2700000" algn="tl">
                    <a:srgbClr val="000000">
                      <a:alpha val="43137"/>
                    </a:srgbClr>
                  </a:outerShdw>
                </a:effectLst>
                <a:latin typeface="+mn-ea"/>
                <a:sym typeface="+mn-ea"/>
              </a:rPr>
              <a:t>关于北京市提高公有住房租金增发补贴有关问题的通知</a:t>
            </a:r>
            <a:r>
              <a:rPr lang="en-US" altLang="zh-CN" sz="2400" b="1" noProof="0" dirty="0">
                <a:solidFill>
                  <a:srgbClr val="3657B4"/>
                </a:solidFill>
                <a:effectLst>
                  <a:outerShdw blurRad="38100" dist="38100" dir="2700000" algn="tl">
                    <a:srgbClr val="000000">
                      <a:alpha val="43137"/>
                    </a:srgbClr>
                  </a:outerShdw>
                </a:effectLst>
                <a:latin typeface="+mn-ea"/>
                <a:sym typeface="+mn-ea"/>
              </a:rPr>
              <a:t>》</a:t>
            </a:r>
            <a:r>
              <a:rPr lang="zh-CN" altLang="en-US" sz="2400" b="1" noProof="0" dirty="0">
                <a:solidFill>
                  <a:srgbClr val="3657B4"/>
                </a:solidFill>
                <a:effectLst>
                  <a:outerShdw blurRad="38100" dist="38100" dir="2700000" algn="tl">
                    <a:srgbClr val="000000">
                      <a:alpha val="43137"/>
                    </a:srgbClr>
                  </a:outerShdw>
                </a:effectLst>
                <a:latin typeface="+mn-ea"/>
                <a:sym typeface="+mn-ea"/>
              </a:rPr>
              <a:t>（</a:t>
            </a:r>
            <a:r>
              <a:rPr lang="en-US" altLang="zh-CN" sz="2400" b="1" noProof="0" dirty="0">
                <a:solidFill>
                  <a:srgbClr val="3657B4"/>
                </a:solidFill>
                <a:effectLst>
                  <a:outerShdw blurRad="38100" dist="38100" dir="2700000" algn="tl">
                    <a:srgbClr val="000000">
                      <a:alpha val="43137"/>
                    </a:srgbClr>
                  </a:outerShdw>
                </a:effectLst>
                <a:latin typeface="+mn-ea"/>
                <a:sym typeface="+mn-ea"/>
              </a:rPr>
              <a:t>【2000】</a:t>
            </a:r>
            <a:r>
              <a:rPr lang="zh-CN" altLang="en-US" sz="2400" b="1" noProof="0" dirty="0">
                <a:solidFill>
                  <a:srgbClr val="3657B4"/>
                </a:solidFill>
                <a:effectLst>
                  <a:outerShdw blurRad="38100" dist="38100" dir="2700000" algn="tl">
                    <a:srgbClr val="000000">
                      <a:alpha val="43137"/>
                    </a:srgbClr>
                  </a:outerShdw>
                </a:effectLst>
                <a:latin typeface="+mn-ea"/>
                <a:sym typeface="+mn-ea"/>
              </a:rPr>
              <a:t>京房改办字第</a:t>
            </a:r>
            <a:r>
              <a:rPr lang="en-US" altLang="zh-CN" sz="2400" b="1" noProof="0" dirty="0">
                <a:solidFill>
                  <a:srgbClr val="3657B4"/>
                </a:solidFill>
                <a:effectLst>
                  <a:outerShdw blurRad="38100" dist="38100" dir="2700000" algn="tl">
                    <a:srgbClr val="000000">
                      <a:alpha val="43137"/>
                    </a:srgbClr>
                  </a:outerShdw>
                </a:effectLst>
                <a:latin typeface="+mn-ea"/>
                <a:sym typeface="+mn-ea"/>
              </a:rPr>
              <a:t>080</a:t>
            </a:r>
            <a:r>
              <a:rPr lang="zh-CN" altLang="en-US" sz="2400" b="1" noProof="0" dirty="0">
                <a:solidFill>
                  <a:srgbClr val="3657B4"/>
                </a:solidFill>
                <a:effectLst>
                  <a:outerShdw blurRad="38100" dist="38100" dir="2700000" algn="tl">
                    <a:srgbClr val="000000">
                      <a:alpha val="43137"/>
                    </a:srgbClr>
                  </a:outerShdw>
                </a:effectLst>
                <a:latin typeface="+mn-ea"/>
                <a:sym typeface="+mn-ea"/>
              </a:rPr>
              <a:t>号），北京市财政局</a:t>
            </a:r>
            <a:r>
              <a:rPr lang="en-US" altLang="zh-CN" sz="2400" b="1" noProof="0" dirty="0">
                <a:solidFill>
                  <a:srgbClr val="3657B4"/>
                </a:solidFill>
                <a:effectLst>
                  <a:outerShdw blurRad="38100" dist="38100" dir="2700000" algn="tl">
                    <a:srgbClr val="000000">
                      <a:alpha val="43137"/>
                    </a:srgbClr>
                  </a:outerShdw>
                </a:effectLst>
                <a:latin typeface="+mn-ea"/>
                <a:sym typeface="+mn-ea"/>
              </a:rPr>
              <a:t>《</a:t>
            </a:r>
            <a:r>
              <a:rPr lang="zh-CN" altLang="en-US" sz="2400" b="1" noProof="0" dirty="0">
                <a:solidFill>
                  <a:srgbClr val="3657B4"/>
                </a:solidFill>
                <a:effectLst>
                  <a:outerShdw blurRad="38100" dist="38100" dir="2700000" algn="tl">
                    <a:srgbClr val="000000">
                      <a:alpha val="43137"/>
                    </a:srgbClr>
                  </a:outerShdw>
                </a:effectLst>
                <a:latin typeface="+mn-ea"/>
                <a:sym typeface="+mn-ea"/>
              </a:rPr>
              <a:t>关于印发北京市市级党政机关工作人员日常通信工具安装、配备和管理的规定的通知</a:t>
            </a:r>
            <a:r>
              <a:rPr lang="en-US" altLang="zh-CN" sz="2400" b="1" noProof="0" dirty="0">
                <a:solidFill>
                  <a:srgbClr val="3657B4"/>
                </a:solidFill>
                <a:effectLst>
                  <a:outerShdw blurRad="38100" dist="38100" dir="2700000" algn="tl">
                    <a:srgbClr val="000000">
                      <a:alpha val="43137"/>
                    </a:srgbClr>
                  </a:outerShdw>
                </a:effectLst>
                <a:latin typeface="+mn-ea"/>
                <a:sym typeface="+mn-ea"/>
              </a:rPr>
              <a:t>》</a:t>
            </a:r>
            <a:r>
              <a:rPr lang="zh-CN" altLang="en-US" sz="2400" b="1" noProof="0" dirty="0">
                <a:solidFill>
                  <a:srgbClr val="3657B4"/>
                </a:solidFill>
                <a:effectLst>
                  <a:outerShdw blurRad="38100" dist="38100" dir="2700000" algn="tl">
                    <a:srgbClr val="000000">
                      <a:alpha val="43137"/>
                    </a:srgbClr>
                  </a:outerShdw>
                </a:effectLst>
                <a:latin typeface="+mn-ea"/>
                <a:sym typeface="+mn-ea"/>
              </a:rPr>
              <a:t>（京财行</a:t>
            </a:r>
            <a:r>
              <a:rPr lang="en-US" altLang="zh-CN" sz="2400" b="1" noProof="0" dirty="0">
                <a:solidFill>
                  <a:srgbClr val="3657B4"/>
                </a:solidFill>
                <a:effectLst>
                  <a:outerShdw blurRad="38100" dist="38100" dir="2700000" algn="tl">
                    <a:srgbClr val="000000">
                      <a:alpha val="43137"/>
                    </a:srgbClr>
                  </a:outerShdw>
                </a:effectLst>
                <a:latin typeface="+mn-ea"/>
                <a:sym typeface="+mn-ea"/>
              </a:rPr>
              <a:t>【2000】394</a:t>
            </a:r>
            <a:r>
              <a:rPr lang="zh-CN" altLang="en-US" sz="2400" b="1" noProof="0" dirty="0">
                <a:solidFill>
                  <a:srgbClr val="3657B4"/>
                </a:solidFill>
                <a:effectLst>
                  <a:outerShdw blurRad="38100" dist="38100" dir="2700000" algn="tl">
                    <a:srgbClr val="000000">
                      <a:alpha val="43137"/>
                    </a:srgbClr>
                  </a:outerShdw>
                </a:effectLst>
                <a:latin typeface="+mn-ea"/>
                <a:sym typeface="+mn-ea"/>
              </a:rPr>
              <a:t>号）文件精神，各企、事业、机关单位发放的</a:t>
            </a:r>
            <a:r>
              <a:rPr lang="zh-CN" altLang="en-US" sz="2400" b="1" noProof="0" dirty="0">
                <a:solidFill>
                  <a:srgbClr val="FF0000"/>
                </a:solidFill>
                <a:effectLst>
                  <a:outerShdw blurRad="38100" dist="38100" dir="2700000" algn="tl">
                    <a:srgbClr val="000000">
                      <a:alpha val="43137"/>
                    </a:srgbClr>
                  </a:outerShdw>
                </a:effectLst>
                <a:latin typeface="+mn-ea"/>
                <a:sym typeface="+mn-ea"/>
              </a:rPr>
              <a:t>住房提租补贴、通信工具补贴、住宅电话补助应计入工资总额相中的各种津贴</a:t>
            </a:r>
            <a:r>
              <a:rPr lang="zh-CN" altLang="en-US" sz="2400" b="1" noProof="0" dirty="0">
                <a:solidFill>
                  <a:srgbClr val="3657B4"/>
                </a:solidFill>
                <a:effectLst>
                  <a:outerShdw blurRad="38100" dist="38100" dir="2700000" algn="tl">
                    <a:srgbClr val="000000">
                      <a:alpha val="43137"/>
                    </a:srgbClr>
                  </a:outerShdw>
                </a:effectLst>
                <a:latin typeface="+mn-ea"/>
                <a:sym typeface="+mn-ea"/>
              </a:rPr>
              <a:t>。</a:t>
            </a:r>
            <a:endPar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ea typeface="楷体_GB2312" panose="02010609030101010101" pitchFamily="49" charset="-122"/>
              <a:sym typeface="+mn-ea"/>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t="39524"/>
          <a:stretch>
            <a:fillRect/>
          </a:stretch>
        </p:blipFill>
        <p:spPr>
          <a:xfrm>
            <a:off x="0" y="5780476"/>
            <a:ext cx="12192000" cy="1077523"/>
          </a:xfrm>
          <a:prstGeom prst="rect">
            <a:avLst/>
          </a:prstGeom>
        </p:spPr>
      </p:pic>
      <p:pic>
        <p:nvPicPr>
          <p:cNvPr id="6" name="图片 5"/>
          <p:cNvPicPr>
            <a:picLocks noChangeAspect="1"/>
          </p:cNvPicPr>
          <p:nvPr>
            <p:custDataLst>
              <p:tags r:id="rId2"/>
            </p:custDataLst>
          </p:nvPr>
        </p:nvPicPr>
        <p:blipFill>
          <a:blip r:embed="rId6"/>
          <a:stretch>
            <a:fillRect/>
          </a:stretch>
        </p:blipFill>
        <p:spPr>
          <a:xfrm>
            <a:off x="-529" y="-426"/>
            <a:ext cx="12193057" cy="1068531"/>
          </a:xfrm>
          <a:prstGeom prst="rect">
            <a:avLst/>
          </a:prstGeom>
        </p:spPr>
      </p:pic>
      <p:sp>
        <p:nvSpPr>
          <p:cNvPr id="7" name="Text Box 15"/>
          <p:cNvSpPr txBox="1"/>
          <p:nvPr>
            <p:custDataLst>
              <p:tags r:id="rId3"/>
            </p:custDataLst>
          </p:nvPr>
        </p:nvSpPr>
        <p:spPr>
          <a:xfrm>
            <a:off x="483235" y="1067435"/>
            <a:ext cx="11334750" cy="5051425"/>
          </a:xfrm>
          <a:prstGeom prst="rect">
            <a:avLst/>
          </a:prstGeom>
          <a:noFill/>
          <a:ln w="9525">
            <a:noFill/>
          </a:ln>
        </p:spPr>
        <p:txBody>
          <a:bodyPr wrap="square" anchor="t" anchorCtr="0">
            <a:noAutofit/>
          </a:bodyPr>
          <a:lstStyle/>
          <a:p>
            <a:pPr marR="0" defTabSz="914400">
              <a:spcBef>
                <a:spcPct val="20000"/>
              </a:spcBef>
              <a:buClr>
                <a:srgbClr val="FFCC00"/>
              </a:buClr>
              <a:buSzPct val="70000"/>
              <a:buFont typeface="Wingdings" panose="05000000000000000000" pitchFamily="2" charset="2"/>
              <a:buNone/>
              <a:defRPr/>
            </a:pPr>
            <a:r>
              <a:rPr lang="en-US" altLang="zh-CN" sz="2400" b="1" noProof="0" dirty="0">
                <a:solidFill>
                  <a:srgbClr val="FFFF00"/>
                </a:solidFill>
                <a:effectLst>
                  <a:outerShdw blurRad="38100" dist="38100" dir="2700000" algn="tl">
                    <a:srgbClr val="000000">
                      <a:alpha val="43137"/>
                    </a:srgbClr>
                  </a:outerShdw>
                </a:effectLst>
                <a:latin typeface="+mn-ea"/>
                <a:sym typeface="+mn-ea"/>
              </a:rPr>
              <a:t>         </a:t>
            </a:r>
            <a:r>
              <a:rPr lang="zh-CN" altLang="en-US" sz="2400" b="1" noProof="0" dirty="0">
                <a:solidFill>
                  <a:srgbClr val="3657B4"/>
                </a:solidFill>
                <a:effectLst>
                  <a:outerShdw blurRad="38100" dist="38100" dir="2700000" algn="tl">
                    <a:srgbClr val="000000">
                      <a:alpha val="43137"/>
                    </a:srgbClr>
                  </a:outerShdw>
                </a:effectLst>
                <a:latin typeface="+mn-ea"/>
                <a:sym typeface="+mn-ea"/>
              </a:rPr>
              <a:t>根据国家统计局办公室</a:t>
            </a:r>
            <a:r>
              <a:rPr lang="en-US" altLang="zh-CN" sz="2400" b="1" noProof="0" dirty="0">
                <a:solidFill>
                  <a:srgbClr val="3657B4"/>
                </a:solidFill>
                <a:effectLst>
                  <a:outerShdw blurRad="38100" dist="38100" dir="2700000" algn="tl">
                    <a:srgbClr val="000000">
                      <a:alpha val="43137"/>
                    </a:srgbClr>
                  </a:outerShdw>
                </a:effectLst>
                <a:latin typeface="+mn-ea"/>
                <a:sym typeface="+mn-ea"/>
              </a:rPr>
              <a:t>《</a:t>
            </a:r>
            <a:r>
              <a:rPr lang="zh-CN" altLang="en-US" sz="2400" b="1" noProof="0" dirty="0">
                <a:solidFill>
                  <a:srgbClr val="3657B4"/>
                </a:solidFill>
                <a:effectLst>
                  <a:outerShdw blurRad="38100" dist="38100" dir="2700000" algn="tl">
                    <a:srgbClr val="000000">
                      <a:alpha val="43137"/>
                    </a:srgbClr>
                  </a:outerShdw>
                </a:effectLst>
                <a:latin typeface="+mn-ea"/>
                <a:sym typeface="+mn-ea"/>
              </a:rPr>
              <a:t>关于印发</a:t>
            </a:r>
            <a:r>
              <a:rPr lang="en-US" altLang="zh-CN" sz="2400" b="1" noProof="0" dirty="0">
                <a:solidFill>
                  <a:srgbClr val="3657B4"/>
                </a:solidFill>
                <a:effectLst>
                  <a:outerShdw blurRad="38100" dist="38100" dir="2700000" algn="tl">
                    <a:srgbClr val="000000">
                      <a:alpha val="43137"/>
                    </a:srgbClr>
                  </a:outerShdw>
                </a:effectLst>
                <a:latin typeface="+mn-ea"/>
                <a:sym typeface="+mn-ea"/>
              </a:rPr>
              <a:t>2002</a:t>
            </a:r>
            <a:r>
              <a:rPr lang="zh-CN" altLang="en-US" sz="2400" b="1" noProof="0" dirty="0">
                <a:solidFill>
                  <a:srgbClr val="3657B4"/>
                </a:solidFill>
                <a:effectLst>
                  <a:outerShdw blurRad="38100" dist="38100" dir="2700000" algn="tl">
                    <a:srgbClr val="000000">
                      <a:alpha val="43137"/>
                    </a:srgbClr>
                  </a:outerShdw>
                </a:effectLst>
                <a:latin typeface="+mn-ea"/>
                <a:sym typeface="+mn-ea"/>
              </a:rPr>
              <a:t>年劳动统计年报新增指标解释及问题解答的通知</a:t>
            </a:r>
            <a:r>
              <a:rPr lang="en-US" altLang="zh-CN" sz="2400" b="1" noProof="0" dirty="0">
                <a:solidFill>
                  <a:srgbClr val="3657B4"/>
                </a:solidFill>
                <a:effectLst>
                  <a:outerShdw blurRad="38100" dist="38100" dir="2700000" algn="tl">
                    <a:srgbClr val="000000">
                      <a:alpha val="43137"/>
                    </a:srgbClr>
                  </a:outerShdw>
                </a:effectLst>
                <a:latin typeface="+mn-ea"/>
                <a:sym typeface="+mn-ea"/>
              </a:rPr>
              <a:t>》</a:t>
            </a:r>
            <a:r>
              <a:rPr lang="zh-CN" altLang="en-US" sz="2400" b="1" noProof="0" dirty="0">
                <a:solidFill>
                  <a:srgbClr val="3657B4"/>
                </a:solidFill>
                <a:effectLst>
                  <a:outerShdw blurRad="38100" dist="38100" dir="2700000" algn="tl">
                    <a:srgbClr val="000000">
                      <a:alpha val="43137"/>
                    </a:srgbClr>
                  </a:outerShdw>
                </a:effectLst>
                <a:latin typeface="+mn-ea"/>
                <a:sym typeface="+mn-ea"/>
              </a:rPr>
              <a:t>（国统办字</a:t>
            </a:r>
            <a:r>
              <a:rPr lang="en-US" altLang="zh-CN" sz="2400" b="1" noProof="0" dirty="0">
                <a:solidFill>
                  <a:srgbClr val="3657B4"/>
                </a:solidFill>
                <a:effectLst>
                  <a:outerShdw blurRad="38100" dist="38100" dir="2700000" algn="tl">
                    <a:srgbClr val="000000">
                      <a:alpha val="43137"/>
                    </a:srgbClr>
                  </a:outerShdw>
                </a:effectLst>
                <a:latin typeface="+mn-ea"/>
                <a:sym typeface="+mn-ea"/>
              </a:rPr>
              <a:t>【2002】20</a:t>
            </a:r>
            <a:r>
              <a:rPr lang="zh-CN" altLang="en-US" sz="2400" b="1" noProof="0" dirty="0">
                <a:solidFill>
                  <a:srgbClr val="3657B4"/>
                </a:solidFill>
                <a:effectLst>
                  <a:outerShdw blurRad="38100" dist="38100" dir="2700000" algn="tl">
                    <a:srgbClr val="000000">
                      <a:alpha val="43137"/>
                    </a:srgbClr>
                  </a:outerShdw>
                </a:effectLst>
                <a:latin typeface="+mn-ea"/>
                <a:sym typeface="+mn-ea"/>
              </a:rPr>
              <a:t>号）文件精神，单位为职工缴纳的</a:t>
            </a:r>
            <a:r>
              <a:rPr lang="zh-CN" altLang="en-US" sz="2400" b="1" noProof="0" dirty="0">
                <a:solidFill>
                  <a:srgbClr val="FF0000"/>
                </a:solidFill>
                <a:effectLst>
                  <a:outerShdw blurRad="38100" dist="38100" dir="2700000" algn="tl">
                    <a:srgbClr val="000000">
                      <a:alpha val="43137"/>
                    </a:srgbClr>
                  </a:outerShdw>
                </a:effectLst>
                <a:latin typeface="+mn-ea"/>
                <a:sym typeface="+mn-ea"/>
              </a:rPr>
              <a:t>补充养老保险和补充医疗保险暂不做工资在总额统计</a:t>
            </a:r>
            <a:r>
              <a:rPr lang="zh-CN" altLang="en-US" sz="2400" b="1" noProof="0" dirty="0">
                <a:solidFill>
                  <a:srgbClr val="3657B4"/>
                </a:solidFill>
                <a:effectLst>
                  <a:outerShdw blurRad="38100" dist="38100" dir="2700000" algn="tl">
                    <a:srgbClr val="000000">
                      <a:alpha val="43137"/>
                    </a:srgbClr>
                  </a:outerShdw>
                </a:effectLst>
                <a:latin typeface="+mn-ea"/>
                <a:sym typeface="+mn-ea"/>
              </a:rPr>
              <a:t>，</a:t>
            </a:r>
            <a:r>
              <a:rPr lang="zh-CN" altLang="en-US" sz="2400" b="1" noProof="0" dirty="0">
                <a:solidFill>
                  <a:srgbClr val="FF0000"/>
                </a:solidFill>
                <a:effectLst>
                  <a:outerShdw blurRad="38100" dist="38100" dir="2700000" algn="tl">
                    <a:srgbClr val="000000">
                      <a:alpha val="43137"/>
                    </a:srgbClr>
                  </a:outerShdw>
                </a:effectLst>
                <a:latin typeface="+mn-ea"/>
                <a:sym typeface="+mn-ea"/>
              </a:rPr>
              <a:t>其他各种商业性保险</a:t>
            </a:r>
            <a:r>
              <a:rPr lang="zh-CN" altLang="en-US" sz="2400" b="1" noProof="0" dirty="0">
                <a:solidFill>
                  <a:srgbClr val="3657B4"/>
                </a:solidFill>
                <a:effectLst>
                  <a:outerShdw blurRad="38100" dist="38100" dir="2700000" algn="tl">
                    <a:srgbClr val="000000">
                      <a:alpha val="43137"/>
                    </a:srgbClr>
                  </a:outerShdw>
                </a:effectLst>
                <a:latin typeface="+mn-ea"/>
                <a:sym typeface="+mn-ea"/>
              </a:rPr>
              <a:t>其性质为劳动报酬，因此应</a:t>
            </a:r>
            <a:r>
              <a:rPr lang="zh-CN" altLang="en-US" sz="2400" b="1" noProof="0" dirty="0">
                <a:solidFill>
                  <a:srgbClr val="FF0000"/>
                </a:solidFill>
                <a:effectLst>
                  <a:outerShdw blurRad="38100" dist="38100" dir="2700000" algn="tl">
                    <a:srgbClr val="000000">
                      <a:alpha val="43137"/>
                    </a:srgbClr>
                  </a:outerShdw>
                </a:effectLst>
                <a:latin typeface="+mn-ea"/>
                <a:sym typeface="+mn-ea"/>
              </a:rPr>
              <a:t>计入工资总额</a:t>
            </a:r>
            <a:r>
              <a:rPr lang="zh-CN" altLang="en-US" sz="2400" b="1" noProof="0" dirty="0">
                <a:solidFill>
                  <a:srgbClr val="3657B4"/>
                </a:solidFill>
                <a:effectLst>
                  <a:outerShdw blurRad="38100" dist="38100" dir="2700000" algn="tl">
                    <a:srgbClr val="000000">
                      <a:alpha val="43137"/>
                    </a:srgbClr>
                  </a:outerShdw>
                </a:effectLst>
                <a:latin typeface="+mn-ea"/>
                <a:sym typeface="+mn-ea"/>
              </a:rPr>
              <a:t>统计；单位给职工个人</a:t>
            </a:r>
            <a:r>
              <a:rPr lang="zh-CN" altLang="en-US" sz="2400" b="1" noProof="0" dirty="0">
                <a:solidFill>
                  <a:srgbClr val="FF0000"/>
                </a:solidFill>
                <a:effectLst>
                  <a:outerShdw blurRad="38100" dist="38100" dir="2700000" algn="tl">
                    <a:srgbClr val="000000">
                      <a:alpha val="43137"/>
                    </a:srgbClr>
                  </a:outerShdw>
                </a:effectLst>
                <a:latin typeface="+mn-ea"/>
                <a:sym typeface="+mn-ea"/>
              </a:rPr>
              <a:t>实报实销</a:t>
            </a:r>
            <a:r>
              <a:rPr lang="zh-CN" altLang="en-US" sz="2400" b="1" noProof="0" dirty="0">
                <a:solidFill>
                  <a:srgbClr val="3657B4"/>
                </a:solidFill>
                <a:effectLst>
                  <a:outerShdw blurRad="38100" dist="38100" dir="2700000" algn="tl">
                    <a:srgbClr val="000000">
                      <a:alpha val="43137"/>
                    </a:srgbClr>
                  </a:outerShdw>
                </a:effectLst>
                <a:latin typeface="+mn-ea"/>
                <a:sym typeface="+mn-ea"/>
              </a:rPr>
              <a:t>的职工个人家庭使用的</a:t>
            </a:r>
            <a:r>
              <a:rPr lang="zh-CN" altLang="en-US" sz="2400" b="1" noProof="0" dirty="0">
                <a:solidFill>
                  <a:srgbClr val="FF0000"/>
                </a:solidFill>
                <a:effectLst>
                  <a:outerShdw blurRad="38100" dist="38100" dir="2700000" algn="tl">
                    <a:srgbClr val="000000">
                      <a:alpha val="43137"/>
                    </a:srgbClr>
                  </a:outerShdw>
                </a:effectLst>
                <a:latin typeface="+mn-ea"/>
                <a:sym typeface="+mn-ea"/>
              </a:rPr>
              <a:t>固定电话话费</a:t>
            </a:r>
            <a:r>
              <a:rPr lang="zh-CN" altLang="en-US" sz="2400" b="1" noProof="0" dirty="0">
                <a:solidFill>
                  <a:srgbClr val="3657B4"/>
                </a:solidFill>
                <a:effectLst>
                  <a:outerShdw blurRad="38100" dist="38100" dir="2700000" algn="tl">
                    <a:srgbClr val="000000">
                      <a:alpha val="43137"/>
                    </a:srgbClr>
                  </a:outerShdw>
                </a:effectLst>
                <a:latin typeface="+mn-ea"/>
                <a:sym typeface="+mn-ea"/>
              </a:rPr>
              <a:t>、职工个人使用的</a:t>
            </a:r>
            <a:r>
              <a:rPr lang="zh-CN" altLang="en-US" sz="2400" b="1" noProof="0" dirty="0">
                <a:solidFill>
                  <a:srgbClr val="FF0000"/>
                </a:solidFill>
                <a:effectLst>
                  <a:outerShdw blurRad="38100" dist="38100" dir="2700000" algn="tl">
                    <a:srgbClr val="000000">
                      <a:alpha val="43137"/>
                    </a:srgbClr>
                  </a:outerShdw>
                </a:effectLst>
                <a:latin typeface="+mn-ea"/>
                <a:sym typeface="+mn-ea"/>
              </a:rPr>
              <a:t>手机费</a:t>
            </a:r>
            <a:r>
              <a:rPr lang="zh-CN" altLang="en-US" sz="2400" b="1" noProof="0" dirty="0">
                <a:solidFill>
                  <a:srgbClr val="3657B4"/>
                </a:solidFill>
                <a:effectLst>
                  <a:outerShdw blurRad="38100" dist="38100" dir="2700000" algn="tl">
                    <a:srgbClr val="000000">
                      <a:alpha val="43137"/>
                    </a:srgbClr>
                  </a:outerShdw>
                </a:effectLst>
                <a:latin typeface="+mn-ea"/>
                <a:sym typeface="+mn-ea"/>
              </a:rPr>
              <a:t>、职工个人购买的</a:t>
            </a:r>
            <a:r>
              <a:rPr lang="zh-CN" altLang="en-US" sz="2400" b="1" noProof="0" dirty="0">
                <a:solidFill>
                  <a:srgbClr val="FF0000"/>
                </a:solidFill>
                <a:effectLst>
                  <a:outerShdw blurRad="38100" dist="38100" dir="2700000" algn="tl">
                    <a:srgbClr val="000000">
                      <a:alpha val="43137"/>
                    </a:srgbClr>
                  </a:outerShdw>
                </a:effectLst>
                <a:latin typeface="+mn-ea"/>
                <a:sym typeface="+mn-ea"/>
              </a:rPr>
              <a:t>服装费</a:t>
            </a:r>
            <a:r>
              <a:rPr lang="zh-CN" altLang="en-US" sz="2400" b="1" noProof="0" dirty="0">
                <a:solidFill>
                  <a:srgbClr val="3657B4"/>
                </a:solidFill>
                <a:effectLst>
                  <a:outerShdw blurRad="38100" dist="38100" dir="2700000" algn="tl">
                    <a:srgbClr val="000000">
                      <a:alpha val="43137"/>
                    </a:srgbClr>
                  </a:outerShdw>
                </a:effectLst>
                <a:latin typeface="+mn-ea"/>
                <a:sym typeface="+mn-ea"/>
              </a:rPr>
              <a:t>（不包括工作服）等各种费用，其实质为岗位津贴或补贴，应</a:t>
            </a:r>
            <a:r>
              <a:rPr lang="zh-CN" altLang="en-US" sz="2400" b="1" noProof="0" dirty="0">
                <a:solidFill>
                  <a:srgbClr val="FF0000"/>
                </a:solidFill>
                <a:effectLst>
                  <a:outerShdw blurRad="38100" dist="38100" dir="2700000" algn="tl">
                    <a:srgbClr val="000000">
                      <a:alpha val="43137"/>
                    </a:srgbClr>
                  </a:outerShdw>
                </a:effectLst>
                <a:latin typeface="+mn-ea"/>
                <a:sym typeface="+mn-ea"/>
              </a:rPr>
              <a:t>计入工资总额</a:t>
            </a:r>
            <a:r>
              <a:rPr lang="zh-CN" altLang="en-US" sz="2400" b="1" noProof="0" dirty="0">
                <a:solidFill>
                  <a:srgbClr val="3657B4"/>
                </a:solidFill>
                <a:effectLst>
                  <a:outerShdw blurRad="38100" dist="38100" dir="2700000" algn="tl">
                    <a:srgbClr val="000000">
                      <a:alpha val="43137"/>
                    </a:srgbClr>
                  </a:outerShdw>
                </a:effectLst>
                <a:latin typeface="+mn-ea"/>
                <a:sym typeface="+mn-ea"/>
              </a:rPr>
              <a:t>统计；有些单位</a:t>
            </a:r>
            <a:r>
              <a:rPr lang="zh-CN" altLang="en-US" sz="2400" b="1" noProof="0" dirty="0">
                <a:solidFill>
                  <a:srgbClr val="FF0000"/>
                </a:solidFill>
                <a:effectLst>
                  <a:outerShdw blurRad="38100" dist="38100" dir="2700000" algn="tl">
                    <a:srgbClr val="000000">
                      <a:alpha val="43137"/>
                    </a:srgbClr>
                  </a:outerShdw>
                </a:effectLst>
                <a:latin typeface="+mn-ea"/>
                <a:sym typeface="+mn-ea"/>
              </a:rPr>
              <a:t>为不休假的职工发放一定的现金或补贴</a:t>
            </a:r>
            <a:r>
              <a:rPr lang="zh-CN" altLang="en-US" sz="2400" b="1" noProof="0" dirty="0">
                <a:solidFill>
                  <a:srgbClr val="3657B4"/>
                </a:solidFill>
                <a:effectLst>
                  <a:outerShdw blurRad="38100" dist="38100" dir="2700000" algn="tl">
                    <a:srgbClr val="000000">
                      <a:alpha val="43137"/>
                    </a:srgbClr>
                  </a:outerShdw>
                </a:effectLst>
                <a:latin typeface="+mn-ea"/>
                <a:sym typeface="+mn-ea"/>
              </a:rPr>
              <a:t>，其性质为劳动报酬，应</a:t>
            </a:r>
            <a:r>
              <a:rPr lang="zh-CN" altLang="en-US" sz="2400" b="1" noProof="0" dirty="0">
                <a:solidFill>
                  <a:srgbClr val="FF0000"/>
                </a:solidFill>
                <a:effectLst>
                  <a:outerShdw blurRad="38100" dist="38100" dir="2700000" algn="tl">
                    <a:srgbClr val="000000">
                      <a:alpha val="43137"/>
                    </a:srgbClr>
                  </a:outerShdw>
                </a:effectLst>
                <a:latin typeface="+mn-ea"/>
                <a:sym typeface="+mn-ea"/>
              </a:rPr>
              <a:t>计入</a:t>
            </a:r>
            <a:r>
              <a:rPr lang="zh-CN" altLang="en-US" sz="2400" b="1" noProof="0" dirty="0">
                <a:solidFill>
                  <a:srgbClr val="3657B4"/>
                </a:solidFill>
                <a:effectLst>
                  <a:outerShdw blurRad="38100" dist="38100" dir="2700000" algn="tl">
                    <a:srgbClr val="000000">
                      <a:alpha val="43137"/>
                    </a:srgbClr>
                  </a:outerShdw>
                </a:effectLst>
                <a:latin typeface="+mn-ea"/>
                <a:sym typeface="+mn-ea"/>
              </a:rPr>
              <a:t>工资在总额统计；试行企业经营者年薪制的经营者，其工资在</a:t>
            </a:r>
            <a:r>
              <a:rPr lang="zh-CN" altLang="en-US" sz="2400" b="1" noProof="0" dirty="0">
                <a:solidFill>
                  <a:srgbClr val="FF0000"/>
                </a:solidFill>
                <a:effectLst>
                  <a:outerShdw blurRad="38100" dist="38100" dir="2700000" algn="tl">
                    <a:srgbClr val="000000">
                      <a:alpha val="43137"/>
                    </a:srgbClr>
                  </a:outerShdw>
                </a:effectLst>
                <a:latin typeface="+mn-ea"/>
                <a:sym typeface="+mn-ea"/>
              </a:rPr>
              <a:t>正常发放部分和年终结算后补发的部分</a:t>
            </a:r>
            <a:r>
              <a:rPr lang="zh-CN" altLang="en-US" sz="2400" b="1" noProof="0" dirty="0">
                <a:solidFill>
                  <a:srgbClr val="3657B4"/>
                </a:solidFill>
                <a:effectLst>
                  <a:outerShdw blurRad="38100" dist="38100" dir="2700000" algn="tl">
                    <a:srgbClr val="000000">
                      <a:alpha val="43137"/>
                    </a:srgbClr>
                  </a:outerShdw>
                </a:effectLst>
                <a:latin typeface="+mn-ea"/>
                <a:sym typeface="+mn-ea"/>
              </a:rPr>
              <a:t>属于劳动报酬性质，应</a:t>
            </a:r>
            <a:r>
              <a:rPr lang="zh-CN" altLang="en-US" sz="2400" b="1" noProof="0" dirty="0">
                <a:solidFill>
                  <a:srgbClr val="FF0000"/>
                </a:solidFill>
                <a:effectLst>
                  <a:outerShdw blurRad="38100" dist="38100" dir="2700000" algn="tl">
                    <a:srgbClr val="000000">
                      <a:alpha val="43137"/>
                    </a:srgbClr>
                  </a:outerShdw>
                </a:effectLst>
                <a:latin typeface="+mn-ea"/>
                <a:sym typeface="+mn-ea"/>
              </a:rPr>
              <a:t>计入</a:t>
            </a:r>
            <a:r>
              <a:rPr lang="zh-CN" altLang="en-US" sz="2400" b="1" noProof="0" dirty="0">
                <a:solidFill>
                  <a:srgbClr val="3657B4"/>
                </a:solidFill>
                <a:effectLst>
                  <a:outerShdw blurRad="38100" dist="38100" dir="2700000" algn="tl">
                    <a:srgbClr val="000000">
                      <a:alpha val="43137"/>
                    </a:srgbClr>
                  </a:outerShdw>
                </a:effectLst>
                <a:latin typeface="+mn-ea"/>
                <a:sym typeface="+mn-ea"/>
              </a:rPr>
              <a:t>工资总额统计。</a:t>
            </a:r>
            <a:endParaRPr kumimoji="0" lang="en-US" altLang="zh-CN" sz="2400" b="1" kern="1200" cap="none" spc="0" normalizeH="0" baseline="0" noProof="0" dirty="0">
              <a:solidFill>
                <a:srgbClr val="FFFF00"/>
              </a:solidFill>
              <a:effectLst>
                <a:outerShdw blurRad="38100" dist="38100" dir="2700000" algn="tl">
                  <a:srgbClr val="000000">
                    <a:alpha val="43137"/>
                  </a:srgbClr>
                </a:outerShdw>
              </a:effectLst>
              <a:latin typeface="+mn-ea"/>
              <a:ea typeface="+mn-ea"/>
              <a:cs typeface="+mn-cs"/>
            </a:endParaRPr>
          </a:p>
          <a:p>
            <a:pPr marR="0" defTabSz="914400">
              <a:spcBef>
                <a:spcPct val="20000"/>
              </a:spcBef>
              <a:buClr>
                <a:srgbClr val="FFCC00"/>
              </a:buClr>
              <a:buSzPct val="70000"/>
              <a:buFontTx/>
              <a:buNone/>
              <a:defRPr/>
            </a:pPr>
            <a:r>
              <a:rPr lang="en-US" altLang="zh-CN" sz="2400" b="1" noProof="0" dirty="0">
                <a:solidFill>
                  <a:srgbClr val="FFFF00"/>
                </a:solidFill>
                <a:effectLst>
                  <a:outerShdw blurRad="38100" dist="38100" dir="2700000" algn="tl">
                    <a:srgbClr val="000000">
                      <a:alpha val="43137"/>
                    </a:srgbClr>
                  </a:outerShdw>
                </a:effectLst>
                <a:latin typeface="+mn-ea"/>
                <a:sym typeface="+mn-ea"/>
              </a:rPr>
              <a:t>        </a:t>
            </a:r>
            <a:r>
              <a:rPr lang="en-US" altLang="zh-CN" sz="2400" b="1" noProof="0" dirty="0">
                <a:solidFill>
                  <a:srgbClr val="3657B4"/>
                </a:solidFill>
                <a:effectLst>
                  <a:outerShdw blurRad="38100" dist="38100" dir="2700000" algn="tl">
                    <a:srgbClr val="000000">
                      <a:alpha val="43137"/>
                    </a:srgbClr>
                  </a:outerShdw>
                </a:effectLst>
                <a:latin typeface="+mn-ea"/>
                <a:sym typeface="+mn-ea"/>
              </a:rPr>
              <a:t> </a:t>
            </a:r>
            <a:r>
              <a:rPr lang="zh-CN" altLang="en-US" sz="2400" b="1" noProof="0" dirty="0">
                <a:solidFill>
                  <a:srgbClr val="3657B4"/>
                </a:solidFill>
                <a:effectLst>
                  <a:outerShdw blurRad="38100" dist="38100" dir="2700000" algn="tl">
                    <a:srgbClr val="000000">
                      <a:alpha val="43137"/>
                    </a:srgbClr>
                  </a:outerShdw>
                </a:effectLst>
                <a:latin typeface="+mn-ea"/>
                <a:sym typeface="+mn-ea"/>
              </a:rPr>
              <a:t>国家统计局（国统办字</a:t>
            </a:r>
            <a:r>
              <a:rPr lang="en-US" altLang="zh-CN" sz="2400" b="1" noProof="0" dirty="0">
                <a:solidFill>
                  <a:srgbClr val="3657B4"/>
                </a:solidFill>
                <a:effectLst>
                  <a:outerShdw blurRad="38100" dist="38100" dir="2700000" algn="tl">
                    <a:srgbClr val="000000">
                      <a:alpha val="43137"/>
                    </a:srgbClr>
                  </a:outerShdw>
                </a:effectLst>
                <a:latin typeface="+mn-ea"/>
                <a:sym typeface="+mn-ea"/>
              </a:rPr>
              <a:t>【1999】106</a:t>
            </a:r>
            <a:r>
              <a:rPr lang="zh-CN" altLang="en-US" sz="2400" b="1" noProof="0" dirty="0">
                <a:solidFill>
                  <a:srgbClr val="3657B4"/>
                </a:solidFill>
                <a:effectLst>
                  <a:outerShdw blurRad="38100" dist="38100" dir="2700000" algn="tl">
                    <a:srgbClr val="000000">
                      <a:alpha val="43137"/>
                    </a:srgbClr>
                  </a:outerShdw>
                </a:effectLst>
                <a:latin typeface="+mn-ea"/>
                <a:sym typeface="+mn-ea"/>
              </a:rPr>
              <a:t>号）文件中规定“单位以各种名义发放的</a:t>
            </a:r>
            <a:r>
              <a:rPr lang="zh-CN" altLang="en-US" sz="2400" b="1" noProof="0" dirty="0">
                <a:solidFill>
                  <a:srgbClr val="FF0000"/>
                </a:solidFill>
                <a:effectLst>
                  <a:outerShdw blurRad="38100" dist="38100" dir="2700000" algn="tl">
                    <a:srgbClr val="000000">
                      <a:alpha val="43137"/>
                    </a:srgbClr>
                  </a:outerShdw>
                </a:effectLst>
                <a:latin typeface="+mn-ea"/>
                <a:sym typeface="+mn-ea"/>
              </a:rPr>
              <a:t>现金和实物</a:t>
            </a:r>
            <a:r>
              <a:rPr lang="zh-CN" altLang="en-US" sz="2400" b="1" noProof="0" dirty="0">
                <a:solidFill>
                  <a:srgbClr val="3657B4"/>
                </a:solidFill>
                <a:effectLst>
                  <a:outerShdw blurRad="38100" dist="38100" dir="2700000" algn="tl">
                    <a:srgbClr val="000000">
                      <a:alpha val="43137"/>
                    </a:srgbClr>
                  </a:outerShdw>
                </a:effectLst>
                <a:latin typeface="+mn-ea"/>
                <a:sym typeface="+mn-ea"/>
              </a:rPr>
              <a:t>，只要属于劳动报酬性质并且现行统计制度</a:t>
            </a:r>
            <a:r>
              <a:rPr lang="zh-CN" altLang="en-US" sz="2400" b="1" noProof="0" dirty="0">
                <a:solidFill>
                  <a:srgbClr val="FF0000"/>
                </a:solidFill>
                <a:effectLst>
                  <a:outerShdw blurRad="38100" dist="38100" dir="2700000" algn="tl">
                    <a:srgbClr val="000000">
                      <a:alpha val="43137"/>
                    </a:srgbClr>
                  </a:outerShdw>
                </a:effectLst>
                <a:latin typeface="+mn-ea"/>
                <a:sym typeface="+mn-ea"/>
              </a:rPr>
              <a:t>未明确</a:t>
            </a:r>
            <a:r>
              <a:rPr lang="zh-CN" altLang="en-US" sz="2400" b="1" noProof="0" dirty="0">
                <a:solidFill>
                  <a:srgbClr val="3657B4"/>
                </a:solidFill>
                <a:effectLst>
                  <a:outerShdw blurRad="38100" dist="38100" dir="2700000" algn="tl">
                    <a:srgbClr val="000000">
                      <a:alpha val="43137"/>
                    </a:srgbClr>
                  </a:outerShdw>
                </a:effectLst>
                <a:latin typeface="+mn-ea"/>
                <a:sym typeface="+mn-ea"/>
              </a:rPr>
              <a:t>不计入工资的</a:t>
            </a:r>
            <a:r>
              <a:rPr lang="zh-CN" altLang="en-US" sz="2400" b="1" noProof="0" dirty="0">
                <a:solidFill>
                  <a:srgbClr val="FF0000"/>
                </a:solidFill>
                <a:effectLst>
                  <a:outerShdw blurRad="38100" dist="38100" dir="2700000" algn="tl">
                    <a:srgbClr val="000000">
                      <a:alpha val="43137"/>
                    </a:srgbClr>
                  </a:outerShdw>
                </a:effectLst>
                <a:latin typeface="+mn-ea"/>
                <a:sym typeface="+mn-ea"/>
              </a:rPr>
              <a:t>都应作为工资统计</a:t>
            </a:r>
            <a:r>
              <a:rPr lang="zh-CN" altLang="en-US" sz="2400" b="1" noProof="0" dirty="0">
                <a:solidFill>
                  <a:srgbClr val="3657B4"/>
                </a:solidFill>
                <a:effectLst>
                  <a:outerShdw blurRad="38100" dist="38100" dir="2700000" algn="tl">
                    <a:srgbClr val="000000">
                      <a:alpha val="43137"/>
                    </a:srgbClr>
                  </a:outerShdw>
                </a:effectLst>
                <a:latin typeface="+mn-ea"/>
                <a:sym typeface="+mn-ea"/>
              </a:rPr>
              <a:t>”。</a:t>
            </a:r>
            <a:endPar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ea typeface="楷体_GB2312" panose="02010609030101010101" pitchFamily="49" charset="-122"/>
              <a:sym typeface="+mn-ea"/>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t="39524"/>
          <a:stretch>
            <a:fillRect/>
          </a:stretch>
        </p:blipFill>
        <p:spPr>
          <a:xfrm>
            <a:off x="0" y="5780476"/>
            <a:ext cx="12192000" cy="1077523"/>
          </a:xfrm>
          <a:prstGeom prst="rect">
            <a:avLst/>
          </a:prstGeom>
        </p:spPr>
      </p:pic>
      <p:pic>
        <p:nvPicPr>
          <p:cNvPr id="6" name="图片 5"/>
          <p:cNvPicPr>
            <a:picLocks noChangeAspect="1"/>
          </p:cNvPicPr>
          <p:nvPr>
            <p:custDataLst>
              <p:tags r:id="rId2"/>
            </p:custDataLst>
          </p:nvPr>
        </p:nvPicPr>
        <p:blipFill>
          <a:blip r:embed="rId6"/>
          <a:stretch>
            <a:fillRect/>
          </a:stretch>
        </p:blipFill>
        <p:spPr>
          <a:xfrm>
            <a:off x="-529" y="-426"/>
            <a:ext cx="12193057" cy="1068531"/>
          </a:xfrm>
          <a:prstGeom prst="rect">
            <a:avLst/>
          </a:prstGeom>
        </p:spPr>
      </p:pic>
      <p:sp>
        <p:nvSpPr>
          <p:cNvPr id="7" name="Text Box 15"/>
          <p:cNvSpPr txBox="1"/>
          <p:nvPr>
            <p:custDataLst>
              <p:tags r:id="rId3"/>
            </p:custDataLst>
          </p:nvPr>
        </p:nvSpPr>
        <p:spPr>
          <a:xfrm>
            <a:off x="483235" y="1067435"/>
            <a:ext cx="11334750" cy="5051425"/>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3</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）在岗职工工资总额</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在岗职工工资总额是指本单位在报告期内直接支付给本单位全部在岗职工的劳动报酬总额。在岗职工工资总额由基本工资、绩效工资、工资性津补贴和其他工资四部分组成。</a:t>
            </a:r>
            <a:endParaRPr kumimoji="0" lang="en-US" altLang="zh-CN"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在岗职工工资总额具体包括：基础工资、职务工资、级别工资、工龄工资、计件工资、奖金、各种津补贴、洗理费、书报费、旅游费、过节费、伙食补助、住房补贴、住房提租补贴、由单位从个人工资中直接为其代扣或代缴的个人所得税、房水电费以及住房公积金和社会保险基金个人缴纳部分等。</a:t>
            </a:r>
            <a:endParaRPr kumimoji="0" lang="en-US" altLang="zh-CN"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defRPr/>
            </a:pPr>
            <a:endParaRPr kumimoji="0" lang="en-US" altLang="zh-CN"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t="39524"/>
          <a:stretch>
            <a:fillRect/>
          </a:stretch>
        </p:blipFill>
        <p:spPr>
          <a:xfrm>
            <a:off x="0" y="5780476"/>
            <a:ext cx="12192000" cy="1077523"/>
          </a:xfrm>
          <a:prstGeom prst="rect">
            <a:avLst/>
          </a:prstGeom>
        </p:spPr>
      </p:pic>
      <p:pic>
        <p:nvPicPr>
          <p:cNvPr id="6" name="图片 5"/>
          <p:cNvPicPr>
            <a:picLocks noChangeAspect="1"/>
          </p:cNvPicPr>
          <p:nvPr>
            <p:custDataLst>
              <p:tags r:id="rId2"/>
            </p:custDataLst>
          </p:nvPr>
        </p:nvPicPr>
        <p:blipFill>
          <a:blip r:embed="rId6"/>
          <a:stretch>
            <a:fillRect/>
          </a:stretch>
        </p:blipFill>
        <p:spPr>
          <a:xfrm>
            <a:off x="-529" y="-426"/>
            <a:ext cx="12193057" cy="1068531"/>
          </a:xfrm>
          <a:prstGeom prst="rect">
            <a:avLst/>
          </a:prstGeom>
        </p:spPr>
      </p:pic>
      <p:sp>
        <p:nvSpPr>
          <p:cNvPr id="7" name="Text Box 15"/>
          <p:cNvSpPr txBox="1"/>
          <p:nvPr>
            <p:custDataLst>
              <p:tags r:id="rId3"/>
            </p:custDataLst>
          </p:nvPr>
        </p:nvSpPr>
        <p:spPr>
          <a:xfrm>
            <a:off x="483235" y="621665"/>
            <a:ext cx="11334750" cy="5051425"/>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4</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）劳务派遣人员工资总额</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作为非劳派企业填报时</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：“劳务派遣人员工资总额”是指实际用工单位（派遣人员的使用方）在一定时期内为使用劳务派遣人员而付出的劳动报酬总额，</a:t>
            </a: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包括</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用工单位负担的基本工资、加班工资、绩效工资以及各种津贴、补贴等，但</a:t>
            </a: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不包括</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因使用派遣人员而支付的管理费用和其他用工成本。</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如果本表前述企业从业人员平均人数中的“劳务派遣人数”不为零，则此值不能为零。单位：万元</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年。</a:t>
            </a:r>
            <a:endParaRPr kumimoji="0" lang="en-US" altLang="zh-CN"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zh-CN"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作为劳务派遣企业填报时</a:t>
            </a:r>
            <a:r>
              <a:rPr lang="zh-CN"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：该指标为全部对应派出人员的工资总额，人数应与本表前述人数总额相对应。</a:t>
            </a:r>
            <a:endParaRPr kumimoji="0" lang="zh-CN" altLang="zh-CN"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t="39524"/>
          <a:stretch>
            <a:fillRect/>
          </a:stretch>
        </p:blipFill>
        <p:spPr>
          <a:xfrm>
            <a:off x="0" y="5780476"/>
            <a:ext cx="12192000" cy="1077523"/>
          </a:xfrm>
          <a:prstGeom prst="rect">
            <a:avLst/>
          </a:prstGeom>
        </p:spPr>
      </p:pic>
      <p:pic>
        <p:nvPicPr>
          <p:cNvPr id="6" name="图片 5"/>
          <p:cNvPicPr>
            <a:picLocks noChangeAspect="1"/>
          </p:cNvPicPr>
          <p:nvPr>
            <p:custDataLst>
              <p:tags r:id="rId2"/>
            </p:custDataLst>
          </p:nvPr>
        </p:nvPicPr>
        <p:blipFill>
          <a:blip r:embed="rId6"/>
          <a:stretch>
            <a:fillRect/>
          </a:stretch>
        </p:blipFill>
        <p:spPr>
          <a:xfrm>
            <a:off x="-529" y="-426"/>
            <a:ext cx="12193057" cy="1068531"/>
          </a:xfrm>
          <a:prstGeom prst="rect">
            <a:avLst/>
          </a:prstGeom>
        </p:spPr>
      </p:pic>
      <p:sp>
        <p:nvSpPr>
          <p:cNvPr id="7" name="Text Box 15"/>
          <p:cNvSpPr txBox="1"/>
          <p:nvPr>
            <p:custDataLst>
              <p:tags r:id="rId3"/>
            </p:custDataLst>
          </p:nvPr>
        </p:nvSpPr>
        <p:spPr>
          <a:xfrm>
            <a:off x="483235" y="1067435"/>
            <a:ext cx="11334750" cy="5051425"/>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5</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）其他从业人员工资总额</a:t>
            </a:r>
            <a:endParaRPr kumimoji="0" lang="zh-CN" altLang="en-US" sz="2400" b="1" i="0" u="none" strike="noStrike" kern="0" cap="none" spc="0" normalizeH="0" baseline="0" noProof="0" dirty="0">
              <a:ln>
                <a:noFill/>
              </a:ln>
              <a:solidFill>
                <a:srgbClr val="FF0000"/>
              </a:solidFill>
              <a:effectLst>
                <a:outerShdw blurRad="38100" dist="38100" dir="2700000" algn="tl">
                  <a:srgbClr val="000000"/>
                </a:outerShdw>
              </a:effectLst>
              <a:uLnTx/>
              <a:uFillTx/>
              <a:latin typeface="+mn-ea"/>
              <a:cs typeface="+mn-ea"/>
            </a:endParaRPr>
          </a:p>
          <a:p>
            <a:pPr marL="609600" marR="0" lvl="0" indent="-6096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“其他从业人员工资总额”是指本单位在报告期内直接支付给本单位全部其他从业人员的劳动报酬总额。聘用的港澳台和外籍人员的全部工资报酬应折合成人民币填报。</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t="39524"/>
          <a:stretch>
            <a:fillRect/>
          </a:stretch>
        </p:blipFill>
        <p:spPr>
          <a:xfrm>
            <a:off x="0" y="5780476"/>
            <a:ext cx="12192000" cy="1077523"/>
          </a:xfrm>
          <a:prstGeom prst="rect">
            <a:avLst/>
          </a:prstGeom>
        </p:spPr>
      </p:pic>
      <p:pic>
        <p:nvPicPr>
          <p:cNvPr id="6" name="图片 5"/>
          <p:cNvPicPr>
            <a:picLocks noChangeAspect="1"/>
          </p:cNvPicPr>
          <p:nvPr>
            <p:custDataLst>
              <p:tags r:id="rId2"/>
            </p:custDataLst>
          </p:nvPr>
        </p:nvPicPr>
        <p:blipFill>
          <a:blip r:embed="rId6"/>
          <a:stretch>
            <a:fillRect/>
          </a:stretch>
        </p:blipFill>
        <p:spPr>
          <a:xfrm>
            <a:off x="-529" y="-426"/>
            <a:ext cx="12193057" cy="1068531"/>
          </a:xfrm>
          <a:prstGeom prst="rect">
            <a:avLst/>
          </a:prstGeom>
        </p:spPr>
      </p:pic>
      <p:sp>
        <p:nvSpPr>
          <p:cNvPr id="7" name="Text Box 15"/>
          <p:cNvSpPr txBox="1"/>
          <p:nvPr>
            <p:custDataLst>
              <p:tags r:id="rId3"/>
            </p:custDataLst>
          </p:nvPr>
        </p:nvSpPr>
        <p:spPr>
          <a:xfrm>
            <a:off x="544195" y="215265"/>
            <a:ext cx="11334750" cy="542671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6</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）福利费用</a:t>
            </a:r>
            <a:endParaRPr kumimoji="0" lang="en-US" altLang="zh-CN"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详见财政部</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关于企业加强职工福利费财务管理的通知</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财企</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[2009]242</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号</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a:t>
            </a:r>
            <a:endParaRPr kumimoji="0" lang="zh-CN" altLang="en-US" sz="2400" b="1" i="0" u="none" strike="noStrike" kern="0" cap="none" spc="0" normalizeH="0" baseline="0" noProof="0" dirty="0">
              <a:ln>
                <a:noFill/>
              </a:ln>
              <a:solidFill>
                <a:srgbClr val="FF0000"/>
              </a:solidFill>
              <a:effectLst>
                <a:outerShdw blurRad="38100" dist="38100" dir="2700000" algn="tl">
                  <a:srgbClr val="000000"/>
                </a:outerShdw>
              </a:effectLst>
              <a:uLnTx/>
              <a:uFillTx/>
              <a:latin typeface="+mn-ea"/>
              <a:cs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一、企业职工福利费是指企业为职工提供的除职工工资、奖金、津贴、纳入工资总额管理的补贴、职工教育经费、社会保险费和补充养老保险费（年金）、补充医疗保险费及住房公积金以外的福利待遇支出，包括发放给职工或为职工支付的以下各项现金补贴和非货币性集体福利：</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一）为职工卫生保健、生活等发放或支付的各项现金补贴和非货币性福利，包括职工因公外地就医费用、暂未实行医疗统筹企业职工医疗费用、职工供养直系亲属医疗补贴、职工疗养费用、自办职工食堂经费补贴或未办职工食堂统一供应午餐支出、符合国家有关财务规定的供暖费补贴、防暑降温费等。</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形状, 圆圈&#10;&#10;描述已自动生成"/>
          <p:cNvPicPr>
            <a:picLocks noChangeAspect="1"/>
          </p:cNvPicPr>
          <p:nvPr>
            <p:custDataLst>
              <p:tags r:id="rId1"/>
            </p:custDataLst>
          </p:nvPr>
        </p:nvPicPr>
        <p:blipFill rotWithShape="1">
          <a:blip r:embed="rId8" cstate="print">
            <a:extLst>
              <a:ext uri="{28A0092B-C50C-407E-A947-70E740481C1C}">
                <a14:useLocalDpi xmlns:a14="http://schemas.microsoft.com/office/drawing/2010/main" val="0"/>
              </a:ext>
            </a:extLst>
          </a:blip>
          <a:srcRect t="39524"/>
          <a:stretch>
            <a:fillRect/>
          </a:stretch>
        </p:blipFill>
        <p:spPr>
          <a:xfrm>
            <a:off x="0" y="6407150"/>
            <a:ext cx="12192000" cy="450850"/>
          </a:xfrm>
          <a:prstGeom prst="rect">
            <a:avLst/>
          </a:prstGeom>
        </p:spPr>
      </p:pic>
      <p:pic>
        <p:nvPicPr>
          <p:cNvPr id="10" name="图片 9"/>
          <p:cNvPicPr>
            <a:picLocks noChangeAspect="1"/>
          </p:cNvPicPr>
          <p:nvPr>
            <p:custDataLst>
              <p:tags r:id="rId2"/>
            </p:custDataLst>
          </p:nvPr>
        </p:nvPicPr>
        <p:blipFill>
          <a:blip r:embed="rId9"/>
          <a:stretch>
            <a:fillRect/>
          </a:stretch>
        </p:blipFill>
        <p:spPr>
          <a:xfrm>
            <a:off x="-529" y="-425"/>
            <a:ext cx="12193057" cy="533826"/>
          </a:xfrm>
          <a:prstGeom prst="rect">
            <a:avLst/>
          </a:prstGeom>
        </p:spPr>
      </p:pic>
      <p:sp>
        <p:nvSpPr>
          <p:cNvPr id="9" name="文本框 8"/>
          <p:cNvSpPr txBox="1"/>
          <p:nvPr>
            <p:custDataLst>
              <p:tags r:id="rId3"/>
            </p:custDataLst>
          </p:nvPr>
        </p:nvSpPr>
        <p:spPr>
          <a:xfrm>
            <a:off x="233045" y="146050"/>
            <a:ext cx="6331585" cy="521970"/>
          </a:xfrm>
          <a:prstGeom prst="rect">
            <a:avLst/>
          </a:prstGeom>
          <a:noFill/>
          <a:effectLst/>
        </p:spPr>
        <p:txBody>
          <a:bodyPr wrap="square" rtlCol="0">
            <a:spAutoFit/>
          </a:bodyPr>
          <a:lstStyle/>
          <a:p>
            <a:pPr algn="l"/>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202</a:t>
            </a:r>
            <a:r>
              <a:rPr lang="en-US" altLang="zh-CN"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4</a:t>
            </a:r>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年（202</a:t>
            </a:r>
            <a:r>
              <a:rPr lang="en-US" altLang="zh-CN"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3</a:t>
            </a:r>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年度）薪酬调查要求</a:t>
            </a:r>
          </a:p>
        </p:txBody>
      </p:sp>
      <p:cxnSp>
        <p:nvCxnSpPr>
          <p:cNvPr id="13" name="直接连接符 12"/>
          <p:cNvCxnSpPr/>
          <p:nvPr>
            <p:custDataLst>
              <p:tags r:id="rId4"/>
            </p:custDataLst>
          </p:nvPr>
        </p:nvCxnSpPr>
        <p:spPr>
          <a:xfrm>
            <a:off x="318331" y="695578"/>
            <a:ext cx="6019800" cy="4445"/>
          </a:xfrm>
          <a:prstGeom prst="line">
            <a:avLst/>
          </a:prstGeom>
          <a:ln w="12700">
            <a:solidFill>
              <a:srgbClr val="2A448C"/>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custDataLst>
              <p:tags r:id="rId5"/>
            </p:custDataLst>
          </p:nvPr>
        </p:nvSpPr>
        <p:spPr>
          <a:xfrm>
            <a:off x="179705" y="871855"/>
            <a:ext cx="11817350" cy="5335270"/>
          </a:xfrm>
          <a:prstGeom prst="rect">
            <a:avLst/>
          </a:prstGeom>
          <a:noFill/>
        </p:spPr>
        <p:txBody>
          <a:bodyPr wrap="square">
            <a:noAutofit/>
          </a:bodyPr>
          <a:lstStyle/>
          <a:p>
            <a:pPr marR="0" defTabSz="914400">
              <a:spcBef>
                <a:spcPct val="20000"/>
              </a:spcBef>
              <a:buClr>
                <a:schemeClr val="hlink"/>
              </a:buClr>
              <a:buSzPct val="70000"/>
              <a:buFont typeface="Arial" panose="020B0604020202020204" pitchFamily="34" charset="0"/>
              <a:buNone/>
              <a:defRPr/>
            </a:pPr>
            <a:r>
              <a:rPr kumimoji="0" lang="zh-CN" altLang="en-US" sz="2000" b="1" kern="1200" cap="none" spc="0" normalizeH="0" baseline="0" noProof="0" dirty="0">
                <a:solidFill>
                  <a:srgbClr val="FFC000"/>
                </a:solidFill>
                <a:effectLst>
                  <a:outerShdw blurRad="38100" dist="38100" dir="2700000" algn="tl">
                    <a:srgbClr val="000000">
                      <a:alpha val="43137"/>
                    </a:srgbClr>
                  </a:outerShdw>
                </a:effectLst>
                <a:latin typeface="+mn-ea"/>
                <a:ea typeface="+mn-ea"/>
                <a:cs typeface="+mn-cs"/>
                <a:sym typeface="Arial" panose="020B0604020202020204" pitchFamily="34" charset="0"/>
              </a:rPr>
              <a:t>调查范围</a:t>
            </a:r>
            <a:r>
              <a:rPr kumimoji="0" lang="zh-CN" altLang="en-US" sz="2000" b="1" kern="1200" cap="none" spc="0" normalizeH="0" baseline="0" noProof="0" dirty="0">
                <a:solidFill>
                  <a:srgbClr val="FFC000"/>
                </a:solidFill>
                <a:effectLst>
                  <a:outerShdw blurRad="38100" dist="38100" dir="2700000" algn="tl">
                    <a:srgbClr val="000000"/>
                  </a:outerShdw>
                </a:effectLst>
                <a:latin typeface="+mn-ea"/>
                <a:ea typeface="+mn-ea"/>
                <a:cs typeface="+mn-cs"/>
                <a:sym typeface="Arial" panose="020B0604020202020204" pitchFamily="34" charset="0"/>
              </a:rPr>
              <a:t>：</a:t>
            </a:r>
            <a:r>
              <a:rPr kumimoji="0" lang="zh-CN" altLang="en-US" sz="2000" b="1" kern="1200" cap="none" spc="0" normalizeH="0" baseline="0" noProof="0" dirty="0">
                <a:solidFill>
                  <a:srgbClr val="3657B4"/>
                </a:solidFill>
                <a:effectLst>
                  <a:outerShdw blurRad="38100" dist="38100" dir="2700000" algn="tl">
                    <a:srgbClr val="000000">
                      <a:alpha val="43137"/>
                    </a:srgbClr>
                  </a:outerShdw>
                </a:effectLst>
                <a:latin typeface="+mn-ea"/>
                <a:cs typeface="+mn-cs"/>
                <a:sym typeface="Arial" panose="020B0604020202020204" pitchFamily="34" charset="0"/>
              </a:rPr>
              <a:t>202</a:t>
            </a:r>
            <a:r>
              <a:rPr kumimoji="0" lang="en-US" altLang="zh-CN" sz="2000" b="1" kern="1200" cap="none" spc="0" normalizeH="0" baseline="0" noProof="0" dirty="0">
                <a:solidFill>
                  <a:srgbClr val="3657B4"/>
                </a:solidFill>
                <a:effectLst>
                  <a:outerShdw blurRad="38100" dist="38100" dir="2700000" algn="tl">
                    <a:srgbClr val="000000">
                      <a:alpha val="43137"/>
                    </a:srgbClr>
                  </a:outerShdw>
                </a:effectLst>
                <a:latin typeface="+mn-ea"/>
                <a:cs typeface="+mn-cs"/>
                <a:sym typeface="Arial" panose="020B0604020202020204" pitchFamily="34" charset="0"/>
              </a:rPr>
              <a:t>3</a:t>
            </a:r>
            <a:r>
              <a:rPr kumimoji="0" lang="zh-CN" altLang="en-US" sz="2000" b="1" kern="1200" cap="none" spc="0" normalizeH="0" baseline="0" noProof="0" dirty="0">
                <a:solidFill>
                  <a:srgbClr val="3657B4"/>
                </a:solidFill>
                <a:effectLst>
                  <a:outerShdw blurRad="38100" dist="38100" dir="2700000" algn="tl">
                    <a:srgbClr val="000000">
                      <a:alpha val="43137"/>
                    </a:srgbClr>
                  </a:outerShdw>
                </a:effectLst>
                <a:latin typeface="+mn-ea"/>
                <a:cs typeface="+mn-cs"/>
                <a:sym typeface="Arial" panose="020B0604020202020204" pitchFamily="34" charset="0"/>
              </a:rPr>
              <a:t>年度北京市企业薪酬调查抽样企业、在京内注册的</a:t>
            </a:r>
            <a:r>
              <a:rPr kumimoji="0" lang="zh-CN" altLang="en-US" sz="2000" b="1" kern="1200" cap="none" spc="0" normalizeH="0" baseline="0" noProof="0" dirty="0">
                <a:solidFill>
                  <a:srgbClr val="3657B4"/>
                </a:solidFill>
                <a:effectLst>
                  <a:outerShdw blurRad="38100" dist="38100" dir="2700000" algn="tl">
                    <a:srgbClr val="000000">
                      <a:alpha val="43137"/>
                    </a:srgbClr>
                  </a:outerShdw>
                </a:effectLst>
                <a:latin typeface="+mn-ea"/>
                <a:ea typeface="+mn-ea"/>
                <a:cs typeface="+mn-cs"/>
                <a:sym typeface="Arial" panose="020B0604020202020204" pitchFamily="34" charset="0"/>
              </a:rPr>
              <a:t>各市属、区属集团调查至本集团末端企业。</a:t>
            </a:r>
          </a:p>
          <a:p>
            <a:pPr marR="0" defTabSz="914400">
              <a:spcBef>
                <a:spcPct val="20000"/>
              </a:spcBef>
              <a:buClr>
                <a:schemeClr val="hlink"/>
              </a:buClr>
              <a:buSzPct val="70000"/>
              <a:buFont typeface="Arial" panose="020B0604020202020204" pitchFamily="34" charset="0"/>
              <a:buNone/>
              <a:defRPr/>
            </a:pPr>
            <a:r>
              <a:rPr kumimoji="0" lang="zh-CN" altLang="en-US" sz="2000" b="1" kern="1200" cap="none" spc="0" normalizeH="0" baseline="0" noProof="0" dirty="0">
                <a:solidFill>
                  <a:srgbClr val="FFC000"/>
                </a:solidFill>
                <a:effectLst>
                  <a:outerShdw blurRad="38100" dist="38100" dir="2700000" algn="tl">
                    <a:srgbClr val="000000">
                      <a:alpha val="43137"/>
                    </a:srgbClr>
                  </a:outerShdw>
                </a:effectLst>
                <a:latin typeface="+mn-ea"/>
                <a:ea typeface="+mn-ea"/>
                <a:cs typeface="+mn-cs"/>
                <a:sym typeface="Arial" panose="020B0604020202020204" pitchFamily="34" charset="0"/>
              </a:rPr>
              <a:t>上报时间：</a:t>
            </a:r>
            <a:r>
              <a:rPr kumimoji="0" lang="zh-CN" altLang="en-US" sz="2000" b="1" kern="1200" cap="none" spc="0" normalizeH="0" baseline="0" noProof="0" dirty="0">
                <a:solidFill>
                  <a:srgbClr val="3657B4"/>
                </a:solidFill>
                <a:effectLst>
                  <a:outerShdw blurRad="38100" dist="38100" dir="2700000" algn="tl">
                    <a:srgbClr val="000000">
                      <a:alpha val="43137"/>
                    </a:srgbClr>
                  </a:outerShdw>
                </a:effectLst>
                <a:latin typeface="+mn-ea"/>
                <a:ea typeface="+mn-ea"/>
                <a:cs typeface="+mn-cs"/>
                <a:sym typeface="Arial" panose="020B0604020202020204" pitchFamily="34" charset="0"/>
              </a:rPr>
              <a:t>各区人社部门收齐各区填报企业数据及市属局总公司集团总部收齐集团数据，于</a:t>
            </a:r>
            <a:r>
              <a:rPr kumimoji="0" lang="zh-CN" altLang="en-US" sz="2000" b="1" kern="1200" cap="none" spc="0" normalizeH="0" baseline="0" noProof="0" dirty="0">
                <a:solidFill>
                  <a:srgbClr val="FF0000"/>
                </a:solidFill>
                <a:effectLst>
                  <a:outerShdw blurRad="38100" dist="38100" dir="2700000" algn="tl">
                    <a:srgbClr val="000000">
                      <a:alpha val="43137"/>
                    </a:srgbClr>
                  </a:outerShdw>
                </a:effectLst>
                <a:latin typeface="+mn-ea"/>
                <a:ea typeface="+mn-ea"/>
                <a:cs typeface="+mn-cs"/>
                <a:sym typeface="Arial" panose="020B0604020202020204" pitchFamily="34" charset="0"/>
              </a:rPr>
              <a:t>202</a:t>
            </a:r>
            <a:r>
              <a:rPr kumimoji="0" lang="en-US" altLang="zh-CN" sz="2000" b="1" kern="1200" cap="none" spc="0" normalizeH="0" baseline="0" noProof="0" dirty="0">
                <a:solidFill>
                  <a:srgbClr val="FF0000"/>
                </a:solidFill>
                <a:effectLst>
                  <a:outerShdw blurRad="38100" dist="38100" dir="2700000" algn="tl">
                    <a:srgbClr val="000000">
                      <a:alpha val="43137"/>
                    </a:srgbClr>
                  </a:outerShdw>
                </a:effectLst>
                <a:latin typeface="+mn-ea"/>
                <a:ea typeface="+mn-ea"/>
                <a:cs typeface="+mn-cs"/>
                <a:sym typeface="Arial" panose="020B0604020202020204" pitchFamily="34" charset="0"/>
              </a:rPr>
              <a:t>4</a:t>
            </a:r>
            <a:r>
              <a:rPr kumimoji="0" lang="zh-CN" altLang="en-US" sz="2000" b="1" kern="1200" cap="none" spc="0" normalizeH="0" baseline="0" noProof="0" dirty="0">
                <a:solidFill>
                  <a:srgbClr val="FF0000"/>
                </a:solidFill>
                <a:effectLst>
                  <a:outerShdw blurRad="38100" dist="38100" dir="2700000" algn="tl">
                    <a:srgbClr val="000000">
                      <a:alpha val="43137"/>
                    </a:srgbClr>
                  </a:outerShdw>
                </a:effectLst>
                <a:latin typeface="+mn-ea"/>
                <a:ea typeface="+mn-ea"/>
                <a:cs typeface="+mn-cs"/>
                <a:sym typeface="Arial" panose="020B0604020202020204" pitchFamily="34" charset="0"/>
              </a:rPr>
              <a:t>年</a:t>
            </a:r>
            <a:r>
              <a:rPr kumimoji="0" lang="en-US" altLang="zh-CN" sz="2000" b="1" kern="1200" cap="none" spc="0" normalizeH="0" baseline="0" noProof="0" dirty="0">
                <a:solidFill>
                  <a:srgbClr val="FF0000"/>
                </a:solidFill>
                <a:effectLst>
                  <a:outerShdw blurRad="38100" dist="38100" dir="2700000" algn="tl">
                    <a:srgbClr val="000000">
                      <a:alpha val="43137"/>
                    </a:srgbClr>
                  </a:outerShdw>
                </a:effectLst>
                <a:latin typeface="+mn-ea"/>
                <a:ea typeface="+mn-ea"/>
                <a:cs typeface="+mn-cs"/>
                <a:sym typeface="Arial" panose="020B0604020202020204" pitchFamily="34" charset="0"/>
              </a:rPr>
              <a:t>3</a:t>
            </a:r>
            <a:r>
              <a:rPr kumimoji="0" lang="zh-CN" altLang="en-US" sz="2000" b="1" kern="1200" cap="none" spc="0" normalizeH="0" baseline="0" noProof="0" dirty="0">
                <a:solidFill>
                  <a:srgbClr val="FF0000"/>
                </a:solidFill>
                <a:effectLst>
                  <a:outerShdw blurRad="38100" dist="38100" dir="2700000" algn="tl">
                    <a:srgbClr val="000000">
                      <a:alpha val="43137"/>
                    </a:srgbClr>
                  </a:outerShdw>
                </a:effectLst>
                <a:latin typeface="+mn-ea"/>
                <a:ea typeface="+mn-ea"/>
                <a:cs typeface="+mn-cs"/>
                <a:sym typeface="Arial" panose="020B0604020202020204" pitchFamily="34" charset="0"/>
              </a:rPr>
              <a:t>月</a:t>
            </a:r>
            <a:r>
              <a:rPr kumimoji="0" lang="en-US" altLang="zh-CN" sz="2000" b="1" kern="1200" cap="none" spc="0" normalizeH="0" baseline="0" noProof="0" dirty="0">
                <a:solidFill>
                  <a:srgbClr val="FF0000"/>
                </a:solidFill>
                <a:effectLst>
                  <a:outerShdw blurRad="38100" dist="38100" dir="2700000" algn="tl">
                    <a:srgbClr val="000000">
                      <a:alpha val="43137"/>
                    </a:srgbClr>
                  </a:outerShdw>
                </a:effectLst>
                <a:latin typeface="+mn-ea"/>
                <a:ea typeface="+mn-ea"/>
                <a:cs typeface="+mn-cs"/>
                <a:sym typeface="Arial" panose="020B0604020202020204" pitchFamily="34" charset="0"/>
              </a:rPr>
              <a:t>20</a:t>
            </a:r>
            <a:r>
              <a:rPr kumimoji="0" lang="zh-CN" altLang="en-US" sz="2000" b="1" kern="1200" cap="none" spc="0" normalizeH="0" baseline="0" noProof="0" dirty="0">
                <a:solidFill>
                  <a:srgbClr val="FF0000"/>
                </a:solidFill>
                <a:effectLst>
                  <a:outerShdw blurRad="38100" dist="38100" dir="2700000" algn="tl">
                    <a:srgbClr val="000000">
                      <a:alpha val="43137"/>
                    </a:srgbClr>
                  </a:outerShdw>
                </a:effectLst>
                <a:latin typeface="+mn-ea"/>
                <a:ea typeface="+mn-ea"/>
                <a:cs typeface="+mn-cs"/>
                <a:sym typeface="Arial" panose="020B0604020202020204" pitchFamily="34" charset="0"/>
              </a:rPr>
              <a:t>日</a:t>
            </a:r>
            <a:r>
              <a:rPr kumimoji="0" lang="zh-CN" altLang="en-US" sz="2000" b="1" kern="1200" cap="none" spc="0" normalizeH="0" baseline="0" noProof="0" dirty="0">
                <a:solidFill>
                  <a:srgbClr val="3657B4"/>
                </a:solidFill>
                <a:effectLst>
                  <a:outerShdw blurRad="38100" dist="38100" dir="2700000" algn="tl">
                    <a:srgbClr val="000000">
                      <a:alpha val="43137"/>
                    </a:srgbClr>
                  </a:outerShdw>
                </a:effectLst>
                <a:latin typeface="+mn-ea"/>
                <a:ea typeface="+mn-ea"/>
                <a:cs typeface="+mn-cs"/>
                <a:sym typeface="Arial" panose="020B0604020202020204" pitchFamily="34" charset="0"/>
              </a:rPr>
              <a:t>前报送至市人社局劳动关系处政务邮箱：</a:t>
            </a:r>
            <a:r>
              <a:rPr kumimoji="0" lang="en-US" altLang="zh-CN" sz="2000" b="1" kern="1200" cap="none" spc="0" normalizeH="0" baseline="0" noProof="0" dirty="0">
                <a:solidFill>
                  <a:srgbClr val="3657B4"/>
                </a:solidFill>
                <a:effectLst>
                  <a:outerShdw blurRad="38100" dist="38100" dir="2700000" algn="tl">
                    <a:srgbClr val="000000">
                      <a:alpha val="43137"/>
                    </a:srgbClr>
                  </a:outerShdw>
                </a:effectLst>
                <a:latin typeface="+mn-ea"/>
                <a:ea typeface="+mn-ea"/>
                <a:cs typeface="+mn-cs"/>
                <a:sym typeface="Arial" panose="020B0604020202020204" pitchFamily="34" charset="0"/>
              </a:rPr>
              <a:t>maxue@rsj.beijing.gov.cn</a:t>
            </a:r>
            <a:r>
              <a:rPr kumimoji="0" lang="zh-CN" altLang="en-US" sz="2000" b="1" kern="1200" cap="none" spc="0" normalizeH="0" baseline="0" noProof="0" dirty="0">
                <a:solidFill>
                  <a:srgbClr val="3657B4"/>
                </a:solidFill>
                <a:effectLst>
                  <a:outerShdw blurRad="38100" dist="38100" dir="2700000" algn="tl">
                    <a:srgbClr val="000000">
                      <a:alpha val="43137"/>
                    </a:srgbClr>
                  </a:outerShdw>
                </a:effectLst>
                <a:latin typeface="+mn-ea"/>
                <a:ea typeface="+mn-ea"/>
                <a:cs typeface="+mn-cs"/>
                <a:sym typeface="Arial" panose="020B0604020202020204" pitchFamily="34" charset="0"/>
              </a:rPr>
              <a:t>。</a:t>
            </a:r>
          </a:p>
          <a:p>
            <a:pPr>
              <a:spcBef>
                <a:spcPct val="20000"/>
              </a:spcBef>
              <a:buClr>
                <a:schemeClr val="hlink"/>
              </a:buClr>
              <a:buSzPct val="70000"/>
              <a:defRPr/>
            </a:pPr>
            <a:r>
              <a:rPr kumimoji="0" lang="zh-CN" altLang="en-US" sz="2000" b="1" kern="1200" cap="none" spc="0" normalizeH="0" baseline="0" noProof="0" dirty="0">
                <a:solidFill>
                  <a:srgbClr val="FFC000"/>
                </a:solidFill>
                <a:effectLst>
                  <a:outerShdw blurRad="38100" dist="38100" dir="2700000" algn="tl">
                    <a:srgbClr val="000000">
                      <a:alpha val="43137"/>
                    </a:srgbClr>
                  </a:outerShdw>
                </a:effectLst>
                <a:latin typeface="+mn-ea"/>
                <a:ea typeface="+mn-ea"/>
                <a:cs typeface="+mn-cs"/>
                <a:sym typeface="Arial" panose="020B0604020202020204" pitchFamily="34" charset="0"/>
              </a:rPr>
              <a:t>填报指标口径解释答疑支持：</a:t>
            </a:r>
            <a:r>
              <a:rPr kumimoji="0" lang="zh-CN" altLang="en-US" sz="2000" b="1" kern="1200" cap="none" spc="0" normalizeH="0" baseline="0" noProof="0" dirty="0">
                <a:solidFill>
                  <a:srgbClr val="3657B4"/>
                </a:solidFill>
                <a:effectLst>
                  <a:outerShdw blurRad="38100" dist="38100" dir="2700000" algn="tl">
                    <a:srgbClr val="000000">
                      <a:alpha val="43137"/>
                    </a:srgbClr>
                  </a:outerShdw>
                </a:effectLst>
                <a:latin typeface="+mn-ea"/>
                <a:ea typeface="+mn-ea"/>
                <a:cs typeface="+mn-cs"/>
                <a:sym typeface="Arial" panose="020B0604020202020204" pitchFamily="34" charset="0"/>
              </a:rPr>
              <a:t>电话：</a:t>
            </a:r>
            <a:r>
              <a:rPr lang="en-US" altLang="zh-CN" sz="2000" b="1" dirty="0">
                <a:solidFill>
                  <a:srgbClr val="3657B4"/>
                </a:solidFill>
                <a:effectLst>
                  <a:outerShdw blurRad="38100" dist="38100" dir="2700000" algn="tl">
                    <a:srgbClr val="000000">
                      <a:alpha val="43137"/>
                    </a:srgbClr>
                  </a:outerShdw>
                </a:effectLst>
                <a:latin typeface="+mn-ea"/>
              </a:rPr>
              <a:t>89180828</a:t>
            </a:r>
            <a:r>
              <a:rPr lang="zh-CN" altLang="en-US" sz="2000" b="1" dirty="0">
                <a:solidFill>
                  <a:srgbClr val="3657B4"/>
                </a:solidFill>
                <a:effectLst>
                  <a:outerShdw blurRad="38100" dist="38100" dir="2700000" algn="tl">
                    <a:srgbClr val="000000">
                      <a:alpha val="43137"/>
                    </a:srgbClr>
                  </a:outerShdw>
                </a:effectLst>
                <a:latin typeface="+mn-ea"/>
                <a:sym typeface="Arial" panose="020B0604020202020204" pitchFamily="34" charset="0"/>
              </a:rPr>
              <a:t> 。</a:t>
            </a:r>
          </a:p>
          <a:p>
            <a:pPr marR="0" defTabSz="914400">
              <a:spcBef>
                <a:spcPct val="20000"/>
              </a:spcBef>
              <a:buClr>
                <a:schemeClr val="hlink"/>
              </a:buClr>
              <a:buSzPct val="70000"/>
              <a:buFont typeface="Arial" panose="020B0604020202020204" pitchFamily="34" charset="0"/>
              <a:buNone/>
              <a:defRPr/>
            </a:pPr>
            <a:r>
              <a:rPr kumimoji="0" lang="zh-CN" altLang="en-US" sz="2000" b="1" kern="1200" cap="none" spc="0" normalizeH="0" baseline="0" noProof="0" dirty="0">
                <a:solidFill>
                  <a:srgbClr val="FFC000"/>
                </a:solidFill>
                <a:effectLst>
                  <a:outerShdw blurRad="38100" dist="38100" dir="2700000" algn="tl">
                    <a:srgbClr val="000000">
                      <a:alpha val="43137"/>
                    </a:srgbClr>
                  </a:outerShdw>
                </a:effectLst>
                <a:latin typeface="+mn-ea"/>
                <a:ea typeface="+mn-ea"/>
                <a:cs typeface="+mn-cs"/>
                <a:sym typeface="Arial" panose="020B0604020202020204" pitchFamily="34" charset="0"/>
              </a:rPr>
              <a:t>填报软件技术支持：</a:t>
            </a:r>
            <a:r>
              <a:rPr lang="zh-CN" altLang="en-US" sz="2000" b="1" dirty="0">
                <a:solidFill>
                  <a:srgbClr val="3657B4"/>
                </a:solidFill>
                <a:effectLst>
                  <a:outerShdw blurRad="38100" dist="38100" dir="2700000" algn="tl">
                    <a:srgbClr val="000000">
                      <a:alpha val="43137"/>
                    </a:srgbClr>
                  </a:outerShdw>
                </a:effectLst>
                <a:latin typeface="+mn-ea"/>
                <a:sym typeface="Arial" panose="020B0604020202020204" pitchFamily="34" charset="0"/>
              </a:rPr>
              <a:t>电话：</a:t>
            </a:r>
            <a:r>
              <a:rPr lang="en-US" altLang="zh-CN" sz="2000" b="1" dirty="0">
                <a:solidFill>
                  <a:srgbClr val="3657B4"/>
                </a:solidFill>
                <a:effectLst>
                  <a:outerShdw blurRad="38100" dist="38100" dir="2700000" algn="tl">
                    <a:srgbClr val="000000">
                      <a:alpha val="43137"/>
                    </a:srgbClr>
                  </a:outerShdw>
                </a:effectLst>
                <a:latin typeface="+mn-ea"/>
              </a:rPr>
              <a:t>17801325770</a:t>
            </a:r>
            <a:r>
              <a:rPr lang="zh-CN" altLang="en-US" sz="2000" b="1" dirty="0">
                <a:solidFill>
                  <a:srgbClr val="3657B4"/>
                </a:solidFill>
                <a:effectLst>
                  <a:outerShdw blurRad="38100" dist="38100" dir="2700000" algn="tl">
                    <a:srgbClr val="000000">
                      <a:alpha val="43137"/>
                    </a:srgbClr>
                  </a:outerShdw>
                </a:effectLst>
                <a:latin typeface="+mn-ea"/>
                <a:sym typeface="Arial" panose="020B0604020202020204" pitchFamily="34" charset="0"/>
              </a:rPr>
              <a:t>。</a:t>
            </a:r>
            <a:endParaRPr lang="en-US" altLang="zh-CN" sz="2000" b="1" dirty="0">
              <a:solidFill>
                <a:srgbClr val="3657B4"/>
              </a:solidFill>
              <a:effectLst>
                <a:outerShdw blurRad="38100" dist="38100" dir="2700000" algn="tl">
                  <a:srgbClr val="000000">
                    <a:alpha val="43137"/>
                  </a:srgbClr>
                </a:outerShdw>
              </a:effectLst>
              <a:latin typeface="+mn-ea"/>
              <a:sym typeface="Arial" panose="020B0604020202020204" pitchFamily="34" charset="0"/>
            </a:endParaRPr>
          </a:p>
          <a:p>
            <a:pPr>
              <a:spcBef>
                <a:spcPct val="20000"/>
              </a:spcBef>
              <a:buClr>
                <a:schemeClr val="hlink"/>
              </a:buClr>
              <a:buSzPct val="70000"/>
              <a:defRPr/>
            </a:pPr>
            <a:r>
              <a:rPr lang="zh-CN" altLang="en-US" sz="2000" b="1" noProof="0" dirty="0">
                <a:solidFill>
                  <a:srgbClr val="FFC000"/>
                </a:solidFill>
                <a:effectLst>
                  <a:outerShdw blurRad="38100" dist="38100" dir="2700000" algn="tl">
                    <a:srgbClr val="000000">
                      <a:alpha val="43137"/>
                    </a:srgbClr>
                  </a:outerShdw>
                </a:effectLst>
                <a:latin typeface="+mn-ea"/>
                <a:sym typeface="Arial" panose="020B0604020202020204" pitchFamily="34" charset="0"/>
              </a:rPr>
              <a:t>市人力社保局联系方式（非答疑电话）</a:t>
            </a:r>
            <a:r>
              <a:rPr lang="zh-CN" altLang="en-US" sz="2000" b="1" noProof="0" dirty="0">
                <a:solidFill>
                  <a:srgbClr val="3657B4"/>
                </a:solidFill>
                <a:effectLst>
                  <a:outerShdw blurRad="38100" dist="38100" dir="2700000" algn="tl">
                    <a:srgbClr val="000000">
                      <a:alpha val="43137"/>
                    </a:srgbClr>
                  </a:outerShdw>
                </a:effectLst>
                <a:latin typeface="+mn-ea"/>
                <a:sym typeface="Arial" panose="020B0604020202020204" pitchFamily="34" charset="0"/>
              </a:rPr>
              <a:t>电话：</a:t>
            </a:r>
            <a:r>
              <a:rPr lang="en-US" altLang="zh-CN" sz="2000" b="1" dirty="0">
                <a:solidFill>
                  <a:srgbClr val="3657B4"/>
                </a:solidFill>
                <a:effectLst>
                  <a:outerShdw blurRad="38100" dist="38100" dir="2700000" algn="tl">
                    <a:srgbClr val="000000">
                      <a:alpha val="43137"/>
                    </a:srgbClr>
                  </a:outerShdw>
                </a:effectLst>
                <a:latin typeface="+mn-ea"/>
                <a:sym typeface="Arial" panose="020B0604020202020204" pitchFamily="34" charset="0"/>
              </a:rPr>
              <a:t>55585598</a:t>
            </a:r>
            <a:r>
              <a:rPr lang="zh-CN" altLang="en-US" sz="2000" b="1" dirty="0">
                <a:solidFill>
                  <a:srgbClr val="3657B4"/>
                </a:solidFill>
                <a:effectLst>
                  <a:outerShdw blurRad="38100" dist="38100" dir="2700000" algn="tl">
                    <a:srgbClr val="000000">
                      <a:alpha val="43137"/>
                    </a:srgbClr>
                  </a:outerShdw>
                </a:effectLst>
                <a:latin typeface="+mn-ea"/>
                <a:sym typeface="Arial" panose="020B0604020202020204" pitchFamily="34" charset="0"/>
              </a:rPr>
              <a:t>。（</a:t>
            </a:r>
            <a:r>
              <a:rPr lang="zh-CN" altLang="en-US" sz="2000" b="1" noProof="0" dirty="0">
                <a:solidFill>
                  <a:srgbClr val="3657B4"/>
                </a:solidFill>
                <a:effectLst>
                  <a:outerShdw blurRad="38100" dist="38100" dir="2700000" algn="tl">
                    <a:srgbClr val="000000">
                      <a:alpha val="43137"/>
                    </a:srgbClr>
                  </a:outerShdw>
                </a:effectLst>
                <a:latin typeface="+mn-ea"/>
                <a:sym typeface="Arial" panose="020B0604020202020204" pitchFamily="34" charset="0"/>
              </a:rPr>
              <a:t>各区填报企业按各区人社部门联系电话和联系人进行联系沟通，各区联系电话表详见官网下载文件包）</a:t>
            </a:r>
            <a:r>
              <a:rPr lang="zh-CN" altLang="en-US" sz="2000" b="1" dirty="0">
                <a:solidFill>
                  <a:srgbClr val="3657B4"/>
                </a:solidFill>
                <a:effectLst>
                  <a:outerShdw blurRad="38100" dist="38100" dir="2700000" algn="tl">
                    <a:srgbClr val="000000">
                      <a:alpha val="43137"/>
                    </a:srgbClr>
                  </a:outerShdw>
                </a:effectLst>
                <a:latin typeface="+mn-ea"/>
                <a:sym typeface="Arial" panose="020B0604020202020204" pitchFamily="34" charset="0"/>
              </a:rPr>
              <a:t>。</a:t>
            </a:r>
          </a:p>
          <a:p>
            <a:pPr marR="0" defTabSz="914400">
              <a:spcBef>
                <a:spcPct val="20000"/>
              </a:spcBef>
              <a:buClr>
                <a:schemeClr val="hlink"/>
              </a:buClr>
              <a:buSzPct val="70000"/>
              <a:buFont typeface="Arial" panose="020B0604020202020204" pitchFamily="34" charset="0"/>
              <a:buNone/>
              <a:defRPr/>
            </a:pPr>
            <a:r>
              <a:rPr kumimoji="0" lang="zh-CN" altLang="en-US" sz="2000" b="1" kern="1200" cap="none" spc="0" normalizeH="0" baseline="0" noProof="0" dirty="0">
                <a:solidFill>
                  <a:srgbClr val="FFC000"/>
                </a:solidFill>
                <a:effectLst>
                  <a:outerShdw blurRad="38100" dist="38100" dir="2700000" algn="tl">
                    <a:srgbClr val="000000">
                      <a:alpha val="43137"/>
                    </a:srgbClr>
                  </a:outerShdw>
                </a:effectLst>
                <a:latin typeface="+mn-ea"/>
                <a:ea typeface="+mn-ea"/>
                <a:cs typeface="+mn-cs"/>
                <a:sym typeface="Arial" panose="020B0604020202020204" pitchFamily="34" charset="0"/>
              </a:rPr>
              <a:t>上报要求及方式：</a:t>
            </a:r>
            <a:endParaRPr kumimoji="0" lang="zh-CN" altLang="en-US" sz="2000" b="1" kern="1200" cap="none" spc="0" normalizeH="0" baseline="0" noProof="0" dirty="0">
              <a:solidFill>
                <a:srgbClr val="FFFF00"/>
              </a:solidFill>
              <a:effectLst>
                <a:outerShdw blurRad="38100" dist="38100" dir="2700000" algn="tl">
                  <a:srgbClr val="000000">
                    <a:alpha val="43137"/>
                  </a:srgbClr>
                </a:outerShdw>
              </a:effectLst>
              <a:latin typeface="+mn-ea"/>
              <a:ea typeface="+mn-ea"/>
              <a:cs typeface="+mn-cs"/>
              <a:sym typeface="Arial" panose="020B0604020202020204" pitchFamily="34" charset="0"/>
            </a:endParaRPr>
          </a:p>
          <a:p>
            <a:pPr marR="0" defTabSz="914400">
              <a:spcBef>
                <a:spcPct val="20000"/>
              </a:spcBef>
              <a:buClr>
                <a:schemeClr val="hlink"/>
              </a:buClr>
              <a:buSzPct val="70000"/>
              <a:buFont typeface="Arial" panose="020B0604020202020204" pitchFamily="34" charset="0"/>
              <a:buNone/>
              <a:defRPr/>
            </a:pPr>
            <a:r>
              <a:rPr kumimoji="0" lang="zh-CN" altLang="en-US" sz="2000" b="1" kern="1200" cap="none" spc="0" normalizeH="0" baseline="0" noProof="0" dirty="0">
                <a:solidFill>
                  <a:srgbClr val="3657B4"/>
                </a:solidFill>
                <a:effectLst>
                  <a:outerShdw blurRad="38100" dist="38100" dir="2700000" algn="tl">
                    <a:srgbClr val="000000">
                      <a:alpha val="43137"/>
                    </a:srgbClr>
                  </a:outerShdw>
                </a:effectLst>
                <a:latin typeface="+mn-ea"/>
                <a:ea typeface="+mn-ea"/>
                <a:cs typeface="+mn-cs"/>
                <a:sym typeface="Arial" panose="020B0604020202020204" pitchFamily="34" charset="0"/>
              </a:rPr>
              <a:t>1、填报企业须逐级上报数据包文件，切勿跨级上报。</a:t>
            </a:r>
          </a:p>
          <a:p>
            <a:pPr marR="0" defTabSz="914400">
              <a:spcBef>
                <a:spcPct val="20000"/>
              </a:spcBef>
              <a:buClr>
                <a:schemeClr val="hlink"/>
              </a:buClr>
              <a:buSzPct val="70000"/>
              <a:buFont typeface="Arial" panose="020B0604020202020204" pitchFamily="34" charset="0"/>
              <a:buNone/>
              <a:defRPr/>
            </a:pPr>
            <a:r>
              <a:rPr kumimoji="0" lang="zh-CN" altLang="en-US" sz="2000" b="1" kern="1200" cap="none" spc="0" normalizeH="0" baseline="0" noProof="0" dirty="0">
                <a:solidFill>
                  <a:srgbClr val="3657B4"/>
                </a:solidFill>
                <a:effectLst>
                  <a:outerShdw blurRad="38100" dist="38100" dir="2700000" algn="tl">
                    <a:srgbClr val="000000">
                      <a:alpha val="43137"/>
                    </a:srgbClr>
                  </a:outerShdw>
                </a:effectLst>
                <a:latin typeface="+mn-ea"/>
                <a:ea typeface="+mn-ea"/>
                <a:cs typeface="+mn-cs"/>
                <a:sym typeface="Arial" panose="020B0604020202020204" pitchFamily="34" charset="0"/>
              </a:rPr>
              <a:t>2、</a:t>
            </a:r>
            <a:r>
              <a:rPr kumimoji="0" lang="zh-CN" altLang="en-US" sz="2000" b="1" kern="1200" cap="none" spc="0" normalizeH="0" baseline="0" noProof="0" dirty="0">
                <a:solidFill>
                  <a:srgbClr val="FF0000"/>
                </a:solidFill>
                <a:effectLst>
                  <a:outerShdw blurRad="38100" dist="38100" dir="2700000" algn="tl">
                    <a:srgbClr val="000000">
                      <a:alpha val="43137"/>
                    </a:srgbClr>
                  </a:outerShdw>
                </a:effectLst>
                <a:latin typeface="+mn-ea"/>
                <a:ea typeface="+mn-ea"/>
                <a:cs typeface="+mn-cs"/>
                <a:sym typeface="Arial" panose="020B0604020202020204" pitchFamily="34" charset="0"/>
              </a:rPr>
              <a:t>市属集团及其下属企业只需逐级向上级企业报送，不需要向所属区、街道重复报送。</a:t>
            </a:r>
          </a:p>
          <a:p>
            <a:pPr marR="0" defTabSz="914400">
              <a:spcBef>
                <a:spcPct val="20000"/>
              </a:spcBef>
              <a:buClr>
                <a:schemeClr val="hlink"/>
              </a:buClr>
              <a:buSzPct val="70000"/>
              <a:buFont typeface="Arial" panose="020B0604020202020204" pitchFamily="34" charset="0"/>
              <a:buNone/>
              <a:defRPr/>
            </a:pPr>
            <a:endParaRPr kumimoji="0" lang="en-US" altLang="zh-CN" sz="2000" b="1" kern="1200" cap="none" spc="0" normalizeH="0" baseline="0" noProof="0" dirty="0">
              <a:solidFill>
                <a:srgbClr val="FFC000"/>
              </a:solidFill>
              <a:effectLst>
                <a:outerShdw blurRad="38100" dist="38100" dir="2700000" algn="tl">
                  <a:srgbClr val="000000">
                    <a:alpha val="43137"/>
                  </a:srgbClr>
                </a:outerShdw>
              </a:effectLst>
              <a:latin typeface="+mn-ea"/>
              <a:ea typeface="+mn-ea"/>
              <a:cs typeface="+mn-cs"/>
              <a:sym typeface="Arial" panose="020B0604020202020204" pitchFamily="34" charset="0"/>
            </a:endParaRPr>
          </a:p>
          <a:p>
            <a:pPr marR="0" defTabSz="914400">
              <a:spcBef>
                <a:spcPct val="20000"/>
              </a:spcBef>
              <a:buClr>
                <a:schemeClr val="hlink"/>
              </a:buClr>
              <a:buSzPct val="70000"/>
              <a:buFont typeface="Arial" panose="020B0604020202020204" pitchFamily="34" charset="0"/>
              <a:buNone/>
              <a:defRPr/>
            </a:pPr>
            <a:r>
              <a:rPr kumimoji="0" lang="zh-CN" altLang="en-US" sz="2000" b="1" kern="1200" cap="none" spc="0" normalizeH="0" baseline="0" noProof="0" dirty="0">
                <a:solidFill>
                  <a:srgbClr val="FFC000"/>
                </a:solidFill>
                <a:effectLst>
                  <a:outerShdw blurRad="38100" dist="38100" dir="2700000" algn="tl">
                    <a:srgbClr val="000000">
                      <a:alpha val="43137"/>
                    </a:srgbClr>
                  </a:outerShdw>
                </a:effectLst>
                <a:latin typeface="+mn-ea"/>
                <a:ea typeface="+mn-ea"/>
                <a:cs typeface="+mn-cs"/>
                <a:sym typeface="Arial" panose="020B0604020202020204" pitchFamily="34" charset="0"/>
              </a:rPr>
              <a:t>注：所有重组合并的市属集团，如果报表已经完成合并，可以正常逐级填报，那么就按合并后的集团归属逐级填报，如果报表没有合并完成的，还需要单独填报的，可以单独填报，但合并后作为下级企业的单独填报的企业，需要备注已经合并为谁的几级企业来上报。</a:t>
            </a:r>
          </a:p>
          <a:p>
            <a:pPr marR="0" defTabSz="914400">
              <a:spcBef>
                <a:spcPct val="20000"/>
              </a:spcBef>
              <a:buClr>
                <a:schemeClr val="hlink"/>
              </a:buClr>
              <a:buSzPct val="70000"/>
              <a:buFont typeface="Arial" panose="020B0604020202020204" pitchFamily="34" charset="0"/>
              <a:buNone/>
              <a:defRPr/>
            </a:pPr>
            <a:endParaRPr kumimoji="0" lang="zh-CN" altLang="en-US" sz="2000" b="1" kern="1200" cap="none" spc="0" normalizeH="0" baseline="0" noProof="0" dirty="0">
              <a:solidFill>
                <a:srgbClr val="FFC000"/>
              </a:solidFill>
              <a:effectLst>
                <a:outerShdw blurRad="38100" dist="38100" dir="2700000" algn="tl">
                  <a:srgbClr val="000000">
                    <a:alpha val="43137"/>
                  </a:srgbClr>
                </a:outerShdw>
              </a:effectLst>
              <a:latin typeface="+mn-ea"/>
              <a:ea typeface="+mn-ea"/>
              <a:cs typeface="+mn-cs"/>
              <a:sym typeface="Arial" panose="020B0604020202020204" pitchFamily="34"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t="39524"/>
          <a:stretch>
            <a:fillRect/>
          </a:stretch>
        </p:blipFill>
        <p:spPr>
          <a:xfrm>
            <a:off x="0" y="5780476"/>
            <a:ext cx="12192000" cy="1077523"/>
          </a:xfrm>
          <a:prstGeom prst="rect">
            <a:avLst/>
          </a:prstGeom>
        </p:spPr>
      </p:pic>
      <p:pic>
        <p:nvPicPr>
          <p:cNvPr id="6" name="图片 5"/>
          <p:cNvPicPr>
            <a:picLocks noChangeAspect="1"/>
          </p:cNvPicPr>
          <p:nvPr>
            <p:custDataLst>
              <p:tags r:id="rId2"/>
            </p:custDataLst>
          </p:nvPr>
        </p:nvPicPr>
        <p:blipFill>
          <a:blip r:embed="rId6"/>
          <a:stretch>
            <a:fillRect/>
          </a:stretch>
        </p:blipFill>
        <p:spPr>
          <a:xfrm>
            <a:off x="-529" y="-426"/>
            <a:ext cx="12193057" cy="1068531"/>
          </a:xfrm>
          <a:prstGeom prst="rect">
            <a:avLst/>
          </a:prstGeom>
        </p:spPr>
      </p:pic>
      <p:sp>
        <p:nvSpPr>
          <p:cNvPr id="7" name="Text Box 15"/>
          <p:cNvSpPr txBox="1"/>
          <p:nvPr>
            <p:custDataLst>
              <p:tags r:id="rId3"/>
            </p:custDataLst>
          </p:nvPr>
        </p:nvSpPr>
        <p:spPr>
          <a:xfrm>
            <a:off x="544195" y="215265"/>
            <a:ext cx="11334750" cy="5426710"/>
          </a:xfrm>
          <a:prstGeom prst="rect">
            <a:avLst/>
          </a:prstGeom>
          <a:noFill/>
          <a:ln w="9525">
            <a:noFill/>
          </a:ln>
        </p:spPr>
        <p:txBody>
          <a:bodyPr wrap="square" anchor="t" anchorCtr="0">
            <a:noAutofit/>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二）企业尚未分离的内设集体福利部门所发生的设备、设施和人员费用，包括职工食堂、职工浴室、理发室、医务所、托儿所、疗养院、集体宿舍等集体福利部门设备、设施的折旧、维修保养费用以及集体福利部门工作人员的工资薪金、社会保险费、住房公积金、劳务费等人工费用。</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（三）职工困难补助，或者企业统筹建立和管理的专门用于帮助、救济困难职工的基金支出。</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（四）离退休人员统筹外费用，包括离休人员的医疗费及离退休人员其他统筹外费用。企业重组涉及的离退休人员统筹外费用，按照</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财政部关于企业重组有关职工安置费用财务管理问题的通知</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（财企</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[2009]117</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号）执行。国家另有规定的，从其规定。</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（五）按规定发生的其他职工福利费，包括丧葬补助费、抚恤费、职工异地安家费、独生子女费、探亲假路费，以及符合企业职工福利费定义但没有包括在本通知各条款项目中的其他支出。</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t="39524"/>
          <a:stretch>
            <a:fillRect/>
          </a:stretch>
        </p:blipFill>
        <p:spPr>
          <a:xfrm>
            <a:off x="0" y="5780476"/>
            <a:ext cx="12192000" cy="1077523"/>
          </a:xfrm>
          <a:prstGeom prst="rect">
            <a:avLst/>
          </a:prstGeom>
        </p:spPr>
      </p:pic>
      <p:pic>
        <p:nvPicPr>
          <p:cNvPr id="6" name="图片 5"/>
          <p:cNvPicPr>
            <a:picLocks noChangeAspect="1"/>
          </p:cNvPicPr>
          <p:nvPr>
            <p:custDataLst>
              <p:tags r:id="rId2"/>
            </p:custDataLst>
          </p:nvPr>
        </p:nvPicPr>
        <p:blipFill>
          <a:blip r:embed="rId6"/>
          <a:stretch>
            <a:fillRect/>
          </a:stretch>
        </p:blipFill>
        <p:spPr>
          <a:xfrm>
            <a:off x="-529" y="-426"/>
            <a:ext cx="12193057" cy="1068531"/>
          </a:xfrm>
          <a:prstGeom prst="rect">
            <a:avLst/>
          </a:prstGeom>
        </p:spPr>
      </p:pic>
      <p:sp>
        <p:nvSpPr>
          <p:cNvPr id="7" name="Text Box 15"/>
          <p:cNvSpPr txBox="1"/>
          <p:nvPr>
            <p:custDataLst>
              <p:tags r:id="rId3"/>
            </p:custDataLst>
          </p:nvPr>
        </p:nvSpPr>
        <p:spPr>
          <a:xfrm>
            <a:off x="544195" y="854075"/>
            <a:ext cx="11334750" cy="4737100"/>
          </a:xfrm>
          <a:prstGeom prst="rect">
            <a:avLst/>
          </a:prstGeom>
          <a:noFill/>
          <a:ln w="9525">
            <a:noFill/>
          </a:ln>
        </p:spPr>
        <p:txBody>
          <a:bodyPr wrap="square" anchor="t" anchorCtr="0">
            <a:noAutofit/>
          </a:bodyPr>
          <a:lstStyle/>
          <a:p>
            <a:pPr marL="0" marR="0" lvl="0" indent="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二、企业为职工提供的交通、住房、通讯待遇，已经实行货币化改革的，按月按标准发放或支付的住房补贴、交通补贴或者车改补贴、通讯补贴，应当纳入职工工资总额，不再纳入职工福利费管理；尚未实行货币化改革的，企业发生的相关支出作为职工福利费管理，但根据国家有关企业住房制度改革政策的统一规定，不得再为职工购建住房。</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企业给职工发放的节日补助、未统一供餐而按月发放的午餐费补贴，应当纳入工资总额管理。</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t="39524"/>
          <a:stretch>
            <a:fillRect/>
          </a:stretch>
        </p:blipFill>
        <p:spPr>
          <a:xfrm>
            <a:off x="0" y="5780476"/>
            <a:ext cx="12192000" cy="1077523"/>
          </a:xfrm>
          <a:prstGeom prst="rect">
            <a:avLst/>
          </a:prstGeom>
        </p:spPr>
      </p:pic>
      <p:pic>
        <p:nvPicPr>
          <p:cNvPr id="6" name="图片 5"/>
          <p:cNvPicPr>
            <a:picLocks noChangeAspect="1"/>
          </p:cNvPicPr>
          <p:nvPr>
            <p:custDataLst>
              <p:tags r:id="rId2"/>
            </p:custDataLst>
          </p:nvPr>
        </p:nvPicPr>
        <p:blipFill>
          <a:blip r:embed="rId6"/>
          <a:stretch>
            <a:fillRect/>
          </a:stretch>
        </p:blipFill>
        <p:spPr>
          <a:xfrm>
            <a:off x="-529" y="-426"/>
            <a:ext cx="12193057" cy="1068531"/>
          </a:xfrm>
          <a:prstGeom prst="rect">
            <a:avLst/>
          </a:prstGeom>
        </p:spPr>
      </p:pic>
      <p:sp>
        <p:nvSpPr>
          <p:cNvPr id="7" name="Text Box 15"/>
          <p:cNvSpPr txBox="1"/>
          <p:nvPr>
            <p:custDataLst>
              <p:tags r:id="rId3"/>
            </p:custDataLst>
          </p:nvPr>
        </p:nvSpPr>
        <p:spPr>
          <a:xfrm>
            <a:off x="544195" y="711835"/>
            <a:ext cx="11334750" cy="493014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7</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）教育经费</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指企业为职工学习先进技术和提高文化水平而支付的费用。包括岗前培训、在职提高培训、转岗培训、派外培训、职业道德等方面的培训费用和企业自办大中专、职业技术院校等培训场所发生的费用以及职业技能鉴定费用。</a:t>
            </a:r>
            <a:endPar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8</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）保险费用</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指根据国家法律，由企业承担的各项社会保险费用和补充保险费用，包括养老保险、医疗保险、失业保险、工伤保险、生育保险等费用，也包括企业缴纳的年金（补充养老保险）、补充医疗保险或储蓄性医疗保险。不包括不在岗人员的社会保险费用。</a:t>
            </a:r>
            <a:endParaRPr kumimoji="0" lang="zh-CN" altLang="en-US" sz="2400" b="1" i="0" u="none" strike="noStrike" kern="0" cap="none" spc="0" normalizeH="0" baseline="0" noProof="0" dirty="0">
              <a:ln>
                <a:noFill/>
              </a:ln>
              <a:solidFill>
                <a:schemeClr val="tx1"/>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t="39524"/>
          <a:stretch>
            <a:fillRect/>
          </a:stretch>
        </p:blipFill>
        <p:spPr>
          <a:xfrm>
            <a:off x="0" y="5780476"/>
            <a:ext cx="12192000" cy="1077523"/>
          </a:xfrm>
          <a:prstGeom prst="rect">
            <a:avLst/>
          </a:prstGeom>
        </p:spPr>
      </p:pic>
      <p:pic>
        <p:nvPicPr>
          <p:cNvPr id="6" name="图片 5"/>
          <p:cNvPicPr>
            <a:picLocks noChangeAspect="1"/>
          </p:cNvPicPr>
          <p:nvPr>
            <p:custDataLst>
              <p:tags r:id="rId2"/>
            </p:custDataLst>
          </p:nvPr>
        </p:nvPicPr>
        <p:blipFill>
          <a:blip r:embed="rId6"/>
          <a:stretch>
            <a:fillRect/>
          </a:stretch>
        </p:blipFill>
        <p:spPr>
          <a:xfrm>
            <a:off x="-529" y="-426"/>
            <a:ext cx="12193057" cy="1068531"/>
          </a:xfrm>
          <a:prstGeom prst="rect">
            <a:avLst/>
          </a:prstGeom>
        </p:spPr>
      </p:pic>
      <p:sp>
        <p:nvSpPr>
          <p:cNvPr id="7" name="Text Box 15"/>
          <p:cNvSpPr txBox="1"/>
          <p:nvPr>
            <p:custDataLst>
              <p:tags r:id="rId3"/>
            </p:custDataLst>
          </p:nvPr>
        </p:nvSpPr>
        <p:spPr>
          <a:xfrm>
            <a:off x="544195" y="711835"/>
            <a:ext cx="11334750" cy="493014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9</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）劳动保护费用</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指企业为实施安全技术措施、工业卫生等发生的费用，以及用于职工劳动保护用品（如保健用品、清凉用品、工作服等）的费用。它不包括劳动保护设备的购置费、维修费以及个人只能在工作现场使特殊用品。</a:t>
            </a: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10</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）住房费用</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指企业为改善从业人员的居住条件而支付的所有费用。具体包括职工宿舍的折旧费、企业交纳的住房公积金、实际支付给职工的住房补贴（包括为职工租用房屋的租金、租房差价补贴、购房差价补贴等）和按规定为职工提供的住房困难补助及企业住房的维修费和管理费等。</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t="39524"/>
          <a:stretch>
            <a:fillRect/>
          </a:stretch>
        </p:blipFill>
        <p:spPr>
          <a:xfrm>
            <a:off x="0" y="5780476"/>
            <a:ext cx="12192000" cy="1077523"/>
          </a:xfrm>
          <a:prstGeom prst="rect">
            <a:avLst/>
          </a:prstGeom>
        </p:spPr>
      </p:pic>
      <p:pic>
        <p:nvPicPr>
          <p:cNvPr id="6" name="图片 5"/>
          <p:cNvPicPr>
            <a:picLocks noChangeAspect="1"/>
          </p:cNvPicPr>
          <p:nvPr>
            <p:custDataLst>
              <p:tags r:id="rId2"/>
            </p:custDataLst>
          </p:nvPr>
        </p:nvPicPr>
        <p:blipFill>
          <a:blip r:embed="rId6"/>
          <a:stretch>
            <a:fillRect/>
          </a:stretch>
        </p:blipFill>
        <p:spPr>
          <a:xfrm>
            <a:off x="-529" y="-426"/>
            <a:ext cx="12193057" cy="1068531"/>
          </a:xfrm>
          <a:prstGeom prst="rect">
            <a:avLst/>
          </a:prstGeom>
        </p:spPr>
      </p:pic>
      <p:sp>
        <p:nvSpPr>
          <p:cNvPr id="7" name="Text Box 15"/>
          <p:cNvSpPr txBox="1"/>
          <p:nvPr>
            <p:custDataLst>
              <p:tags r:id="rId3"/>
            </p:custDataLst>
          </p:nvPr>
        </p:nvSpPr>
        <p:spPr>
          <a:xfrm>
            <a:off x="544195" y="955040"/>
            <a:ext cx="11334750" cy="4686935"/>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3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11</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）其他人工成本</a:t>
            </a:r>
            <a:endParaRPr kumimoji="0" lang="zh-CN" altLang="en-US" sz="2400" b="1" i="0" u="none" strike="noStrike" kern="0" cap="none" spc="0" normalizeH="0" baseline="0" noProof="0" dirty="0">
              <a:ln>
                <a:noFill/>
              </a:ln>
              <a:solidFill>
                <a:srgbClr val="FF0000"/>
              </a:solidFill>
              <a:effectLst>
                <a:outerShdw blurRad="38100" dist="38100" dir="2700000" algn="tl">
                  <a:srgbClr val="000000"/>
                </a:outerShdw>
              </a:effectLst>
              <a:uLnTx/>
              <a:uFillTx/>
              <a:latin typeface="+mn-ea"/>
              <a:cs typeface="+mn-ea"/>
            </a:endParaRPr>
          </a:p>
          <a:p>
            <a:pPr marL="609600" marR="0" lvl="0" indent="-609600" algn="l" defTabSz="914400" rtl="0" eaLnBrk="1" fontAlgn="base" latinLnBrk="0" hangingPunct="1">
              <a:lnSpc>
                <a:spcPct val="13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3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指不包括在以上各项中的其他人工成本项目。包括工会经费，企业因招聘职工而实际花费的职工招聘费、咨询费，对职工的特殊奖励（如创造发明奖、科技进步奖等），支付实行租赁、承租经营企业的承租人、承包人的风险补偿费等，解除劳动合同或终止劳动合同的补偿费用以及企业因使用劳务派遣人员而发生的管理费用和其它用工成本等。 </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t="39524"/>
          <a:stretch>
            <a:fillRect/>
          </a:stretch>
        </p:blipFill>
        <p:spPr>
          <a:xfrm>
            <a:off x="0" y="5780476"/>
            <a:ext cx="12192000" cy="1077523"/>
          </a:xfrm>
          <a:prstGeom prst="rect">
            <a:avLst/>
          </a:prstGeom>
        </p:spPr>
      </p:pic>
      <p:pic>
        <p:nvPicPr>
          <p:cNvPr id="6" name="图片 5"/>
          <p:cNvPicPr>
            <a:picLocks noChangeAspect="1"/>
          </p:cNvPicPr>
          <p:nvPr>
            <p:custDataLst>
              <p:tags r:id="rId2"/>
            </p:custDataLst>
          </p:nvPr>
        </p:nvPicPr>
        <p:blipFill>
          <a:blip r:embed="rId6"/>
          <a:stretch>
            <a:fillRect/>
          </a:stretch>
        </p:blipFill>
        <p:spPr>
          <a:xfrm>
            <a:off x="-529" y="-426"/>
            <a:ext cx="12193057" cy="1068531"/>
          </a:xfrm>
          <a:prstGeom prst="rect">
            <a:avLst/>
          </a:prstGeom>
        </p:spPr>
      </p:pic>
      <p:sp>
        <p:nvSpPr>
          <p:cNvPr id="7" name="Text Box 15"/>
          <p:cNvSpPr txBox="1"/>
          <p:nvPr>
            <p:custDataLst>
              <p:tags r:id="rId3"/>
            </p:custDataLst>
          </p:nvPr>
        </p:nvSpPr>
        <p:spPr>
          <a:xfrm>
            <a:off x="544195" y="386715"/>
            <a:ext cx="11334750" cy="525526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24</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.不在岗职工年平均人数</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不在岗职工是指由于各种原因，已经离开本人的生产或工作岗位，并已不在本单位从事其他工作，仍与本单位保留劳动关系的。不包括本单位办理正式手续的离退休人员。包括只发放基本工资的外派工作人员、离岗休养职工、企业的离岗挂编人员、协议保留关系人员、下岗待工人员、长期学习、病、伤、产假离开工作岗位六个月以上的人员等。</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单位外派出国学习或工作六个月及以内的带薪人员，本单位仍统计为在岗职工，工资统计在相应指标中；单位外派出国学习或六个月以上的带薪人员，本单位将其统计为不在岗职工，单位发放的生活费统计在相应指标中，对于外出工作人员从境外单位再领取的工资或补助本单位不作统计。</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本单位停薪留职公费（自费）出国留学人员或本单位停薪外派工作人员，从出国之日起单位将其统计为不在岗职工，无论境外是否发放工资或补助本单位均不作统计。</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t="39524"/>
          <a:stretch>
            <a:fillRect/>
          </a:stretch>
        </p:blipFill>
        <p:spPr>
          <a:xfrm>
            <a:off x="0" y="5673725"/>
            <a:ext cx="12192000" cy="1184275"/>
          </a:xfrm>
          <a:prstGeom prst="rect">
            <a:avLst/>
          </a:prstGeom>
        </p:spPr>
      </p:pic>
      <p:pic>
        <p:nvPicPr>
          <p:cNvPr id="6" name="图片 5"/>
          <p:cNvPicPr>
            <a:picLocks noChangeAspect="1"/>
          </p:cNvPicPr>
          <p:nvPr>
            <p:custDataLst>
              <p:tags r:id="rId2"/>
            </p:custDataLst>
          </p:nvPr>
        </p:nvPicPr>
        <p:blipFill>
          <a:blip r:embed="rId6"/>
          <a:stretch>
            <a:fillRect/>
          </a:stretch>
        </p:blipFill>
        <p:spPr>
          <a:xfrm>
            <a:off x="-635" y="-106680"/>
            <a:ext cx="12193270" cy="1174750"/>
          </a:xfrm>
          <a:prstGeom prst="rect">
            <a:avLst/>
          </a:prstGeom>
        </p:spPr>
      </p:pic>
      <p:sp>
        <p:nvSpPr>
          <p:cNvPr id="7" name="Text Box 15"/>
          <p:cNvSpPr txBox="1"/>
          <p:nvPr>
            <p:custDataLst>
              <p:tags r:id="rId3"/>
            </p:custDataLst>
          </p:nvPr>
        </p:nvSpPr>
        <p:spPr>
          <a:xfrm>
            <a:off x="544195" y="488315"/>
            <a:ext cx="11334750" cy="515366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25.</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不在岗职工生活费</a:t>
            </a:r>
            <a:endParaRPr kumimoji="0" lang="zh-CN" altLang="en-US"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指在报告期内直接支付给本单位不在岗职工的全部生活费，发给本单位下岗职工的生活费。</a:t>
            </a: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en-US" altLang="zh-CN"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26-27</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.直接管理的劳务外包人员</a:t>
            </a: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指用工单位在生产经营过程中，直接组织生产经营和管理的劳务外包人员。</a:t>
            </a: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rgbClr val="FFFF00"/>
              </a:solidFill>
              <a:effectLst>
                <a:outerShdw blurRad="38100" dist="38100" dir="2700000" algn="tl">
                  <a:srgbClr val="000000">
                    <a:alpha val="43137"/>
                  </a:srgbClr>
                </a:outerShdw>
              </a:effectLst>
              <a:uLnTx/>
              <a:uFillTx/>
              <a:latin typeface="+mn-ea"/>
              <a:cs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28-29</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zh-CN" altLang="en-US" sz="2400" b="1" noProof="0" dirty="0">
                <a:ln>
                  <a:noFill/>
                </a:ln>
                <a:solidFill>
                  <a:srgbClr val="FFA117"/>
                </a:solidFill>
                <a:effectLst>
                  <a:outerShdw blurRad="38100" dist="38100" dir="2700000" algn="tl">
                    <a:srgbClr val="000000"/>
                  </a:outerShdw>
                </a:effectLst>
                <a:uLnTx/>
                <a:uFillTx/>
                <a:latin typeface="+mn-ea"/>
                <a:cs typeface="+mn-ea"/>
                <a:sym typeface="+mn-ea"/>
              </a:rPr>
              <a:t>打工在校学生</a:t>
            </a:r>
            <a:endParaRPr lang="en-US" altLang="zh-CN"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zh-CN" altLang="en-US"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指实际参加本单位生产经营活动的非实习期在校生。</a:t>
            </a: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lang="zh-CN" altLang="en-US"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30-33</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.企业雇佣高技能人才</a:t>
            </a: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 </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高技能人才指高级工及以上人员。（要求正式持有技能等级证书的人员）。</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t="39524"/>
          <a:stretch>
            <a:fillRect/>
          </a:stretch>
        </p:blipFill>
        <p:spPr>
          <a:xfrm>
            <a:off x="0" y="5673725"/>
            <a:ext cx="12192000" cy="1184275"/>
          </a:xfrm>
          <a:prstGeom prst="rect">
            <a:avLst/>
          </a:prstGeom>
        </p:spPr>
      </p:pic>
      <p:pic>
        <p:nvPicPr>
          <p:cNvPr id="6" name="图片 5"/>
          <p:cNvPicPr>
            <a:picLocks noChangeAspect="1"/>
          </p:cNvPicPr>
          <p:nvPr>
            <p:custDataLst>
              <p:tags r:id="rId2"/>
            </p:custDataLst>
          </p:nvPr>
        </p:nvPicPr>
        <p:blipFill>
          <a:blip r:embed="rId6"/>
          <a:stretch>
            <a:fillRect/>
          </a:stretch>
        </p:blipFill>
        <p:spPr>
          <a:xfrm>
            <a:off x="-635" y="-106680"/>
            <a:ext cx="12193270" cy="1174750"/>
          </a:xfrm>
          <a:prstGeom prst="rect">
            <a:avLst/>
          </a:prstGeom>
        </p:spPr>
      </p:pic>
      <p:sp>
        <p:nvSpPr>
          <p:cNvPr id="7" name="Text Box 15"/>
          <p:cNvSpPr txBox="1"/>
          <p:nvPr>
            <p:custDataLst>
              <p:tags r:id="rId3"/>
            </p:custDataLst>
          </p:nvPr>
        </p:nvSpPr>
        <p:spPr>
          <a:xfrm>
            <a:off x="544195" y="488315"/>
            <a:ext cx="11334750" cy="515366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关于劳务派遣人员来源</a:t>
            </a:r>
            <a:endParaRPr kumimoji="0" lang="zh-CN" altLang="en-US" sz="2400" b="1" i="0" u="none" strike="noStrike" kern="0" cap="none" spc="0" normalizeH="0" baseline="0" noProof="0" dirty="0">
              <a:ln>
                <a:noFill/>
              </a:ln>
              <a:solidFill>
                <a:srgbClr val="FF0000"/>
              </a:solidFill>
              <a:effectLst>
                <a:outerShdw blurRad="38100" dist="38100" dir="2700000" algn="tl">
                  <a:srgbClr val="000000"/>
                </a:outerShdw>
              </a:effectLst>
              <a:uLnTx/>
              <a:uFillTx/>
              <a:latin typeface="+mn-ea"/>
              <a:cs typeface="+mn-ea"/>
            </a:endParaRPr>
          </a:p>
          <a:p>
            <a:pPr marL="0" marR="0" lvl="1" indent="0" algn="l" defTabSz="914400" rtl="0" eaLnBrk="1" fontAlgn="base" latinLnBrk="0" hangingPunct="1">
              <a:lnSpc>
                <a:spcPct val="100000"/>
              </a:lnSpc>
              <a:spcBef>
                <a:spcPts val="2400"/>
              </a:spcBef>
              <a:spcAft>
                <a:spcPct val="0"/>
              </a:spcAft>
              <a:buClr>
                <a:schemeClr val="accent2"/>
              </a:buClr>
              <a:buSzPct val="70000"/>
              <a:buFont typeface="Wingdings" panose="05000000000000000000" pitchFamily="2" charset="2"/>
              <a:buNone/>
              <a:defRPr/>
            </a:pP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根据企业从业人员平均人数中的“劳务派遣人数”填写劳务派遣人员来源信息，应提供：</a:t>
            </a:r>
            <a:endParaRPr kumimoji="0" lang="en-US" altLang="zh-CN"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1" indent="0" algn="l" defTabSz="914400" rtl="0" eaLnBrk="1" fontAlgn="base" latinLnBrk="0" hangingPunct="1">
              <a:lnSpc>
                <a:spcPct val="100000"/>
              </a:lnSpc>
              <a:spcBef>
                <a:spcPts val="0"/>
              </a:spcBef>
              <a:spcAft>
                <a:spcPct val="0"/>
              </a:spcAft>
              <a:buClr>
                <a:schemeClr val="accent2"/>
              </a:buClr>
              <a:buSzPct val="70000"/>
              <a:buFont typeface="Wingdings" panose="05000000000000000000" pitchFamily="2" charset="2"/>
              <a:buNone/>
              <a:defRPr/>
            </a:pP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(1).</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劳派人员来源单位的统一社会信用代码。</a:t>
            </a:r>
            <a:endParaRPr kumimoji="0" lang="en-US" altLang="zh-CN"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1" indent="0" algn="l" defTabSz="914400" rtl="0" eaLnBrk="1" fontAlgn="base" latinLnBrk="0" hangingPunct="1">
              <a:lnSpc>
                <a:spcPct val="100000"/>
              </a:lnSpc>
              <a:spcBef>
                <a:spcPts val="0"/>
              </a:spcBef>
              <a:spcAft>
                <a:spcPct val="0"/>
              </a:spcAft>
              <a:buClr>
                <a:schemeClr val="accent2"/>
              </a:buClr>
              <a:buSzPct val="70000"/>
              <a:buFont typeface="Wingdings" panose="05000000000000000000" pitchFamily="2" charset="2"/>
              <a:buNone/>
              <a:defRPr/>
            </a:pP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(2).</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劳派人员来源单位名称。</a:t>
            </a:r>
            <a:endParaRPr kumimoji="0" lang="en-US" altLang="zh-CN"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1" indent="0" algn="l" defTabSz="914400" rtl="0" eaLnBrk="1" fontAlgn="base" latinLnBrk="0" hangingPunct="1">
              <a:lnSpc>
                <a:spcPct val="100000"/>
              </a:lnSpc>
              <a:spcBef>
                <a:spcPts val="0"/>
              </a:spcBef>
              <a:spcAft>
                <a:spcPct val="0"/>
              </a:spcAft>
              <a:buClr>
                <a:schemeClr val="accent2"/>
              </a:buClr>
              <a:buSzPct val="70000"/>
              <a:buFont typeface="Wingdings" panose="05000000000000000000" pitchFamily="2" charset="2"/>
              <a:buNone/>
              <a:defRPr/>
            </a:pP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(3).</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劳派人员来源单位的劳务派遣经营许可证。</a:t>
            </a:r>
            <a:endParaRPr kumimoji="0" lang="en-US" altLang="zh-CN"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1" indent="0" algn="l" defTabSz="914400" rtl="0" eaLnBrk="1" fontAlgn="base" latinLnBrk="0" hangingPunct="1">
              <a:lnSpc>
                <a:spcPct val="100000"/>
              </a:lnSpc>
              <a:spcBef>
                <a:spcPts val="0"/>
              </a:spcBef>
              <a:spcAft>
                <a:spcPct val="0"/>
              </a:spcAft>
              <a:buClr>
                <a:schemeClr val="accent2"/>
              </a:buClr>
              <a:buSzPct val="70000"/>
              <a:buFont typeface="Wingdings" panose="05000000000000000000" pitchFamily="2" charset="2"/>
              <a:buNone/>
              <a:defRPr/>
            </a:pP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(4).</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以及该劳务派遣单位派往本单位的人数。</a:t>
            </a:r>
            <a:endParaRPr kumimoji="0" lang="en-US" altLang="zh-CN"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1" indent="0" algn="l" defTabSz="914400" rtl="0" eaLnBrk="1" fontAlgn="base" latinLnBrk="0" hangingPunct="1">
              <a:lnSpc>
                <a:spcPct val="100000"/>
              </a:lnSpc>
              <a:spcBef>
                <a:spcPts val="2400"/>
              </a:spcBef>
              <a:spcAft>
                <a:spcPct val="0"/>
              </a:spcAft>
              <a:buClr>
                <a:schemeClr val="accent2"/>
              </a:buClr>
              <a:buSzPct val="70000"/>
              <a:buFont typeface="Wingdings" panose="05000000000000000000" pitchFamily="2" charset="2"/>
              <a:buNone/>
              <a:defRPr/>
            </a:pP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劳务派遣人员来源中的“派遣至本单位人数”应等于企业从业人员平均人数中的“劳务派遣人数”。</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t="39524"/>
          <a:stretch>
            <a:fillRect/>
          </a:stretch>
        </p:blipFill>
        <p:spPr>
          <a:xfrm>
            <a:off x="0" y="5673725"/>
            <a:ext cx="12192000" cy="1184275"/>
          </a:xfrm>
          <a:prstGeom prst="rect">
            <a:avLst/>
          </a:prstGeom>
        </p:spPr>
      </p:pic>
      <p:pic>
        <p:nvPicPr>
          <p:cNvPr id="6" name="图片 5"/>
          <p:cNvPicPr>
            <a:picLocks noChangeAspect="1"/>
          </p:cNvPicPr>
          <p:nvPr>
            <p:custDataLst>
              <p:tags r:id="rId2"/>
            </p:custDataLst>
          </p:nvPr>
        </p:nvPicPr>
        <p:blipFill>
          <a:blip r:embed="rId6"/>
          <a:stretch>
            <a:fillRect/>
          </a:stretch>
        </p:blipFill>
        <p:spPr>
          <a:xfrm>
            <a:off x="-635" y="-106680"/>
            <a:ext cx="12193270" cy="1174750"/>
          </a:xfrm>
          <a:prstGeom prst="rect">
            <a:avLst/>
          </a:prstGeom>
        </p:spPr>
      </p:pic>
      <p:sp>
        <p:nvSpPr>
          <p:cNvPr id="7" name="Text Box 15"/>
          <p:cNvSpPr txBox="1"/>
          <p:nvPr>
            <p:custDataLst>
              <p:tags r:id="rId3"/>
            </p:custDataLst>
          </p:nvPr>
        </p:nvSpPr>
        <p:spPr>
          <a:xfrm>
            <a:off x="544195" y="488315"/>
            <a:ext cx="11334750" cy="515366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关于劳务外包人员来源</a:t>
            </a:r>
            <a:endParaRPr kumimoji="0" lang="zh-CN" altLang="en-US" sz="2400" b="1" i="0" u="none" strike="noStrike" kern="0" cap="none" spc="0" normalizeH="0" baseline="0" noProof="0" dirty="0">
              <a:ln>
                <a:noFill/>
              </a:ln>
              <a:solidFill>
                <a:srgbClr val="FF0000"/>
              </a:solidFill>
              <a:effectLst>
                <a:outerShdw blurRad="38100" dist="38100" dir="2700000" algn="tl">
                  <a:srgbClr val="000000"/>
                </a:outerShdw>
              </a:effectLst>
              <a:uLnTx/>
              <a:uFillTx/>
              <a:latin typeface="+mn-ea"/>
              <a:cs typeface="+mn-ea"/>
            </a:endParaRPr>
          </a:p>
          <a:p>
            <a:pPr marL="0" marR="0" lvl="1" indent="0" algn="l" defTabSz="914400" rtl="0" eaLnBrk="1" fontAlgn="base" latinLnBrk="0" hangingPunct="1">
              <a:lnSpc>
                <a:spcPct val="100000"/>
              </a:lnSpc>
              <a:spcBef>
                <a:spcPts val="2400"/>
              </a:spcBef>
              <a:spcAft>
                <a:spcPct val="0"/>
              </a:spcAft>
              <a:buClr>
                <a:schemeClr val="accent2"/>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根据“直接管理的劳务外包人员平均人数”填写劳务外包人员来源信息，应提供：</a:t>
            </a:r>
            <a:endParaRPr kumimoji="0" lang="en-US" altLang="zh-CN"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1" indent="0" algn="l" defTabSz="914400" rtl="0" eaLnBrk="1" fontAlgn="base" latinLnBrk="0" hangingPunct="1">
              <a:lnSpc>
                <a:spcPct val="100000"/>
              </a:lnSpc>
              <a:spcBef>
                <a:spcPts val="0"/>
              </a:spcBef>
              <a:spcAft>
                <a:spcPct val="0"/>
              </a:spcAft>
              <a:buClr>
                <a:schemeClr val="accent2"/>
              </a:buClr>
              <a:buSzPct val="70000"/>
              <a:buFont typeface="Wingdings" panose="05000000000000000000" pitchFamily="2" charset="2"/>
              <a:buNone/>
              <a:defRPr/>
            </a:pP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(1).</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外包人员来源单位的统一社会信用代码。</a:t>
            </a:r>
            <a:endParaRPr kumimoji="0" lang="en-US" altLang="zh-CN"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1" indent="0" algn="l" defTabSz="914400" rtl="0" eaLnBrk="1" fontAlgn="base" latinLnBrk="0" hangingPunct="1">
              <a:lnSpc>
                <a:spcPct val="100000"/>
              </a:lnSpc>
              <a:spcBef>
                <a:spcPts val="0"/>
              </a:spcBef>
              <a:spcAft>
                <a:spcPct val="0"/>
              </a:spcAft>
              <a:buClr>
                <a:schemeClr val="accent2"/>
              </a:buClr>
              <a:buSzPct val="70000"/>
              <a:buFont typeface="Wingdings" panose="05000000000000000000" pitchFamily="2" charset="2"/>
              <a:buNone/>
              <a:defRPr/>
            </a:pP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(2).</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外包人员来源单位名称。</a:t>
            </a:r>
            <a:endParaRPr kumimoji="0" lang="en-US" altLang="zh-CN"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1" indent="0" algn="l" defTabSz="914400" rtl="0" eaLnBrk="1" fontAlgn="base" latinLnBrk="0" hangingPunct="1">
              <a:lnSpc>
                <a:spcPct val="100000"/>
              </a:lnSpc>
              <a:spcBef>
                <a:spcPts val="0"/>
              </a:spcBef>
              <a:spcAft>
                <a:spcPct val="0"/>
              </a:spcAft>
              <a:buClr>
                <a:schemeClr val="accent2"/>
              </a:buClr>
              <a:buSzPct val="70000"/>
              <a:buFont typeface="Wingdings" panose="05000000000000000000" pitchFamily="2" charset="2"/>
              <a:buNone/>
              <a:defRPr/>
            </a:pP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(3).</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以及该劳务外包单位派往本单位的人数。</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1" indent="0" algn="l" defTabSz="914400" rtl="0" eaLnBrk="1" fontAlgn="base" latinLnBrk="0" hangingPunct="1">
              <a:lnSpc>
                <a:spcPct val="100000"/>
              </a:lnSpc>
              <a:spcBef>
                <a:spcPts val="2400"/>
              </a:spcBef>
              <a:spcAft>
                <a:spcPct val="0"/>
              </a:spcAft>
              <a:buClr>
                <a:schemeClr val="accent2"/>
              </a:buClr>
              <a:buSzPct val="70000"/>
              <a:buFont typeface="Wingdings" panose="05000000000000000000" pitchFamily="2" charset="2"/>
              <a:buNone/>
              <a:defRPr/>
            </a:pP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劳务外包人员来源中的“外包至本单位人数”应等于“直接管理的劳务外包人员平均人数”。</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t="39524"/>
          <a:stretch>
            <a:fillRect/>
          </a:stretch>
        </p:blipFill>
        <p:spPr>
          <a:xfrm>
            <a:off x="0" y="5673725"/>
            <a:ext cx="12192000" cy="1184275"/>
          </a:xfrm>
          <a:prstGeom prst="rect">
            <a:avLst/>
          </a:prstGeom>
        </p:spPr>
      </p:pic>
      <p:pic>
        <p:nvPicPr>
          <p:cNvPr id="6" name="图片 5"/>
          <p:cNvPicPr>
            <a:picLocks noChangeAspect="1"/>
          </p:cNvPicPr>
          <p:nvPr>
            <p:custDataLst>
              <p:tags r:id="rId2"/>
            </p:custDataLst>
          </p:nvPr>
        </p:nvPicPr>
        <p:blipFill>
          <a:blip r:embed="rId6"/>
          <a:stretch>
            <a:fillRect/>
          </a:stretch>
        </p:blipFill>
        <p:spPr>
          <a:xfrm>
            <a:off x="-635" y="-106680"/>
            <a:ext cx="12193270" cy="1174750"/>
          </a:xfrm>
          <a:prstGeom prst="rect">
            <a:avLst/>
          </a:prstGeom>
        </p:spPr>
      </p:pic>
      <p:sp>
        <p:nvSpPr>
          <p:cNvPr id="7" name="Text Box 15"/>
          <p:cNvSpPr txBox="1"/>
          <p:nvPr>
            <p:custDataLst>
              <p:tags r:id="rId3"/>
            </p:custDataLst>
          </p:nvPr>
        </p:nvSpPr>
        <p:spPr>
          <a:xfrm>
            <a:off x="544195" y="488315"/>
            <a:ext cx="11334750" cy="515366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34</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.从业人员平均工资年度预期增长率</a:t>
            </a:r>
            <a:endParaRPr kumimoji="0" lang="en-US" altLang="zh-CN"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endParaRPr kumimoji="0" lang="en-US" altLang="zh-CN" sz="2400" b="1" i="0" u="none" strike="noStrike" kern="0" cap="none" spc="0" normalizeH="0" baseline="0" noProof="0" dirty="0">
              <a:ln>
                <a:noFill/>
              </a:ln>
              <a:solidFill>
                <a:srgbClr val="FFFF00"/>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30000"/>
              </a:lnSpc>
              <a:spcBef>
                <a:spcPts val="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指企业计划或预期在下一个全调查同期</a:t>
            </a:r>
            <a:r>
              <a:rPr lang="en-US" altLang="zh-CN"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zh-CN" altLang="en-US"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年度</a:t>
            </a:r>
            <a:r>
              <a:rPr lang="en-US" altLang="zh-CN"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zh-CN" altLang="en-US"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支出的从业人员平均工资相当于报告期内实际支出的从业人员平均工资的增长情况。</a:t>
            </a:r>
            <a:endParaRPr kumimoji="0" lang="en-US" altLang="zh-CN" sz="2400" b="1" i="0" u="none" strike="noStrike" kern="120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30000"/>
              </a:lnSpc>
              <a:spcBef>
                <a:spcPts val="0"/>
              </a:spcBef>
              <a:spcAft>
                <a:spcPct val="0"/>
              </a:spcAft>
              <a:buClr>
                <a:schemeClr val="hlink"/>
              </a:buClr>
              <a:buSzPct val="70000"/>
              <a:buFont typeface="Wingdings" panose="05000000000000000000" pitchFamily="2" charset="2"/>
              <a:buNone/>
              <a:defRPr/>
            </a:pPr>
            <a:r>
              <a:rPr lang="zh-CN" altLang="en-US"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en-US" altLang="zh-CN"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zh-CN" altLang="en-US"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计算公式为</a:t>
            </a:r>
            <a:r>
              <a:rPr lang="en-US" altLang="zh-CN"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endParaRPr kumimoji="0" lang="en-US" altLang="zh-CN" sz="2400" b="1" i="0" u="none" strike="noStrike" kern="120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30000"/>
              </a:lnSpc>
              <a:spcBef>
                <a:spcPts val="0"/>
              </a:spcBef>
              <a:spcAft>
                <a:spcPct val="0"/>
              </a:spcAft>
              <a:buClr>
                <a:schemeClr val="hlink"/>
              </a:buClr>
              <a:buSzPct val="70000"/>
              <a:buFont typeface="Wingdings" panose="05000000000000000000" pitchFamily="2" charset="2"/>
              <a:buNone/>
              <a:defRPr/>
            </a:pPr>
            <a:r>
              <a:rPr lang="zh-CN" altLang="en-US"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从业人员平均工资年度预期长率</a:t>
            </a:r>
            <a:r>
              <a:rPr lang="en-US" altLang="zh-CN"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zh-CN" altLang="en-US"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企业计划或预期在下一个全调查周期支出的从业人员平均工资</a:t>
            </a:r>
            <a:r>
              <a:rPr lang="en-US" altLang="zh-CN"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zh-CN" altLang="en-US"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报告期内实际支出的从业人员平均工资</a:t>
            </a:r>
            <a:r>
              <a:rPr lang="en-US" altLang="zh-CN"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)-1</a:t>
            </a:r>
            <a:r>
              <a:rPr lang="zh-CN" altLang="en-US"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p>
          <a:p>
            <a:pPr marL="0" marR="0" lvl="0" indent="0" algn="l" defTabSz="914400" rtl="0" eaLnBrk="1" fontAlgn="base" latinLnBrk="0" hangingPunct="1">
              <a:lnSpc>
                <a:spcPct val="130000"/>
              </a:lnSpc>
              <a:spcBef>
                <a:spcPts val="0"/>
              </a:spcBef>
              <a:spcAft>
                <a:spcPct val="0"/>
              </a:spcAft>
              <a:buClr>
                <a:schemeClr val="hlink"/>
              </a:buClr>
              <a:buSzPct val="70000"/>
              <a:buFont typeface="Wingdings" panose="05000000000000000000" pitchFamily="2" charset="2"/>
              <a:buNone/>
              <a:defRPr/>
            </a:pPr>
            <a:r>
              <a:rPr kumimoji="0" lang="en-US" altLang="zh-CN"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填报要求：必填，单位：%。</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形状, 圆圈&#10;&#10;描述已自动生成"/>
          <p:cNvPicPr>
            <a:picLocks noChangeAspect="1"/>
          </p:cNvPicPr>
          <p:nvPr>
            <p:custDataLst>
              <p:tags r:id="rId1"/>
            </p:custDataLst>
          </p:nvPr>
        </p:nvPicPr>
        <p:blipFill rotWithShape="1">
          <a:blip r:embed="rId7" cstate="print">
            <a:extLst>
              <a:ext uri="{28A0092B-C50C-407E-A947-70E740481C1C}">
                <a14:useLocalDpi xmlns:a14="http://schemas.microsoft.com/office/drawing/2010/main" val="0"/>
              </a:ext>
            </a:extLst>
          </a:blip>
          <a:srcRect t="39524"/>
          <a:stretch>
            <a:fillRect/>
          </a:stretch>
        </p:blipFill>
        <p:spPr>
          <a:xfrm>
            <a:off x="0" y="6407150"/>
            <a:ext cx="12192000" cy="450850"/>
          </a:xfrm>
          <a:prstGeom prst="rect">
            <a:avLst/>
          </a:prstGeom>
        </p:spPr>
      </p:pic>
      <p:pic>
        <p:nvPicPr>
          <p:cNvPr id="10" name="图片 9"/>
          <p:cNvPicPr>
            <a:picLocks noChangeAspect="1"/>
          </p:cNvPicPr>
          <p:nvPr>
            <p:custDataLst>
              <p:tags r:id="rId2"/>
            </p:custDataLst>
          </p:nvPr>
        </p:nvPicPr>
        <p:blipFill>
          <a:blip r:embed="rId8"/>
          <a:stretch>
            <a:fillRect/>
          </a:stretch>
        </p:blipFill>
        <p:spPr>
          <a:xfrm>
            <a:off x="-529" y="-425"/>
            <a:ext cx="12193057" cy="533826"/>
          </a:xfrm>
          <a:prstGeom prst="rect">
            <a:avLst/>
          </a:prstGeom>
        </p:spPr>
      </p:pic>
      <p:sp>
        <p:nvSpPr>
          <p:cNvPr id="9" name="文本框 8"/>
          <p:cNvSpPr txBox="1"/>
          <p:nvPr>
            <p:custDataLst>
              <p:tags r:id="rId3"/>
            </p:custDataLst>
          </p:nvPr>
        </p:nvSpPr>
        <p:spPr>
          <a:xfrm>
            <a:off x="233045" y="146050"/>
            <a:ext cx="6331585" cy="521970"/>
          </a:xfrm>
          <a:prstGeom prst="rect">
            <a:avLst/>
          </a:prstGeom>
          <a:noFill/>
          <a:effectLst/>
        </p:spPr>
        <p:txBody>
          <a:bodyPr wrap="square" rtlCol="0">
            <a:spAutoFit/>
          </a:bodyPr>
          <a:lstStyle/>
          <a:p>
            <a:pPr algn="l"/>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202</a:t>
            </a:r>
            <a:r>
              <a:rPr lang="en-US" altLang="zh-CN"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4</a:t>
            </a:r>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年（202</a:t>
            </a:r>
            <a:r>
              <a:rPr lang="en-US" altLang="zh-CN"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3</a:t>
            </a:r>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年度）薪酬调查要求</a:t>
            </a:r>
          </a:p>
        </p:txBody>
      </p:sp>
      <p:cxnSp>
        <p:nvCxnSpPr>
          <p:cNvPr id="13" name="直接连接符 12"/>
          <p:cNvCxnSpPr/>
          <p:nvPr>
            <p:custDataLst>
              <p:tags r:id="rId4"/>
            </p:custDataLst>
          </p:nvPr>
        </p:nvCxnSpPr>
        <p:spPr>
          <a:xfrm>
            <a:off x="318331" y="695578"/>
            <a:ext cx="6019800" cy="4445"/>
          </a:xfrm>
          <a:prstGeom prst="line">
            <a:avLst/>
          </a:prstGeom>
          <a:ln w="12700">
            <a:solidFill>
              <a:srgbClr val="2A448C"/>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custDataLst>
              <p:tags r:id="rId5"/>
            </p:custDataLst>
          </p:nvPr>
        </p:nvSpPr>
        <p:spPr>
          <a:xfrm>
            <a:off x="1284605" y="1176020"/>
            <a:ext cx="9545955" cy="4828540"/>
          </a:xfrm>
          <a:prstGeom prst="rect">
            <a:avLst/>
          </a:prstGeom>
          <a:noFill/>
        </p:spPr>
        <p:txBody>
          <a:bodyPr wrap="square">
            <a:noAutofit/>
          </a:bodyPr>
          <a:lstStyle/>
          <a:p>
            <a:pPr marR="0" algn="l" defTabSz="914400">
              <a:spcBef>
                <a:spcPct val="20000"/>
              </a:spcBef>
              <a:buClr>
                <a:schemeClr val="hlink"/>
              </a:buClr>
              <a:buSzPct val="70000"/>
              <a:buFont typeface="Arial" panose="020B0604020202020204" pitchFamily="34" charset="0"/>
              <a:buNone/>
              <a:defRPr/>
            </a:pPr>
            <a:r>
              <a:rPr lang="zh-CN" altLang="en-US" sz="2400" b="1" noProof="0" dirty="0">
                <a:solidFill>
                  <a:srgbClr val="3657B4"/>
                </a:solidFill>
                <a:effectLst>
                  <a:outerShdw blurRad="38100" dist="38100" dir="2700000" algn="tl">
                    <a:srgbClr val="000000"/>
                  </a:outerShdw>
                </a:effectLst>
                <a:latin typeface="+mn-ea"/>
                <a:sym typeface="Arial" panose="020B0604020202020204" pitchFamily="34" charset="0"/>
              </a:rPr>
              <a:t>3、报送形式：</a:t>
            </a:r>
            <a:endParaRPr kumimoji="0" lang="zh-CN" altLang="en-US" sz="2400" b="1" kern="1200" cap="none" spc="0" normalizeH="0" baseline="0" noProof="0" dirty="0">
              <a:solidFill>
                <a:srgbClr val="3657B4"/>
              </a:solidFill>
              <a:effectLst>
                <a:outerShdw blurRad="38100" dist="38100" dir="2700000" algn="tl">
                  <a:srgbClr val="000000"/>
                </a:outerShdw>
              </a:effectLst>
              <a:latin typeface="+mn-ea"/>
              <a:ea typeface="+mn-ea"/>
              <a:cs typeface="+mn-cs"/>
              <a:sym typeface="Arial" panose="020B0604020202020204" pitchFamily="34" charset="0"/>
            </a:endParaRPr>
          </a:p>
          <a:p>
            <a:pPr marL="457200" marR="0" indent="-457200" defTabSz="914400">
              <a:spcBef>
                <a:spcPct val="20000"/>
              </a:spcBef>
              <a:buClr>
                <a:schemeClr val="hlink"/>
              </a:buClr>
              <a:buSzPct val="70000"/>
              <a:buFont typeface="+mj-ea"/>
              <a:buAutoNum type="circleNumDbPlain"/>
              <a:defRPr/>
            </a:pPr>
            <a:r>
              <a:rPr lang="zh-CN" altLang="en-US" sz="2400" b="1" noProof="0" dirty="0">
                <a:solidFill>
                  <a:srgbClr val="3657B4"/>
                </a:solidFill>
                <a:effectLst>
                  <a:outerShdw blurRad="38100" dist="38100" dir="2700000" algn="tl">
                    <a:srgbClr val="000000"/>
                  </a:outerShdw>
                </a:effectLst>
                <a:latin typeface="+mn-ea"/>
                <a:sym typeface="Arial" panose="020B0604020202020204" pitchFamily="34" charset="0"/>
              </a:rPr>
              <a:t>市属国企总部填报好集团总部及收齐全集团数据后，通过企业薪酬调查软件上报的数据包及</a:t>
            </a:r>
            <a:r>
              <a:rPr lang="en-US" altLang="zh-CN" sz="2400" b="1" noProof="0" dirty="0">
                <a:solidFill>
                  <a:srgbClr val="3657B4"/>
                </a:solidFill>
                <a:effectLst>
                  <a:outerShdw blurRad="38100" dist="38100" dir="2700000" algn="tl">
                    <a:srgbClr val="000000"/>
                  </a:outerShdw>
                </a:effectLst>
                <a:latin typeface="+mn-ea"/>
                <a:sym typeface="Arial" panose="020B0604020202020204" pitchFamily="34" charset="0"/>
              </a:rPr>
              <a:t>Excel</a:t>
            </a:r>
            <a:r>
              <a:rPr lang="zh-CN" altLang="en-US" sz="2400" b="1" noProof="0" dirty="0">
                <a:solidFill>
                  <a:srgbClr val="3657B4"/>
                </a:solidFill>
                <a:effectLst>
                  <a:outerShdw blurRad="38100" dist="38100" dir="2700000" algn="tl">
                    <a:srgbClr val="000000"/>
                  </a:outerShdw>
                </a:effectLst>
                <a:latin typeface="+mn-ea"/>
                <a:sym typeface="Arial" panose="020B0604020202020204" pitchFamily="34" charset="0"/>
              </a:rPr>
              <a:t>版报表盖公章后将扫描件（</a:t>
            </a:r>
            <a:r>
              <a:rPr lang="en-US" altLang="zh-CN" sz="2400" b="1" noProof="0" dirty="0">
                <a:solidFill>
                  <a:srgbClr val="3657B4"/>
                </a:solidFill>
                <a:effectLst>
                  <a:outerShdw blurRad="38100" dist="38100" dir="2700000" algn="tl">
                    <a:srgbClr val="000000"/>
                  </a:outerShdw>
                </a:effectLst>
                <a:latin typeface="+mn-ea"/>
                <a:sym typeface="Arial" panose="020B0604020202020204" pitchFamily="34" charset="0"/>
              </a:rPr>
              <a:t>PDF</a:t>
            </a:r>
            <a:r>
              <a:rPr lang="zh-CN" altLang="en-US" sz="2400" b="1" noProof="0" dirty="0">
                <a:solidFill>
                  <a:srgbClr val="3657B4"/>
                </a:solidFill>
                <a:effectLst>
                  <a:outerShdw blurRad="38100" dist="38100" dir="2700000" algn="tl">
                    <a:srgbClr val="000000"/>
                  </a:outerShdw>
                </a:effectLst>
                <a:latin typeface="+mn-ea"/>
                <a:sym typeface="Arial" panose="020B0604020202020204" pitchFamily="34" charset="0"/>
              </a:rPr>
              <a:t>格式）报送至马雪公务邮箱：</a:t>
            </a:r>
            <a:r>
              <a:rPr lang="en-US" altLang="zh-CN" sz="2400" b="1" u="sng" noProof="0" dirty="0">
                <a:solidFill>
                  <a:srgbClr val="FFC000"/>
                </a:solidFill>
                <a:effectLst>
                  <a:outerShdw blurRad="38100" dist="38100" dir="2700000" algn="tl">
                    <a:srgbClr val="000000"/>
                  </a:outerShdw>
                </a:effectLst>
                <a:latin typeface="+mn-ea"/>
                <a:sym typeface="Arial" panose="020B0604020202020204" pitchFamily="34" charset="0"/>
              </a:rPr>
              <a:t>maxue@rsj.beijing.gov.cn</a:t>
            </a:r>
            <a:r>
              <a:rPr lang="zh-CN" altLang="en-US" sz="2400" b="1" u="sng" noProof="0" dirty="0">
                <a:solidFill>
                  <a:srgbClr val="FFC000"/>
                </a:solidFill>
                <a:effectLst>
                  <a:outerShdw blurRad="38100" dist="38100" dir="2700000" algn="tl">
                    <a:srgbClr val="000000"/>
                  </a:outerShdw>
                </a:effectLst>
                <a:latin typeface="+mn-ea"/>
                <a:sym typeface="Arial" panose="020B0604020202020204" pitchFamily="34" charset="0"/>
              </a:rPr>
              <a:t>。</a:t>
            </a:r>
            <a:endParaRPr kumimoji="0" lang="en-US" altLang="zh-CN" sz="2400" b="1" u="sng" kern="1200" cap="none" spc="0" normalizeH="0" baseline="0" noProof="0" dirty="0">
              <a:solidFill>
                <a:srgbClr val="FFFF00"/>
              </a:solidFill>
              <a:effectLst>
                <a:outerShdw blurRad="38100" dist="38100" dir="2700000" algn="tl">
                  <a:srgbClr val="000000"/>
                </a:outerShdw>
              </a:effectLst>
              <a:latin typeface="+mn-ea"/>
              <a:ea typeface="+mn-ea"/>
              <a:cs typeface="+mn-cs"/>
              <a:sym typeface="Arial" panose="020B0604020202020204" pitchFamily="34" charset="0"/>
            </a:endParaRPr>
          </a:p>
          <a:p>
            <a:pPr marL="457200" marR="0" indent="-457200" defTabSz="914400">
              <a:spcBef>
                <a:spcPct val="20000"/>
              </a:spcBef>
              <a:buClr>
                <a:schemeClr val="hlink"/>
              </a:buClr>
              <a:buSzPct val="70000"/>
              <a:buFont typeface="+mj-ea"/>
              <a:buAutoNum type="circleNumDbPlain"/>
              <a:defRPr/>
            </a:pPr>
            <a:r>
              <a:rPr lang="zh-CN" altLang="en-US" sz="2400" b="1" noProof="0" dirty="0">
                <a:solidFill>
                  <a:srgbClr val="3657B4"/>
                </a:solidFill>
                <a:effectLst>
                  <a:outerShdw blurRad="38100" dist="38100" dir="2700000" algn="tl">
                    <a:srgbClr val="000000"/>
                  </a:outerShdw>
                </a:effectLst>
                <a:latin typeface="+mn-ea"/>
                <a:sym typeface="+mn-ea"/>
              </a:rPr>
              <a:t>各区被调查企业（区属国企及非国有企业）通过企业薪酬调查软件上报的数据包上报给各区人力社保局劳动关系科工作人员，</a:t>
            </a:r>
            <a:r>
              <a:rPr lang="zh-CN" altLang="en-US" sz="2400" b="1" noProof="0" dirty="0">
                <a:solidFill>
                  <a:srgbClr val="FF0000"/>
                </a:solidFill>
                <a:effectLst>
                  <a:outerShdw blurRad="38100" dist="38100" dir="2700000" algn="tl">
                    <a:srgbClr val="000000"/>
                  </a:outerShdw>
                </a:effectLst>
                <a:latin typeface="+mn-ea"/>
                <a:sym typeface="+mn-ea"/>
              </a:rPr>
              <a:t>由各区工作人员上报至马雪邮箱，区内填报企业请勿直接发送至马雪邮箱</a:t>
            </a:r>
            <a:r>
              <a:rPr lang="zh-CN" altLang="en-US" sz="2400" b="1" noProof="0" dirty="0">
                <a:effectLst>
                  <a:outerShdw blurRad="38100" dist="38100" dir="2700000" algn="tl">
                    <a:srgbClr val="000000"/>
                  </a:outerShdw>
                </a:effectLst>
                <a:latin typeface="+mn-ea"/>
                <a:sym typeface="+mn-ea"/>
              </a:rPr>
              <a:t>。</a:t>
            </a:r>
            <a:endParaRPr kumimoji="0" lang="zh-CN" altLang="en-US" sz="2400" b="1" kern="1200" cap="none" spc="0" normalizeH="0" baseline="0" noProof="0" dirty="0">
              <a:solidFill>
                <a:srgbClr val="3657B4"/>
              </a:solidFill>
              <a:effectLst>
                <a:outerShdw blurRad="38100" dist="38100" dir="2700000" algn="tl">
                  <a:srgbClr val="000000">
                    <a:alpha val="43137"/>
                  </a:srgbClr>
                </a:outerShdw>
              </a:effectLst>
              <a:latin typeface="+mn-ea"/>
              <a:ea typeface="+mn-ea"/>
              <a:cs typeface="+mn-cs"/>
              <a:sym typeface="Arial" panose="020B0604020202020204" pitchFamily="34" charset="0"/>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descr="形状, 圆圈&#10;&#10;描述已自动生成"/>
          <p:cNvPicPr>
            <a:picLocks noChangeAspect="1"/>
          </p:cNvPicPr>
          <p:nvPr>
            <p:custDataLst>
              <p:tags r:id="rId1"/>
            </p:custDataLst>
          </p:nvPr>
        </p:nvPicPr>
        <p:blipFill rotWithShape="1">
          <a:blip r:embed="rId10" cstate="print">
            <a:extLst>
              <a:ext uri="{28A0092B-C50C-407E-A947-70E740481C1C}">
                <a14:useLocalDpi xmlns:a14="http://schemas.microsoft.com/office/drawing/2010/main" val="0"/>
              </a:ext>
            </a:extLst>
          </a:blip>
          <a:srcRect t="39524"/>
          <a:stretch>
            <a:fillRect/>
          </a:stretch>
        </p:blipFill>
        <p:spPr>
          <a:xfrm>
            <a:off x="0" y="6407150"/>
            <a:ext cx="12192000" cy="450850"/>
          </a:xfrm>
          <a:prstGeom prst="rect">
            <a:avLst/>
          </a:prstGeom>
        </p:spPr>
      </p:pic>
      <p:pic>
        <p:nvPicPr>
          <p:cNvPr id="38" name="图片 37"/>
          <p:cNvPicPr>
            <a:picLocks noChangeAspect="1"/>
          </p:cNvPicPr>
          <p:nvPr>
            <p:custDataLst>
              <p:tags r:id="rId2"/>
            </p:custDataLst>
          </p:nvPr>
        </p:nvPicPr>
        <p:blipFill>
          <a:blip r:embed="rId11"/>
          <a:stretch>
            <a:fillRect/>
          </a:stretch>
        </p:blipFill>
        <p:spPr>
          <a:xfrm>
            <a:off x="-529" y="-425"/>
            <a:ext cx="12193057" cy="533826"/>
          </a:xfrm>
          <a:prstGeom prst="rect">
            <a:avLst/>
          </a:prstGeom>
        </p:spPr>
      </p:pic>
      <p:sp>
        <p:nvSpPr>
          <p:cNvPr id="39" name="文本框 38"/>
          <p:cNvSpPr txBox="1"/>
          <p:nvPr>
            <p:custDataLst>
              <p:tags r:id="rId3"/>
            </p:custDataLst>
          </p:nvPr>
        </p:nvSpPr>
        <p:spPr>
          <a:xfrm>
            <a:off x="233045" y="146050"/>
            <a:ext cx="3108960" cy="521970"/>
          </a:xfrm>
          <a:prstGeom prst="rect">
            <a:avLst/>
          </a:prstGeom>
          <a:noFill/>
          <a:effectLst/>
        </p:spPr>
        <p:txBody>
          <a:bodyPr wrap="square" rtlCol="0">
            <a:spAutoFit/>
          </a:bodyPr>
          <a:lstStyle/>
          <a:p>
            <a:pPr algn="dist"/>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项目基本情况展示</a:t>
            </a:r>
          </a:p>
        </p:txBody>
      </p:sp>
      <p:cxnSp>
        <p:nvCxnSpPr>
          <p:cNvPr id="40" name="直接连接符 39"/>
          <p:cNvCxnSpPr/>
          <p:nvPr>
            <p:custDataLst>
              <p:tags r:id="rId4"/>
            </p:custDataLst>
          </p:nvPr>
        </p:nvCxnSpPr>
        <p:spPr>
          <a:xfrm>
            <a:off x="318331" y="695578"/>
            <a:ext cx="2997200" cy="4445"/>
          </a:xfrm>
          <a:prstGeom prst="line">
            <a:avLst/>
          </a:prstGeom>
          <a:ln w="12700">
            <a:solidFill>
              <a:srgbClr val="2A448C"/>
            </a:solidFill>
          </a:ln>
        </p:spPr>
        <p:style>
          <a:lnRef idx="1">
            <a:schemeClr val="accent1"/>
          </a:lnRef>
          <a:fillRef idx="0">
            <a:schemeClr val="accent1"/>
          </a:fillRef>
          <a:effectRef idx="0">
            <a:schemeClr val="accent1"/>
          </a:effectRef>
          <a:fontRef idx="minor">
            <a:schemeClr val="tx1"/>
          </a:fontRef>
        </p:style>
      </p:cxnSp>
      <p:sp>
        <p:nvSpPr>
          <p:cNvPr id="6146" name="Rectangle 2"/>
          <p:cNvSpPr>
            <a:spLocks noGrp="1" noChangeArrowheads="1"/>
          </p:cNvSpPr>
          <p:nvPr>
            <p:ph type="title" idx="4294967295"/>
            <p:custDataLst>
              <p:tags r:id="rId5"/>
            </p:custDataLst>
          </p:nvPr>
        </p:nvSpPr>
        <p:spPr>
          <a:xfrm>
            <a:off x="334963" y="317500"/>
            <a:ext cx="8450263" cy="1228725"/>
          </a:xfrm>
          <a:ln>
            <a:miter/>
          </a:ln>
        </p:spPr>
        <p:txBody>
          <a:bodyPr vert="horz" wrap="square" lIns="92075" tIns="46038" rIns="92075" bIns="46038" numCol="1" anchor="b" anchorCtr="0" compatLnSpc="1">
            <a:norm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sz="44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j-lt"/>
                <a:ea typeface="+mj-ea"/>
                <a:cs typeface="+mj-cs"/>
              </a:rPr>
              <a:t>二、</a:t>
            </a:r>
            <a:r>
              <a:rPr lang="zh-CN" b="1" kern="0" noProof="0" dirty="0">
                <a:ln>
                  <a:noFill/>
                </a:ln>
                <a:solidFill>
                  <a:srgbClr val="3657B4"/>
                </a:solidFill>
                <a:effectLst>
                  <a:outerShdw blurRad="38100" dist="38100" dir="2700000" algn="tl">
                    <a:srgbClr val="000000"/>
                  </a:outerShdw>
                </a:effectLst>
                <a:uLnTx/>
                <a:uFillTx/>
                <a:sym typeface="+mn-ea"/>
              </a:rPr>
              <a:t>劳动者工资报酬情况调查表</a:t>
            </a:r>
            <a:endParaRPr kumimoji="0" lang="zh-CN" sz="44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j-lt"/>
              <a:ea typeface="+mj-ea"/>
              <a:cs typeface="+mj-cs"/>
              <a:sym typeface="+mn-ea"/>
            </a:endParaRPr>
          </a:p>
        </p:txBody>
      </p:sp>
      <p:sp>
        <p:nvSpPr>
          <p:cNvPr id="6147" name="Rectangle 3"/>
          <p:cNvSpPr>
            <a:spLocks noGrp="1" noChangeArrowheads="1"/>
          </p:cNvSpPr>
          <p:nvPr>
            <p:custDataLst>
              <p:tags r:id="rId6"/>
            </p:custDataLst>
          </p:nvPr>
        </p:nvSpPr>
        <p:spPr>
          <a:xfrm>
            <a:off x="-422275" y="5436870"/>
            <a:ext cx="10687050" cy="727075"/>
          </a:xfrm>
          <a:prstGeom prst="rect">
            <a:avLst/>
          </a:prstGeom>
          <a:noFill/>
          <a:ln w="9525">
            <a:noFill/>
            <a:miter/>
          </a:ln>
        </p:spPr>
        <p:txBody>
          <a:bodyPr vert="horz" wrap="square" lIns="92075" tIns="46038" rIns="92075" bIns="46038" numCol="1" anchor="t" anchorCtr="0" compatLnSpc="1"/>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n"/>
              <a:defRPr sz="2800">
                <a:solidFill>
                  <a:schemeClr val="tx1"/>
                </a:solidFill>
                <a:latin typeface="+mn-lt"/>
                <a:ea typeface="+mn-ea"/>
              </a:defRPr>
            </a:lvl2pPr>
            <a:lvl3pPr marL="1143000" indent="-228600" algn="l" rtl="0" eaLnBrk="0" fontAlgn="base" hangingPunct="0">
              <a:spcBef>
                <a:spcPct val="20000"/>
              </a:spcBef>
              <a:spcAft>
                <a:spcPct val="0"/>
              </a:spcAft>
              <a:buClr>
                <a:schemeClr val="tx2"/>
              </a:buClr>
              <a:buSzPct val="70000"/>
              <a:buFont typeface="Wingdings" panose="05000000000000000000" pitchFamily="2" charset="2"/>
              <a:buChar char="n"/>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n"/>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mn-lt"/>
                <a:ea typeface="+mn-ea"/>
              </a:defRPr>
            </a:lvl5pPr>
            <a:lvl6pPr marL="2514600" indent="-228600" algn="l" rtl="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mn-lt"/>
                <a:ea typeface="+mn-ea"/>
              </a:defRPr>
            </a:lvl6pPr>
            <a:lvl7pPr marL="2971800" indent="-228600" algn="l" rtl="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mn-lt"/>
                <a:ea typeface="+mn-ea"/>
              </a:defRPr>
            </a:lvl7pPr>
            <a:lvl8pPr marL="3429000" indent="-228600" algn="l" rtl="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mn-lt"/>
                <a:ea typeface="+mn-ea"/>
              </a:defRPr>
            </a:lvl8pPr>
            <a:lvl9pPr marL="3886200" indent="-228600" algn="l" rtl="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mn-lt"/>
                <a:ea typeface="+mn-ea"/>
              </a:defRPr>
            </a:lvl9pPr>
          </a:lstStyle>
          <a:p>
            <a:pPr marL="342900" marR="0" lvl="0" indent="539750" algn="l" defTabSz="914400" rtl="0" eaLnBrk="1" fontAlgn="base" latinLnBrk="0" hangingPunct="1">
              <a:lnSpc>
                <a:spcPct val="110000"/>
              </a:lnSpc>
              <a:spcBef>
                <a:spcPct val="20000"/>
              </a:spcBef>
              <a:spcAft>
                <a:spcPct val="0"/>
              </a:spcAft>
              <a:buClr>
                <a:schemeClr val="hlink"/>
              </a:buClr>
              <a:buSzPct val="70000"/>
              <a:buFont typeface="Wingdings" panose="05000000000000000000" pitchFamily="2" charset="2"/>
              <a:buNone/>
              <a:defRPr/>
            </a:pPr>
            <a:r>
              <a:rPr lang="zh-CN" altLang="en-US" sz="2400" kern="0" noProof="0" dirty="0">
                <a:ln>
                  <a:noFill/>
                </a:ln>
                <a:solidFill>
                  <a:srgbClr val="3657B4"/>
                </a:solidFill>
                <a:effectLst>
                  <a:outerShdw blurRad="38100" dist="38100" dir="2700000" algn="tl">
                    <a:srgbClr val="000000"/>
                  </a:outerShdw>
                </a:effectLst>
                <a:uLnTx/>
                <a:uFillTx/>
                <a:latin typeface="+mn-ea"/>
                <a:sym typeface="+mn-ea"/>
              </a:rPr>
              <a:t>由企业</a:t>
            </a:r>
            <a:r>
              <a:rPr lang="zh-CN" altLang="en-US" sz="2400" kern="0" noProof="0" dirty="0">
                <a:ln>
                  <a:noFill/>
                </a:ln>
                <a:solidFill>
                  <a:srgbClr val="FF0000"/>
                </a:solidFill>
                <a:effectLst>
                  <a:outerShdw blurRad="38100" dist="38100" dir="2700000" algn="tl">
                    <a:srgbClr val="000000"/>
                  </a:outerShdw>
                </a:effectLst>
                <a:uLnTx/>
                <a:uFillTx/>
                <a:latin typeface="+mn-ea"/>
                <a:sym typeface="+mn-ea"/>
              </a:rPr>
              <a:t>人力资源</a:t>
            </a:r>
            <a:r>
              <a:rPr lang="en-US" altLang="zh-CN" sz="2400" kern="0" noProof="0" dirty="0" err="1">
                <a:ln>
                  <a:noFill/>
                </a:ln>
                <a:solidFill>
                  <a:srgbClr val="FF0000"/>
                </a:solidFill>
                <a:effectLst>
                  <a:outerShdw blurRad="38100" dist="38100" dir="2700000" algn="tl">
                    <a:srgbClr val="000000"/>
                  </a:outerShdw>
                </a:effectLst>
                <a:uLnTx/>
                <a:uFillTx/>
                <a:latin typeface="+mn-ea"/>
                <a:sym typeface="+mn-ea"/>
              </a:rPr>
              <a:t>管理</a:t>
            </a:r>
            <a:r>
              <a:rPr lang="zh-CN" altLang="en-US" sz="2400" kern="0" noProof="0" dirty="0">
                <a:ln>
                  <a:noFill/>
                </a:ln>
                <a:solidFill>
                  <a:srgbClr val="FF0000"/>
                </a:solidFill>
                <a:effectLst>
                  <a:outerShdw blurRad="38100" dist="38100" dir="2700000" algn="tl">
                    <a:srgbClr val="000000"/>
                  </a:outerShdw>
                </a:effectLst>
                <a:uLnTx/>
                <a:uFillTx/>
                <a:latin typeface="+mn-ea"/>
                <a:sym typeface="+mn-ea"/>
              </a:rPr>
              <a:t>部门</a:t>
            </a:r>
            <a:r>
              <a:rPr lang="zh-CN" altLang="en-US" sz="2400" kern="0" noProof="0" dirty="0">
                <a:ln>
                  <a:noFill/>
                </a:ln>
                <a:solidFill>
                  <a:srgbClr val="3657B4"/>
                </a:solidFill>
                <a:effectLst>
                  <a:outerShdw blurRad="38100" dist="38100" dir="2700000" algn="tl">
                    <a:srgbClr val="000000"/>
                  </a:outerShdw>
                </a:effectLst>
                <a:uLnTx/>
                <a:uFillTx/>
                <a:latin typeface="+mn-ea"/>
                <a:sym typeface="+mn-ea"/>
              </a:rPr>
              <a:t>或</a:t>
            </a:r>
            <a:r>
              <a:rPr lang="zh-CN" altLang="en-US" sz="2400" kern="0" noProof="0" dirty="0">
                <a:ln>
                  <a:noFill/>
                </a:ln>
                <a:solidFill>
                  <a:srgbClr val="FF0000"/>
                </a:solidFill>
                <a:effectLst>
                  <a:outerShdw blurRad="38100" dist="38100" dir="2700000" algn="tl">
                    <a:srgbClr val="000000"/>
                  </a:outerShdw>
                </a:effectLst>
                <a:uLnTx/>
                <a:uFillTx/>
                <a:latin typeface="+mn-ea"/>
                <a:sym typeface="+mn-ea"/>
              </a:rPr>
              <a:t>劳资部门</a:t>
            </a:r>
            <a:r>
              <a:rPr lang="zh-CN" altLang="en-US" sz="2400" kern="0" noProof="0" dirty="0">
                <a:ln>
                  <a:noFill/>
                </a:ln>
                <a:solidFill>
                  <a:srgbClr val="3657B4"/>
                </a:solidFill>
                <a:effectLst>
                  <a:outerShdw blurRad="38100" dist="38100" dir="2700000" algn="tl">
                    <a:srgbClr val="000000"/>
                  </a:outerShdw>
                </a:effectLst>
                <a:uLnTx/>
                <a:uFillTx/>
                <a:latin typeface="+mn-ea"/>
                <a:sym typeface="+mn-ea"/>
              </a:rPr>
              <a:t>填报，不是由劳动者个人填写。</a:t>
            </a:r>
            <a:endParaRPr kumimoji="0" lang="zh-CN" altLang="en-US" sz="2400" b="0" i="0" u="none" strike="noStrike" kern="0" cap="none" spc="0" normalizeH="0" baseline="0" noProof="0" dirty="0">
              <a:ln>
                <a:noFill/>
              </a:ln>
              <a:solidFill>
                <a:srgbClr val="FFFF99"/>
              </a:solidFill>
              <a:effectLst>
                <a:outerShdw blurRad="38100" dist="38100" dir="2700000" algn="tl">
                  <a:srgbClr val="000000"/>
                </a:outerShdw>
              </a:effectLst>
              <a:uLnTx/>
              <a:uFillTx/>
              <a:latin typeface="+mn-ea"/>
              <a:cs typeface="+mn-cs"/>
            </a:endParaRPr>
          </a:p>
          <a:p>
            <a:pPr marL="342900" marR="0" lvl="0" indent="539750" algn="l" defTabSz="914400" rtl="0" eaLnBrk="1" fontAlgn="base" latinLnBrk="0" hangingPunct="1">
              <a:lnSpc>
                <a:spcPct val="11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rgbClr val="FFFF00"/>
              </a:solidFill>
              <a:effectLst>
                <a:outerShdw blurRad="38100" dist="38100" dir="2700000" algn="tl">
                  <a:srgbClr val="000000"/>
                </a:outerShdw>
              </a:effectLst>
              <a:uLnTx/>
              <a:uFillTx/>
              <a:latin typeface="+mn-ea"/>
              <a:cs typeface="+mn-cs"/>
            </a:endParaRPr>
          </a:p>
          <a:p>
            <a:pPr marL="342900" marR="0" lvl="0" indent="53975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36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cs"/>
            </a:endParaRPr>
          </a:p>
        </p:txBody>
      </p:sp>
      <p:sp>
        <p:nvSpPr>
          <p:cNvPr id="13315" name="Text Box 4"/>
          <p:cNvSpPr txBox="1"/>
          <p:nvPr>
            <p:custDataLst>
              <p:tags r:id="rId7"/>
            </p:custDataLst>
          </p:nvPr>
        </p:nvSpPr>
        <p:spPr>
          <a:xfrm>
            <a:off x="581025" y="2911475"/>
            <a:ext cx="9622790" cy="2239010"/>
          </a:xfrm>
          <a:prstGeom prst="rect">
            <a:avLst/>
          </a:prstGeom>
          <a:noFill/>
          <a:ln w="9525" cap="flat" cmpd="sng">
            <a:noFill/>
            <a:prstDash val="solid"/>
            <a:miter/>
            <a:headEnd type="none" w="med" len="med"/>
            <a:tailEnd type="none" w="med" len="med"/>
          </a:ln>
        </p:spPr>
        <p:txBody>
          <a:bodyPr lIns="90170" tIns="46990" rIns="90170" bIns="46990" anchor="t" anchorCtr="0">
            <a:noAutofit/>
          </a:bodyPr>
          <a:lstStyle/>
          <a:p>
            <a:pPr marL="342900" marR="0" lvl="0" indent="0" algn="l" defTabSz="914400" rtl="0" eaLnBrk="1" fontAlgn="base" latinLnBrk="0" hangingPunct="1">
              <a:lnSpc>
                <a:spcPct val="110000"/>
              </a:lnSpc>
              <a:spcBef>
                <a:spcPct val="20000"/>
              </a:spcBef>
              <a:spcAft>
                <a:spcPct val="0"/>
              </a:spcAft>
              <a:buClr>
                <a:schemeClr val="hlink"/>
              </a:buClr>
              <a:buSzPct val="70000"/>
              <a:buFont typeface="Wingdings" panose="05000000000000000000" pitchFamily="2" charset="2"/>
              <a:buNone/>
              <a:defRPr/>
            </a:pPr>
            <a:r>
              <a:rPr lang="zh-CN" altLang="en-US" sz="2800" b="1" kern="0" noProof="0" dirty="0">
                <a:ln>
                  <a:noFill/>
                </a:ln>
                <a:solidFill>
                  <a:srgbClr val="3657B4"/>
                </a:solidFill>
                <a:effectLst>
                  <a:outerShdw blurRad="38100" dist="38100" dir="2700000" algn="tl">
                    <a:srgbClr val="000000"/>
                  </a:outerShdw>
                </a:effectLst>
                <a:uLnTx/>
                <a:uFillTx/>
                <a:latin typeface="+mn-ea"/>
                <a:cs typeface="+mn-ea"/>
                <a:sym typeface="+mn-ea"/>
              </a:rPr>
              <a:t>第</a:t>
            </a:r>
            <a:r>
              <a:rPr lang="en-US" altLang="zh-CN" sz="2800" b="1" kern="0" noProof="0" dirty="0">
                <a:ln>
                  <a:noFill/>
                </a:ln>
                <a:solidFill>
                  <a:srgbClr val="3657B4"/>
                </a:solidFill>
                <a:effectLst>
                  <a:outerShdw blurRad="38100" dist="38100" dir="2700000" algn="tl">
                    <a:srgbClr val="000000"/>
                  </a:outerShdw>
                </a:effectLst>
                <a:uLnTx/>
                <a:uFillTx/>
                <a:latin typeface="+mn-ea"/>
                <a:cs typeface="+mn-ea"/>
                <a:sym typeface="+mn-ea"/>
              </a:rPr>
              <a:t>1-21</a:t>
            </a:r>
            <a:r>
              <a:rPr lang="zh-CN" altLang="en-US" sz="2800" b="1" kern="0" noProof="0" dirty="0">
                <a:ln>
                  <a:noFill/>
                </a:ln>
                <a:solidFill>
                  <a:srgbClr val="3657B4"/>
                </a:solidFill>
                <a:effectLst>
                  <a:outerShdw blurRad="38100" dist="38100" dir="2700000" algn="tl">
                    <a:srgbClr val="000000"/>
                  </a:outerShdw>
                </a:effectLst>
                <a:uLnTx/>
                <a:uFillTx/>
                <a:latin typeface="+mn-ea"/>
                <a:cs typeface="+mn-ea"/>
                <a:sym typeface="+mn-ea"/>
              </a:rPr>
              <a:t>、</a:t>
            </a:r>
            <a:r>
              <a:rPr lang="en-US" altLang="zh-CN" sz="2800" b="1" kern="0" noProof="0" dirty="0">
                <a:ln>
                  <a:noFill/>
                </a:ln>
                <a:solidFill>
                  <a:srgbClr val="3657B4"/>
                </a:solidFill>
                <a:effectLst>
                  <a:outerShdw blurRad="38100" dist="38100" dir="2700000" algn="tl">
                    <a:srgbClr val="000000"/>
                  </a:outerShdw>
                </a:effectLst>
                <a:uLnTx/>
                <a:uFillTx/>
                <a:latin typeface="+mn-ea"/>
                <a:cs typeface="+mn-ea"/>
                <a:sym typeface="+mn-ea"/>
              </a:rPr>
              <a:t>28</a:t>
            </a:r>
            <a:r>
              <a:rPr lang="zh-CN" altLang="en-US" sz="2800" b="1" kern="0" noProof="0" dirty="0">
                <a:ln>
                  <a:noFill/>
                </a:ln>
                <a:solidFill>
                  <a:srgbClr val="3657B4"/>
                </a:solidFill>
                <a:effectLst>
                  <a:outerShdw blurRad="38100" dist="38100" dir="2700000" algn="tl">
                    <a:srgbClr val="000000"/>
                  </a:outerShdw>
                </a:effectLst>
                <a:uLnTx/>
                <a:uFillTx/>
                <a:latin typeface="+mn-ea"/>
                <a:cs typeface="+mn-ea"/>
                <a:sym typeface="+mn-ea"/>
              </a:rPr>
              <a:t>、</a:t>
            </a:r>
            <a:r>
              <a:rPr lang="en-US" altLang="zh-CN" sz="2800" b="1" kern="0" noProof="0" dirty="0">
                <a:ln>
                  <a:noFill/>
                </a:ln>
                <a:solidFill>
                  <a:srgbClr val="3657B4"/>
                </a:solidFill>
                <a:effectLst>
                  <a:outerShdw blurRad="38100" dist="38100" dir="2700000" algn="tl">
                    <a:srgbClr val="000000"/>
                  </a:outerShdw>
                </a:effectLst>
                <a:uLnTx/>
                <a:uFillTx/>
                <a:latin typeface="+mn-ea"/>
                <a:cs typeface="+mn-ea"/>
                <a:sym typeface="+mn-ea"/>
              </a:rPr>
              <a:t>35</a:t>
            </a:r>
            <a:r>
              <a:rPr lang="zh-CN" altLang="en-US" sz="2800" b="1" kern="0" noProof="0" dirty="0">
                <a:ln>
                  <a:noFill/>
                </a:ln>
                <a:solidFill>
                  <a:srgbClr val="3657B4"/>
                </a:solidFill>
                <a:effectLst>
                  <a:outerShdw blurRad="38100" dist="38100" dir="2700000" algn="tl">
                    <a:srgbClr val="000000"/>
                  </a:outerShdw>
                </a:effectLst>
                <a:uLnTx/>
                <a:uFillTx/>
                <a:latin typeface="+mn-ea"/>
                <a:cs typeface="+mn-ea"/>
                <a:sym typeface="+mn-ea"/>
              </a:rPr>
              <a:t>项：</a:t>
            </a:r>
            <a:r>
              <a:rPr lang="zh-CN" altLang="en-US" sz="2800" b="1" kern="0" noProof="0" dirty="0">
                <a:ln>
                  <a:noFill/>
                </a:ln>
                <a:solidFill>
                  <a:srgbClr val="FFC000"/>
                </a:solidFill>
                <a:effectLst>
                  <a:outerShdw blurRad="38100" dist="38100" dir="2700000" algn="tl">
                    <a:srgbClr val="000000"/>
                  </a:outerShdw>
                </a:effectLst>
                <a:uLnTx/>
                <a:uFillTx/>
                <a:latin typeface="+mn-ea"/>
                <a:cs typeface="+mn-ea"/>
                <a:sym typeface="+mn-ea"/>
              </a:rPr>
              <a:t>劳动者基本信息</a:t>
            </a:r>
            <a:endParaRPr kumimoji="0" lang="zh-CN" altLang="en-US" sz="28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n-ea"/>
              <a:cs typeface="+mn-ea"/>
            </a:endParaRPr>
          </a:p>
          <a:p>
            <a:pPr marL="342900" marR="0" lvl="0" indent="0" algn="l" defTabSz="914400" rtl="0" eaLnBrk="1" fontAlgn="base" latinLnBrk="0" hangingPunct="1">
              <a:lnSpc>
                <a:spcPct val="110000"/>
              </a:lnSpc>
              <a:spcBef>
                <a:spcPct val="20000"/>
              </a:spcBef>
              <a:spcAft>
                <a:spcPct val="0"/>
              </a:spcAft>
              <a:buClr>
                <a:schemeClr val="hlink"/>
              </a:buClr>
              <a:buSzPct val="70000"/>
              <a:buFont typeface="Wingdings" panose="05000000000000000000" pitchFamily="2" charset="2"/>
              <a:buNone/>
              <a:defRPr/>
            </a:pPr>
            <a:r>
              <a:rPr lang="zh-CN" altLang="en-US" sz="2800" b="1" kern="0" noProof="0" dirty="0">
                <a:ln>
                  <a:noFill/>
                </a:ln>
                <a:solidFill>
                  <a:srgbClr val="3657B4"/>
                </a:solidFill>
                <a:effectLst>
                  <a:outerShdw blurRad="38100" dist="38100" dir="2700000" algn="tl">
                    <a:srgbClr val="000000"/>
                  </a:outerShdw>
                </a:effectLst>
                <a:uLnTx/>
                <a:uFillTx/>
                <a:latin typeface="+mn-ea"/>
                <a:cs typeface="+mn-ea"/>
                <a:sym typeface="+mn-ea"/>
              </a:rPr>
              <a:t>第</a:t>
            </a:r>
            <a:r>
              <a:rPr lang="en-US" altLang="zh-CN" sz="2800" b="1" kern="0" noProof="0" dirty="0">
                <a:ln>
                  <a:noFill/>
                </a:ln>
                <a:solidFill>
                  <a:srgbClr val="3657B4"/>
                </a:solidFill>
                <a:effectLst>
                  <a:outerShdw blurRad="38100" dist="38100" dir="2700000" algn="tl">
                    <a:srgbClr val="000000"/>
                  </a:outerShdw>
                </a:effectLst>
                <a:uLnTx/>
                <a:uFillTx/>
                <a:latin typeface="+mn-ea"/>
                <a:cs typeface="+mn-ea"/>
                <a:sym typeface="+mn-ea"/>
              </a:rPr>
              <a:t>27</a:t>
            </a:r>
            <a:r>
              <a:rPr lang="zh-CN" altLang="en-US" sz="2800" b="1" kern="0" noProof="0" dirty="0">
                <a:ln>
                  <a:noFill/>
                </a:ln>
                <a:solidFill>
                  <a:srgbClr val="3657B4"/>
                </a:solidFill>
                <a:effectLst>
                  <a:outerShdw blurRad="38100" dist="38100" dir="2700000" algn="tl">
                    <a:srgbClr val="000000"/>
                  </a:outerShdw>
                </a:effectLst>
                <a:uLnTx/>
                <a:uFillTx/>
                <a:latin typeface="+mn-ea"/>
                <a:cs typeface="+mn-ea"/>
                <a:sym typeface="+mn-ea"/>
              </a:rPr>
              <a:t>项</a:t>
            </a:r>
            <a:r>
              <a:rPr lang="en-US" altLang="zh-CN" sz="2800" b="1" kern="0" noProof="0" dirty="0">
                <a:ln>
                  <a:noFill/>
                </a:ln>
                <a:solidFill>
                  <a:srgbClr val="3657B4"/>
                </a:solidFill>
                <a:effectLst>
                  <a:outerShdw blurRad="38100" dist="38100" dir="2700000" algn="tl">
                    <a:srgbClr val="000000"/>
                  </a:outerShdw>
                </a:effectLst>
                <a:uLnTx/>
                <a:uFillTx/>
                <a:latin typeface="+mn-ea"/>
                <a:cs typeface="+mn-ea"/>
                <a:sym typeface="+mn-ea"/>
              </a:rPr>
              <a:t>:</a:t>
            </a:r>
            <a:r>
              <a:rPr lang="zh-CN" altLang="en-US" sz="2800" b="1" kern="0" noProof="0" dirty="0">
                <a:ln>
                  <a:noFill/>
                </a:ln>
                <a:solidFill>
                  <a:srgbClr val="FFC000"/>
                </a:solidFill>
                <a:effectLst>
                  <a:outerShdw blurRad="38100" dist="38100" dir="2700000" algn="tl">
                    <a:srgbClr val="000000"/>
                  </a:outerShdw>
                </a:effectLst>
                <a:uLnTx/>
                <a:uFillTx/>
                <a:latin typeface="+mn-ea"/>
                <a:cs typeface="+mn-ea"/>
                <a:sym typeface="+mn-ea"/>
              </a:rPr>
              <a:t>工时情况</a:t>
            </a:r>
            <a:endParaRPr kumimoji="0" lang="zh-CN" altLang="en-US" sz="28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n-ea"/>
              <a:cs typeface="+mn-ea"/>
            </a:endParaRPr>
          </a:p>
          <a:p>
            <a:pPr marL="342900" marR="0" lvl="0" indent="0" algn="l" defTabSz="914400" rtl="0" eaLnBrk="1" fontAlgn="base" latinLnBrk="0" hangingPunct="1">
              <a:lnSpc>
                <a:spcPct val="110000"/>
              </a:lnSpc>
              <a:spcBef>
                <a:spcPct val="20000"/>
              </a:spcBef>
              <a:spcAft>
                <a:spcPct val="0"/>
              </a:spcAft>
              <a:buClr>
                <a:schemeClr val="hlink"/>
              </a:buClr>
              <a:buSzPct val="70000"/>
              <a:buFont typeface="Wingdings" panose="05000000000000000000" pitchFamily="2" charset="2"/>
              <a:buNone/>
              <a:defRPr/>
            </a:pPr>
            <a:r>
              <a:rPr lang="zh-CN" altLang="en-US" sz="2800" b="1" kern="0" noProof="0" dirty="0">
                <a:ln>
                  <a:noFill/>
                </a:ln>
                <a:solidFill>
                  <a:srgbClr val="3657B4"/>
                </a:solidFill>
                <a:effectLst>
                  <a:outerShdw blurRad="38100" dist="38100" dir="2700000" algn="tl">
                    <a:srgbClr val="000000"/>
                  </a:outerShdw>
                </a:effectLst>
                <a:uLnTx/>
                <a:uFillTx/>
                <a:latin typeface="+mn-ea"/>
                <a:cs typeface="+mn-ea"/>
                <a:sym typeface="+mn-ea"/>
              </a:rPr>
              <a:t>第</a:t>
            </a:r>
            <a:r>
              <a:rPr lang="en-US" altLang="zh-CN" sz="2800" b="1" kern="0" noProof="0" dirty="0">
                <a:ln>
                  <a:noFill/>
                </a:ln>
                <a:solidFill>
                  <a:srgbClr val="3657B4"/>
                </a:solidFill>
                <a:effectLst>
                  <a:outerShdw blurRad="38100" dist="38100" dir="2700000" algn="tl">
                    <a:srgbClr val="000000"/>
                  </a:outerShdw>
                </a:effectLst>
                <a:uLnTx/>
                <a:uFillTx/>
                <a:latin typeface="+mn-ea"/>
                <a:cs typeface="+mn-ea"/>
                <a:sym typeface="+mn-ea"/>
              </a:rPr>
              <a:t>29</a:t>
            </a:r>
            <a:r>
              <a:rPr lang="zh-CN" altLang="en-US" sz="2800" b="1" kern="0" noProof="0" dirty="0">
                <a:ln>
                  <a:noFill/>
                </a:ln>
                <a:solidFill>
                  <a:srgbClr val="3657B4"/>
                </a:solidFill>
                <a:effectLst>
                  <a:outerShdw blurRad="38100" dist="38100" dir="2700000" algn="tl">
                    <a:srgbClr val="000000"/>
                  </a:outerShdw>
                </a:effectLst>
                <a:uLnTx/>
                <a:uFillTx/>
                <a:latin typeface="+mn-ea"/>
                <a:cs typeface="+mn-ea"/>
                <a:sym typeface="+mn-ea"/>
              </a:rPr>
              <a:t>项</a:t>
            </a:r>
            <a:r>
              <a:rPr lang="en-US" altLang="zh-CN" sz="2800" b="1" kern="0" noProof="0" dirty="0">
                <a:ln>
                  <a:noFill/>
                </a:ln>
                <a:solidFill>
                  <a:srgbClr val="3657B4"/>
                </a:solidFill>
                <a:effectLst>
                  <a:outerShdw blurRad="38100" dist="38100" dir="2700000" algn="tl">
                    <a:srgbClr val="000000"/>
                  </a:outerShdw>
                </a:effectLst>
                <a:uLnTx/>
                <a:uFillTx/>
                <a:latin typeface="+mn-ea"/>
                <a:cs typeface="+mn-ea"/>
                <a:sym typeface="+mn-ea"/>
              </a:rPr>
              <a:t>:</a:t>
            </a:r>
            <a:r>
              <a:rPr lang="zh-CN" altLang="en-US" sz="2800" b="1" kern="0" noProof="0" dirty="0">
                <a:ln>
                  <a:noFill/>
                </a:ln>
                <a:solidFill>
                  <a:srgbClr val="FFC000"/>
                </a:solidFill>
                <a:effectLst>
                  <a:outerShdw blurRad="38100" dist="38100" dir="2700000" algn="tl">
                    <a:srgbClr val="000000"/>
                  </a:outerShdw>
                </a:effectLst>
                <a:uLnTx/>
                <a:uFillTx/>
                <a:latin typeface="+mn-ea"/>
                <a:cs typeface="+mn-ea"/>
                <a:sym typeface="+mn-ea"/>
              </a:rPr>
              <a:t>工资报酬</a:t>
            </a:r>
            <a:endParaRPr kumimoji="0" lang="zh-CN" altLang="en-US" sz="2800" b="1" i="0" u="none" strike="noStrike" kern="0" cap="none" spc="0" normalizeH="0" baseline="0" noProof="0" dirty="0">
              <a:ln>
                <a:noFill/>
              </a:ln>
              <a:solidFill>
                <a:srgbClr val="FFC000"/>
              </a:solidFill>
              <a:effectLst>
                <a:outerShdw blurRad="38100" dist="38100" dir="2700000" algn="tl">
                  <a:srgbClr val="000000"/>
                </a:outerShdw>
              </a:effectLst>
              <a:uLnTx/>
              <a:uFillTx/>
              <a:latin typeface="+mn-ea"/>
              <a:cs typeface="+mn-ea"/>
            </a:endParaRPr>
          </a:p>
          <a:p>
            <a:pPr marL="342900" marR="0" lvl="0" algn="l" defTabSz="914400" rtl="0" eaLnBrk="1" fontAlgn="base" latinLnBrk="0" hangingPunct="1">
              <a:lnSpc>
                <a:spcPct val="110000"/>
              </a:lnSpc>
              <a:spcBef>
                <a:spcPct val="20000"/>
              </a:spcBef>
              <a:buClr>
                <a:schemeClr val="hlink"/>
              </a:buClr>
              <a:buSzPct val="70000"/>
              <a:buFont typeface="Wingdings" panose="05000000000000000000" pitchFamily="2" charset="2"/>
              <a:buNone/>
              <a:defRPr/>
            </a:pPr>
            <a:r>
              <a:rPr lang="zh-CN" altLang="en-US" sz="2800" b="1" kern="0" noProof="0" dirty="0">
                <a:ln>
                  <a:noFill/>
                </a:ln>
                <a:solidFill>
                  <a:srgbClr val="3657B4"/>
                </a:solidFill>
                <a:effectLst>
                  <a:outerShdw blurRad="38100" dist="38100" dir="2700000" algn="tl">
                    <a:srgbClr val="000000"/>
                  </a:outerShdw>
                </a:effectLst>
                <a:uLnTx/>
                <a:uFillTx/>
                <a:latin typeface="+mn-ea"/>
                <a:cs typeface="+mn-ea"/>
                <a:sym typeface="+mn-ea"/>
              </a:rPr>
              <a:t>第</a:t>
            </a:r>
            <a:r>
              <a:rPr lang="en-US" altLang="zh-CN" sz="2800" b="1" kern="0" noProof="0" dirty="0">
                <a:ln>
                  <a:noFill/>
                </a:ln>
                <a:solidFill>
                  <a:srgbClr val="3657B4"/>
                </a:solidFill>
                <a:effectLst>
                  <a:outerShdw blurRad="38100" dist="38100" dir="2700000" algn="tl">
                    <a:srgbClr val="000000"/>
                  </a:outerShdw>
                </a:effectLst>
                <a:uLnTx/>
                <a:uFillTx/>
                <a:latin typeface="+mn-ea"/>
                <a:cs typeface="+mn-ea"/>
                <a:sym typeface="+mn-ea"/>
              </a:rPr>
              <a:t>30-34</a:t>
            </a:r>
            <a:r>
              <a:rPr lang="zh-CN" altLang="en-US" sz="2800" b="1" kern="0" noProof="0" dirty="0">
                <a:ln>
                  <a:noFill/>
                </a:ln>
                <a:solidFill>
                  <a:srgbClr val="3657B4"/>
                </a:solidFill>
                <a:effectLst>
                  <a:outerShdw blurRad="38100" dist="38100" dir="2700000" algn="tl">
                    <a:srgbClr val="000000"/>
                  </a:outerShdw>
                </a:effectLst>
                <a:uLnTx/>
                <a:uFillTx/>
                <a:latin typeface="+mn-ea"/>
                <a:cs typeface="+mn-ea"/>
                <a:sym typeface="+mn-ea"/>
              </a:rPr>
              <a:t>项</a:t>
            </a:r>
            <a:r>
              <a:rPr lang="en-US" altLang="zh-CN" sz="2800" b="1" kern="0" noProof="0" dirty="0">
                <a:ln>
                  <a:noFill/>
                </a:ln>
                <a:solidFill>
                  <a:srgbClr val="3657B4"/>
                </a:solidFill>
                <a:effectLst>
                  <a:outerShdw blurRad="38100" dist="38100" dir="2700000" algn="tl">
                    <a:srgbClr val="000000"/>
                  </a:outerShdw>
                </a:effectLst>
                <a:uLnTx/>
                <a:uFillTx/>
                <a:latin typeface="+mn-ea"/>
                <a:cs typeface="+mn-ea"/>
                <a:sym typeface="+mn-ea"/>
              </a:rPr>
              <a:t>:</a:t>
            </a:r>
            <a:r>
              <a:rPr lang="zh-CN" altLang="en-US" sz="2800" b="1" kern="0" noProof="0" dirty="0">
                <a:ln>
                  <a:noFill/>
                </a:ln>
                <a:solidFill>
                  <a:srgbClr val="FFC000"/>
                </a:solidFill>
                <a:effectLst>
                  <a:outerShdw blurRad="38100" dist="38100" dir="2700000" algn="tl">
                    <a:srgbClr val="000000"/>
                  </a:outerShdw>
                </a:effectLst>
                <a:uLnTx/>
                <a:uFillTx/>
                <a:latin typeface="+mn-ea"/>
                <a:cs typeface="+mn-ea"/>
                <a:sym typeface="+mn-ea"/>
              </a:rPr>
              <a:t>工资构成</a:t>
            </a:r>
            <a:endParaRPr kumimoji="0" lang="zh-CN" altLang="en-US" sz="2800" b="1" i="0" u="none" strike="noStrike" kern="0" cap="none" spc="0" normalizeH="0" baseline="0" noProof="0" dirty="0">
              <a:ln>
                <a:noFill/>
              </a:ln>
              <a:solidFill>
                <a:srgbClr val="FFC000"/>
              </a:solidFill>
              <a:effectLst>
                <a:outerShdw blurRad="38100" dist="38100" dir="2700000" algn="tl">
                  <a:srgbClr val="000000"/>
                </a:outerShdw>
              </a:effectLst>
              <a:uLnTx/>
              <a:uFillTx/>
              <a:latin typeface="+mn-ea"/>
              <a:cs typeface="+mn-ea"/>
              <a:sym typeface="+mn-ea"/>
            </a:endParaRPr>
          </a:p>
          <a:p>
            <a:pPr marL="342900" marR="0" lvl="0" indent="539750" algn="l" defTabSz="914400" rtl="0" eaLnBrk="1" fontAlgn="base" latinLnBrk="0" hangingPunct="1">
              <a:lnSpc>
                <a:spcPct val="100000"/>
              </a:lnSpc>
              <a:spcBef>
                <a:spcPct val="50000"/>
              </a:spcBef>
              <a:spcAft>
                <a:spcPct val="0"/>
              </a:spcAft>
              <a:buClrTx/>
              <a:buSzTx/>
              <a:buFont typeface="Wingdings" panose="05000000000000000000" pitchFamily="2" charset="2"/>
              <a:buNone/>
              <a:defRPr/>
            </a:pPr>
            <a:endParaRPr lang="zh-CN" altLang="en-US" sz="2800" b="1" kern="0" noProof="0" dirty="0">
              <a:ln>
                <a:noFill/>
              </a:ln>
              <a:solidFill>
                <a:srgbClr val="3657B4"/>
              </a:solidFill>
              <a:effectLst/>
              <a:uLnTx/>
              <a:uFillTx/>
              <a:latin typeface="+mn-ea"/>
              <a:cs typeface="+mn-ea"/>
              <a:sym typeface="+mn-ea"/>
            </a:endParaRPr>
          </a:p>
        </p:txBody>
      </p:sp>
      <p:sp>
        <p:nvSpPr>
          <p:cNvPr id="2" name="Text Box 4"/>
          <p:cNvSpPr txBox="1"/>
          <p:nvPr>
            <p:custDataLst>
              <p:tags r:id="rId8"/>
            </p:custDataLst>
          </p:nvPr>
        </p:nvSpPr>
        <p:spPr>
          <a:xfrm>
            <a:off x="581025" y="1684655"/>
            <a:ext cx="7837805" cy="1088390"/>
          </a:xfrm>
          <a:prstGeom prst="rect">
            <a:avLst/>
          </a:prstGeom>
          <a:noFill/>
          <a:ln w="9525" cap="flat" cmpd="sng">
            <a:solidFill>
              <a:schemeClr val="tx1"/>
            </a:solidFill>
            <a:prstDash val="solid"/>
            <a:miter/>
            <a:headEnd type="none" w="med" len="med"/>
            <a:tailEnd type="none" w="med" len="med"/>
          </a:ln>
        </p:spPr>
        <p:txBody>
          <a:bodyPr lIns="90170" tIns="46990" rIns="90170" bIns="46990" anchor="t" anchorCtr="0">
            <a:noAutofit/>
          </a:bodyPr>
          <a:lstStyle/>
          <a:p>
            <a:pPr>
              <a:lnSpc>
                <a:spcPct val="110000"/>
              </a:lnSpc>
              <a:spcBef>
                <a:spcPct val="50000"/>
              </a:spcBef>
              <a:buClrTx/>
              <a:buFont typeface="Arial" panose="020B0604020202020204" pitchFamily="34" charset="0"/>
            </a:pPr>
            <a:r>
              <a:rPr lang="zh-CN" altLang="en-US" sz="2800" b="1" kern="0" noProof="0" dirty="0">
                <a:ln>
                  <a:noFill/>
                </a:ln>
                <a:solidFill>
                  <a:srgbClr val="FFC000"/>
                </a:solidFill>
                <a:effectLst>
                  <a:outerShdw blurRad="38100" dist="38100" dir="2700000" algn="tl">
                    <a:srgbClr val="000000"/>
                  </a:outerShdw>
                </a:effectLst>
                <a:uLnTx/>
                <a:uFillTx/>
                <a:latin typeface="仿宋_GB2312" panose="02010609030101010101" pitchFamily="49" charset="-122"/>
                <a:ea typeface="仿宋_GB2312" panose="02010609030101010101" pitchFamily="49" charset="-122"/>
              </a:rPr>
              <a:t>目的：</a:t>
            </a:r>
            <a:r>
              <a:rPr lang="zh-CN" altLang="en-US" sz="2800" b="1" kern="0" noProof="0" dirty="0">
                <a:ln>
                  <a:noFill/>
                </a:ln>
                <a:solidFill>
                  <a:srgbClr val="FFC000"/>
                </a:solidFill>
                <a:effectLst>
                  <a:outerShdw blurRad="38100" dist="38100" dir="2700000" algn="tl">
                    <a:srgbClr val="000000"/>
                  </a:outerShdw>
                </a:effectLst>
                <a:uLnTx/>
                <a:uFillTx/>
                <a:latin typeface="仿宋_GB2312" panose="02010609030101010101" pitchFamily="49" charset="-122"/>
                <a:ea typeface="仿宋_GB2312" panose="02010609030101010101" pitchFamily="49" charset="-122"/>
                <a:sym typeface="+mn-ea"/>
              </a:rPr>
              <a:t>了解202</a:t>
            </a:r>
            <a:r>
              <a:rPr lang="en-US" altLang="zh-CN" sz="2800" b="1" kern="0" noProof="0" dirty="0">
                <a:ln>
                  <a:noFill/>
                </a:ln>
                <a:solidFill>
                  <a:srgbClr val="FFC000"/>
                </a:solidFill>
                <a:effectLst>
                  <a:outerShdw blurRad="38100" dist="38100" dir="2700000" algn="tl">
                    <a:srgbClr val="000000"/>
                  </a:outerShdw>
                </a:effectLst>
                <a:uLnTx/>
                <a:uFillTx/>
                <a:latin typeface="仿宋_GB2312" panose="02010609030101010101" pitchFamily="49" charset="-122"/>
                <a:ea typeface="仿宋_GB2312" panose="02010609030101010101" pitchFamily="49" charset="-122"/>
                <a:sym typeface="+mn-ea"/>
              </a:rPr>
              <a:t>3</a:t>
            </a:r>
            <a:r>
              <a:rPr lang="zh-CN" altLang="en-US" sz="2800" b="1" kern="0" noProof="0" dirty="0">
                <a:ln>
                  <a:noFill/>
                </a:ln>
                <a:solidFill>
                  <a:srgbClr val="FFC000"/>
                </a:solidFill>
                <a:effectLst>
                  <a:outerShdw blurRad="38100" dist="38100" dir="2700000" algn="tl">
                    <a:srgbClr val="000000"/>
                  </a:outerShdw>
                </a:effectLst>
                <a:uLnTx/>
                <a:uFillTx/>
                <a:latin typeface="仿宋_GB2312" panose="02010609030101010101" pitchFamily="49" charset="-122"/>
                <a:ea typeface="仿宋_GB2312" panose="02010609030101010101" pitchFamily="49" charset="-122"/>
                <a:sym typeface="+mn-ea"/>
              </a:rPr>
              <a:t>年度不同类型劳动者的工资报酬水平及工资报酬的构成情况。</a:t>
            </a:r>
            <a:endParaRPr lang="zh-CN" altLang="en-US" sz="2800" b="1" kern="0" noProof="0" dirty="0">
              <a:ln>
                <a:noFill/>
              </a:ln>
              <a:solidFill>
                <a:srgbClr val="FFC000"/>
              </a:solidFill>
              <a:effectLst>
                <a:outerShdw blurRad="38100" dist="38100" dir="2700000" algn="tl">
                  <a:srgbClr val="000000"/>
                </a:outerShdw>
              </a:effectLst>
              <a:uLnTx/>
              <a:uFillTx/>
              <a:latin typeface="仿宋_GB2312" panose="02010609030101010101" pitchFamily="49" charset="-122"/>
              <a:ea typeface="仿宋_GB2312" panose="02010609030101010101" pitchFamily="49" charset="-122"/>
            </a:endParaRPr>
          </a:p>
          <a:p>
            <a:pPr>
              <a:spcBef>
                <a:spcPct val="50000"/>
              </a:spcBef>
              <a:buClrTx/>
              <a:buFont typeface="Arial" panose="020B0604020202020204" pitchFamily="34" charset="0"/>
            </a:pPr>
            <a:endParaRPr lang="en-US" altLang="zh-CN" sz="2400" b="1" kern="0" noProof="0" dirty="0">
              <a:ln>
                <a:noFill/>
              </a:ln>
              <a:solidFill>
                <a:srgbClr val="3657B4"/>
              </a:solidFill>
              <a:effectLst>
                <a:outerShdw blurRad="38100" dist="38100" dir="2700000" algn="tl">
                  <a:srgbClr val="000000"/>
                </a:outerShdw>
              </a:effectLst>
              <a:uLnTx/>
              <a:uFillTx/>
              <a:latin typeface="仿宋_GB2312" panose="02010609030101010101" pitchFamily="49" charset="-122"/>
              <a:ea typeface="仿宋_GB2312" panose="02010609030101010101" pitchFamily="49" charset="-122"/>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t="39524"/>
          <a:stretch>
            <a:fillRect/>
          </a:stretch>
        </p:blipFill>
        <p:spPr>
          <a:xfrm>
            <a:off x="0" y="5673725"/>
            <a:ext cx="12192000" cy="1184275"/>
          </a:xfrm>
          <a:prstGeom prst="rect">
            <a:avLst/>
          </a:prstGeom>
        </p:spPr>
      </p:pic>
      <p:pic>
        <p:nvPicPr>
          <p:cNvPr id="6" name="图片 5"/>
          <p:cNvPicPr>
            <a:picLocks noChangeAspect="1"/>
          </p:cNvPicPr>
          <p:nvPr>
            <p:custDataLst>
              <p:tags r:id="rId2"/>
            </p:custDataLst>
          </p:nvPr>
        </p:nvPicPr>
        <p:blipFill>
          <a:blip r:embed="rId6"/>
          <a:stretch>
            <a:fillRect/>
          </a:stretch>
        </p:blipFill>
        <p:spPr>
          <a:xfrm>
            <a:off x="-635" y="-106680"/>
            <a:ext cx="12193270" cy="1174750"/>
          </a:xfrm>
          <a:prstGeom prst="rect">
            <a:avLst/>
          </a:prstGeom>
        </p:spPr>
      </p:pic>
      <p:sp>
        <p:nvSpPr>
          <p:cNvPr id="7" name="Text Box 15"/>
          <p:cNvSpPr txBox="1"/>
          <p:nvPr>
            <p:custDataLst>
              <p:tags r:id="rId3"/>
            </p:custDataLst>
          </p:nvPr>
        </p:nvSpPr>
        <p:spPr>
          <a:xfrm>
            <a:off x="544195" y="488315"/>
            <a:ext cx="11334750" cy="515366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3200" b="1" kern="0" noProof="0" dirty="0">
                <a:ln>
                  <a:noFill/>
                </a:ln>
                <a:solidFill>
                  <a:srgbClr val="FFA117"/>
                </a:solidFill>
                <a:effectLst>
                  <a:outerShdw blurRad="38100" dist="38100" dir="2700000" algn="tl">
                    <a:srgbClr val="000000"/>
                  </a:outerShdw>
                </a:effectLst>
                <a:uLnTx/>
                <a:uFillTx/>
                <a:latin typeface="+mn-ea"/>
                <a:cs typeface="+mn-ea"/>
                <a:sym typeface="+mn-ea"/>
              </a:rPr>
              <a:t>以下人员不作为本年度的调查对象</a:t>
            </a:r>
            <a:br>
              <a:rPr lang="zh-CN" altLang="en-US" sz="3200" b="1" kern="0" noProof="0" dirty="0">
                <a:ln>
                  <a:noFill/>
                </a:ln>
                <a:solidFill>
                  <a:srgbClr val="FFA117"/>
                </a:solidFill>
                <a:effectLst>
                  <a:outerShdw blurRad="38100" dist="38100" dir="2700000" algn="tl">
                    <a:srgbClr val="000000"/>
                  </a:outerShdw>
                </a:effectLst>
                <a:uLnTx/>
                <a:uFillTx/>
                <a:latin typeface="+mn-ea"/>
                <a:cs typeface="+mn-ea"/>
                <a:sym typeface="+mn-ea"/>
              </a:rPr>
            </a:br>
            <a:endParaRPr lang="zh-CN" altLang="en-US" sz="3200" b="1" kern="0" noProof="0" dirty="0">
              <a:ln>
                <a:noFill/>
              </a:ln>
              <a:solidFill>
                <a:srgbClr val="FFA117"/>
              </a:solidFill>
              <a:effectLst>
                <a:outerShdw blurRad="38100" dist="38100" dir="2700000" algn="tl">
                  <a:srgbClr val="000000"/>
                </a:outerShdw>
              </a:effectLst>
              <a:uLnTx/>
              <a:uFillTx/>
              <a:latin typeface="+mn-ea"/>
              <a:cs typeface="+mn-ea"/>
              <a:sym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lang="zh-CN" altLang="en-US" sz="3200" b="1" kern="0" noProof="0" dirty="0">
              <a:ln>
                <a:noFill/>
              </a:ln>
              <a:solidFill>
                <a:srgbClr val="CBA57B"/>
              </a:solidFill>
              <a:effectLst>
                <a:outerShdw blurRad="38100" dist="38100" dir="2700000" algn="tl">
                  <a:srgbClr val="000000"/>
                </a:outerShdw>
              </a:effectLst>
              <a:uLnTx/>
              <a:uFillTx/>
              <a:latin typeface="+mn-ea"/>
              <a:cs typeface="+mn-ea"/>
              <a:sym typeface="+mn-ea"/>
            </a:endParaRPr>
          </a:p>
          <a:p>
            <a:pPr marL="457200" marR="0" lvl="0" indent="-457200" algn="l" defTabSz="914400" rtl="0" eaLnBrk="0" fontAlgn="base" latinLnBrk="0" hangingPunct="0">
              <a:lnSpc>
                <a:spcPct val="100000"/>
              </a:lnSpc>
              <a:spcBef>
                <a:spcPct val="20000"/>
              </a:spcBef>
              <a:spcAft>
                <a:spcPct val="0"/>
              </a:spcAft>
              <a:buClr>
                <a:schemeClr val="hlink"/>
              </a:buClr>
              <a:buSzPct val="70000"/>
              <a:buFont typeface="Wingdings" panose="05000000000000000000" pitchFamily="2" charset="2"/>
              <a:buChar char="n"/>
              <a:defRPr/>
            </a:pP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Arial" panose="020B0604020202020204" pitchFamily="34" charset="0"/>
              </a:rPr>
              <a:t>调查期内工作未过试用期的新入职人员。</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Arial" panose="020B0604020202020204" pitchFamily="34" charset="0"/>
            </a:endParaRPr>
          </a:p>
          <a:p>
            <a:pPr marL="457200" marR="0" lvl="0" indent="-457200" algn="l" defTabSz="914400" rtl="0" eaLnBrk="0" fontAlgn="base" latinLnBrk="0" hangingPunct="0">
              <a:lnSpc>
                <a:spcPct val="100000"/>
              </a:lnSpc>
              <a:spcBef>
                <a:spcPct val="20000"/>
              </a:spcBef>
              <a:spcAft>
                <a:spcPct val="0"/>
              </a:spcAft>
              <a:buClr>
                <a:schemeClr val="hlink"/>
              </a:buClr>
              <a:buSzPct val="70000"/>
              <a:buFont typeface="Wingdings" panose="05000000000000000000" pitchFamily="2" charset="2"/>
              <a:buChar char="n"/>
              <a:defRPr/>
            </a:pP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Arial" panose="020B0604020202020204" pitchFamily="34" charset="0"/>
            </a:endParaRPr>
          </a:p>
          <a:p>
            <a:pPr marL="457200" marR="0" lvl="0" indent="-457200" algn="l" defTabSz="914400" rtl="0" eaLnBrk="0" fontAlgn="base" latinLnBrk="0" hangingPunct="0">
              <a:lnSpc>
                <a:spcPct val="100000"/>
              </a:lnSpc>
              <a:spcBef>
                <a:spcPct val="20000"/>
              </a:spcBef>
              <a:spcAft>
                <a:spcPct val="0"/>
              </a:spcAft>
              <a:buClr>
                <a:schemeClr val="hlink"/>
              </a:buClr>
              <a:buSzPct val="70000"/>
              <a:buFont typeface="Wingdings" panose="05000000000000000000" pitchFamily="2" charset="2"/>
              <a:buChar char="n"/>
              <a:defRPr/>
            </a:pP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Arial" panose="020B0604020202020204" pitchFamily="34" charset="0"/>
              </a:rPr>
              <a:t>调查期内因长期病假、事假、培训等未正常出勤持续6个月以上的劳动者。</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Arial" panose="020B0604020202020204" pitchFamily="34" charset="0"/>
            </a:endParaRPr>
          </a:p>
          <a:p>
            <a:pPr marL="0" marR="0" lvl="0" indent="0" algn="l" defTabSz="914400" rtl="0" eaLnBrk="0" fontAlgn="base" latinLnBrk="0" hangingPunct="0">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Arial" panose="020B0604020202020204" pitchFamily="34" charset="0"/>
            </a:endParaRPr>
          </a:p>
          <a:p>
            <a:pPr marL="457200" marR="0" lvl="0" indent="-457200" algn="l" defTabSz="914400" rtl="0" eaLnBrk="0" fontAlgn="base" latinLnBrk="0" hangingPunct="0">
              <a:lnSpc>
                <a:spcPct val="100000"/>
              </a:lnSpc>
              <a:spcBef>
                <a:spcPct val="20000"/>
              </a:spcBef>
              <a:spcAft>
                <a:spcPct val="0"/>
              </a:spcAft>
              <a:buClr>
                <a:schemeClr val="hlink"/>
              </a:buClr>
              <a:buSzPct val="70000"/>
              <a:buFont typeface="Wingdings" panose="05000000000000000000" pitchFamily="2" charset="2"/>
              <a:buChar char="n"/>
              <a:defRPr/>
            </a:pP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Arial" panose="020B0604020202020204" pitchFamily="34" charset="0"/>
              </a:rPr>
              <a:t>调查期内因工作岗位调整而导致工资发生较大变动者，可以暂不纳入调查范围。</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Arial" panose="020B0604020202020204" pitchFamily="34" charset="0"/>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Arial" panose="020B0604020202020204" pitchFamily="34" charset="0"/>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8" cstate="print">
            <a:extLst>
              <a:ext uri="{28A0092B-C50C-407E-A947-70E740481C1C}">
                <a14:useLocalDpi xmlns:a14="http://schemas.microsoft.com/office/drawing/2010/main" val="0"/>
              </a:ext>
            </a:extLst>
          </a:blip>
          <a:srcRect t="39524"/>
          <a:stretch>
            <a:fillRect/>
          </a:stretch>
        </p:blipFill>
        <p:spPr>
          <a:xfrm>
            <a:off x="0" y="5673725"/>
            <a:ext cx="12192000" cy="1184275"/>
          </a:xfrm>
          <a:prstGeom prst="rect">
            <a:avLst/>
          </a:prstGeom>
        </p:spPr>
      </p:pic>
      <p:pic>
        <p:nvPicPr>
          <p:cNvPr id="6" name="图片 5"/>
          <p:cNvPicPr>
            <a:picLocks noChangeAspect="1"/>
          </p:cNvPicPr>
          <p:nvPr>
            <p:custDataLst>
              <p:tags r:id="rId2"/>
            </p:custDataLst>
          </p:nvPr>
        </p:nvPicPr>
        <p:blipFill>
          <a:blip r:embed="rId9"/>
          <a:stretch>
            <a:fillRect/>
          </a:stretch>
        </p:blipFill>
        <p:spPr>
          <a:xfrm>
            <a:off x="-635" y="-106680"/>
            <a:ext cx="12193270" cy="1174750"/>
          </a:xfrm>
          <a:prstGeom prst="rect">
            <a:avLst/>
          </a:prstGeom>
        </p:spPr>
      </p:pic>
      <p:sp>
        <p:nvSpPr>
          <p:cNvPr id="7" name="Text Box 15"/>
          <p:cNvSpPr txBox="1"/>
          <p:nvPr>
            <p:custDataLst>
              <p:tags r:id="rId3"/>
            </p:custDataLst>
          </p:nvPr>
        </p:nvSpPr>
        <p:spPr>
          <a:xfrm>
            <a:off x="1172845" y="488315"/>
            <a:ext cx="9610725" cy="5153660"/>
          </a:xfrm>
          <a:prstGeom prst="rect">
            <a:avLst/>
          </a:prstGeom>
          <a:noFill/>
          <a:ln w="9525">
            <a:noFill/>
          </a:ln>
        </p:spPr>
        <p:txBody>
          <a:bodyPr wrap="square" anchor="t" anchorCtr="0">
            <a:noAutofit/>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lang="zh-CN" altLang="en-US" sz="2400" b="1" noProof="0" dirty="0">
              <a:ln>
                <a:noFill/>
              </a:ln>
              <a:solidFill>
                <a:srgbClr val="FFFF00"/>
              </a:solidFill>
              <a:effectLst>
                <a:outerShdw blurRad="38100" dist="38100" dir="2700000" algn="tl">
                  <a:srgbClr val="000000"/>
                </a:outerShdw>
              </a:effectLst>
              <a:uLnTx/>
              <a:uFillTx/>
              <a:latin typeface="楷体_GB2312" panose="02010609030101010101" pitchFamily="49" charset="-122"/>
              <a:ea typeface="楷体_GB2312" panose="02010609030101010101" pitchFamily="49" charset="-122"/>
              <a:sym typeface="+mn-ea"/>
            </a:endParaRPr>
          </a:p>
          <a:p>
            <a:pPr marL="285750" indent="-285750" eaLnBrk="0" hangingPunct="0">
              <a:lnSpc>
                <a:spcPts val="1500"/>
              </a:lnSpc>
              <a:spcBef>
                <a:spcPct val="20000"/>
              </a:spcBef>
              <a:buClr>
                <a:schemeClr val="hlink"/>
              </a:buClr>
              <a:buSzPct val="70000"/>
              <a:buFont typeface="Wingdings" panose="05000000000000000000" pitchFamily="2" charset="2"/>
              <a:buChar char="n"/>
            </a:pPr>
            <a:r>
              <a:rPr lang="en-US" altLang="zh-CN" sz="1200" dirty="0">
                <a:latin typeface="Garamond" panose="02020404030301010803" pitchFamily="18" charset="0"/>
                <a:ea typeface="宋体" panose="02010600030101010101" pitchFamily="2" charset="-122"/>
                <a:sym typeface="+mn-ea"/>
              </a:rPr>
              <a:t>01 </a:t>
            </a:r>
            <a:r>
              <a:rPr lang="zh-CN" altLang="zh-CN" sz="1200" dirty="0">
                <a:latin typeface="Garamond" panose="02020404030301010803" pitchFamily="18" charset="0"/>
                <a:ea typeface="宋体" panose="02010600030101010101" pitchFamily="2" charset="-122"/>
                <a:sym typeface="+mn-ea"/>
              </a:rPr>
              <a:t>统一社会信用代码：□□□□□□□□□□□□□□□□□□</a:t>
            </a:r>
            <a:r>
              <a:rPr lang="en-US" altLang="zh-CN" sz="1200" dirty="0">
                <a:latin typeface="Garamond" panose="02020404030301010803" pitchFamily="18" charset="0"/>
                <a:ea typeface="宋体" panose="02010600030101010101" pitchFamily="2" charset="-122"/>
                <a:sym typeface="+mn-ea"/>
              </a:rPr>
              <a:t>            02 </a:t>
            </a:r>
            <a:r>
              <a:rPr lang="zh-CN" altLang="zh-CN" sz="1200" dirty="0">
                <a:latin typeface="Garamond" panose="02020404030301010803" pitchFamily="18" charset="0"/>
                <a:ea typeface="宋体" panose="02010600030101010101" pitchFamily="2" charset="-122"/>
                <a:sym typeface="+mn-ea"/>
              </a:rPr>
              <a:t>法人单位名称：</a:t>
            </a:r>
            <a:r>
              <a:rPr lang="en-US" altLang="zh-CN" sz="1200" dirty="0">
                <a:latin typeface="Garamond" panose="02020404030301010803" pitchFamily="18" charset="0"/>
                <a:ea typeface="宋体" panose="02010600030101010101" pitchFamily="2" charset="-122"/>
                <a:sym typeface="+mn-ea"/>
              </a:rPr>
              <a:t>                                        </a:t>
            </a:r>
            <a:endParaRPr lang="zh-CN" altLang="zh-CN" sz="1200" dirty="0">
              <a:latin typeface="Garamond" panose="02020404030301010803" pitchFamily="18" charset="0"/>
              <a:ea typeface="宋体" panose="02010600030101010101" pitchFamily="2" charset="-122"/>
            </a:endParaRPr>
          </a:p>
          <a:p>
            <a:pPr marL="285750" indent="-285750" eaLnBrk="0" hangingPunct="0">
              <a:lnSpc>
                <a:spcPts val="1500"/>
              </a:lnSpc>
              <a:spcBef>
                <a:spcPct val="20000"/>
              </a:spcBef>
              <a:buClr>
                <a:schemeClr val="hlink"/>
              </a:buClr>
              <a:buSzPct val="70000"/>
              <a:buFont typeface="Wingdings" panose="05000000000000000000" pitchFamily="2" charset="2"/>
              <a:buChar char="n"/>
            </a:pPr>
            <a:r>
              <a:rPr lang="en-US" altLang="zh-CN" sz="1200" dirty="0">
                <a:latin typeface="Garamond" panose="02020404030301010803" pitchFamily="18" charset="0"/>
                <a:ea typeface="宋体" panose="02010600030101010101" pitchFamily="2" charset="-122"/>
                <a:sym typeface="+mn-ea"/>
              </a:rPr>
              <a:t>03 </a:t>
            </a:r>
            <a:r>
              <a:rPr lang="zh-CN" altLang="zh-CN" sz="1200" dirty="0">
                <a:latin typeface="Garamond" panose="02020404030301010803" pitchFamily="18" charset="0"/>
                <a:ea typeface="宋体" panose="02010600030101010101" pitchFamily="2" charset="-122"/>
                <a:sym typeface="+mn-ea"/>
              </a:rPr>
              <a:t>法定代表人（单位负责人）：</a:t>
            </a:r>
            <a:r>
              <a:rPr lang="en-US" altLang="zh-CN" sz="1200" dirty="0">
                <a:latin typeface="Garamond" panose="02020404030301010803" pitchFamily="18" charset="0"/>
                <a:ea typeface="宋体" panose="02010600030101010101" pitchFamily="2" charset="-122"/>
                <a:sym typeface="+mn-ea"/>
              </a:rPr>
              <a:t>                             		            04 </a:t>
            </a:r>
            <a:r>
              <a:rPr lang="zh-CN" altLang="zh-CN" sz="1200" dirty="0">
                <a:latin typeface="Garamond" panose="02020404030301010803" pitchFamily="18" charset="0"/>
                <a:ea typeface="宋体" panose="02010600030101010101" pitchFamily="2" charset="-122"/>
                <a:sym typeface="+mn-ea"/>
              </a:rPr>
              <a:t>联系方式（固定电话、移动电话）：</a:t>
            </a:r>
            <a:r>
              <a:rPr lang="en-US" altLang="zh-CN" sz="1200" dirty="0">
                <a:latin typeface="Garamond" panose="02020404030301010803" pitchFamily="18" charset="0"/>
                <a:ea typeface="宋体" panose="02010600030101010101" pitchFamily="2" charset="-122"/>
                <a:sym typeface="+mn-ea"/>
              </a:rPr>
              <a:t>                       </a:t>
            </a:r>
            <a:endParaRPr lang="zh-CN" altLang="zh-CN" sz="1200" dirty="0">
              <a:latin typeface="Garamond" panose="02020404030301010803" pitchFamily="18" charset="0"/>
              <a:ea typeface="宋体" panose="02010600030101010101" pitchFamily="2" charset="-122"/>
            </a:endParaRPr>
          </a:p>
          <a:p>
            <a:pPr marL="285750" indent="-285750" eaLnBrk="0" hangingPunct="0">
              <a:lnSpc>
                <a:spcPts val="1500"/>
              </a:lnSpc>
              <a:spcBef>
                <a:spcPct val="20000"/>
              </a:spcBef>
              <a:buClr>
                <a:schemeClr val="hlink"/>
              </a:buClr>
              <a:buSzPct val="70000"/>
              <a:buFont typeface="Wingdings" panose="05000000000000000000" pitchFamily="2" charset="2"/>
              <a:buChar char="n"/>
            </a:pPr>
            <a:r>
              <a:rPr lang="en-US" altLang="zh-CN" sz="1200" dirty="0">
                <a:latin typeface="Garamond" panose="02020404030301010803" pitchFamily="18" charset="0"/>
                <a:ea typeface="宋体" panose="02010600030101010101" pitchFamily="2" charset="-122"/>
                <a:sym typeface="+mn-ea"/>
              </a:rPr>
              <a:t>05 </a:t>
            </a:r>
            <a:r>
              <a:rPr lang="zh-CN" altLang="zh-CN" sz="1200" dirty="0">
                <a:latin typeface="Garamond" panose="02020404030301010803" pitchFamily="18" charset="0"/>
                <a:ea typeface="宋体" panose="02010600030101010101" pitchFamily="2" charset="-122"/>
                <a:sym typeface="+mn-ea"/>
              </a:rPr>
              <a:t>企业所在地行政区划（实际经营地）：□□□□□□</a:t>
            </a:r>
            <a:r>
              <a:rPr lang="en-US" altLang="zh-CN" sz="1200" dirty="0">
                <a:latin typeface="Garamond" panose="02020404030301010803" pitchFamily="18" charset="0"/>
                <a:ea typeface="宋体" panose="02010600030101010101" pitchFamily="2" charset="-122"/>
                <a:sym typeface="+mn-ea"/>
              </a:rPr>
              <a:t>	            06 </a:t>
            </a:r>
            <a:r>
              <a:rPr lang="zh-CN" altLang="zh-CN" sz="1200" dirty="0">
                <a:latin typeface="Garamond" panose="02020404030301010803" pitchFamily="18" charset="0"/>
                <a:ea typeface="宋体" panose="02010600030101010101" pitchFamily="2" charset="-122"/>
                <a:sym typeface="+mn-ea"/>
              </a:rPr>
              <a:t>上级单位代码：□□□□□□□□□□□□□□□□□□</a:t>
            </a:r>
            <a:endParaRPr lang="zh-CN" altLang="zh-CN" sz="1200" dirty="0">
              <a:latin typeface="Garamond" panose="02020404030301010803" pitchFamily="18" charset="0"/>
              <a:ea typeface="宋体" panose="02010600030101010101" pitchFamily="2" charset="-122"/>
            </a:endParaRPr>
          </a:p>
          <a:p>
            <a:pPr marL="285750" indent="-285750" eaLnBrk="0" hangingPunct="0">
              <a:lnSpc>
                <a:spcPts val="1500"/>
              </a:lnSpc>
              <a:spcBef>
                <a:spcPct val="20000"/>
              </a:spcBef>
              <a:buClr>
                <a:schemeClr val="hlink"/>
              </a:buClr>
              <a:buSzPct val="70000"/>
              <a:buFont typeface="Wingdings" panose="05000000000000000000" pitchFamily="2" charset="2"/>
              <a:buChar char="n"/>
            </a:pPr>
            <a:r>
              <a:rPr lang="en-US" altLang="zh-CN" sz="1200" dirty="0">
                <a:latin typeface="Garamond" panose="02020404030301010803" pitchFamily="18" charset="0"/>
                <a:ea typeface="宋体" panose="02010600030101010101" pitchFamily="2" charset="-122"/>
                <a:sym typeface="+mn-ea"/>
              </a:rPr>
              <a:t>07 </a:t>
            </a:r>
            <a:r>
              <a:rPr lang="zh-CN" altLang="zh-CN" sz="1200" dirty="0">
                <a:latin typeface="Garamond" panose="02020404030301010803" pitchFamily="18" charset="0"/>
                <a:ea typeface="宋体" panose="02010600030101010101" pitchFamily="2" charset="-122"/>
                <a:sym typeface="+mn-ea"/>
              </a:rPr>
              <a:t>单位隶属关系： □□</a:t>
            </a:r>
            <a:r>
              <a:rPr lang="en-US" altLang="zh-CN" sz="1200" dirty="0">
                <a:latin typeface="Garamond" panose="02020404030301010803" pitchFamily="18" charset="0"/>
                <a:ea typeface="宋体" panose="02010600030101010101" pitchFamily="2" charset="-122"/>
                <a:sym typeface="+mn-ea"/>
              </a:rPr>
              <a:t>			            08 </a:t>
            </a:r>
            <a:r>
              <a:rPr lang="zh-CN" altLang="zh-CN" sz="1200" dirty="0">
                <a:latin typeface="Garamond" panose="02020404030301010803" pitchFamily="18" charset="0"/>
                <a:ea typeface="宋体" panose="02010600030101010101" pitchFamily="2" charset="-122"/>
                <a:sym typeface="+mn-ea"/>
              </a:rPr>
              <a:t>行业类别：□□□□□</a:t>
            </a:r>
            <a:endParaRPr lang="zh-CN" altLang="zh-CN" sz="1200" dirty="0">
              <a:latin typeface="Garamond" panose="02020404030301010803" pitchFamily="18" charset="0"/>
              <a:ea typeface="宋体" panose="02010600030101010101" pitchFamily="2" charset="-122"/>
            </a:endParaRPr>
          </a:p>
          <a:p>
            <a:pPr marL="285750" indent="-285750" eaLnBrk="0" hangingPunct="0">
              <a:lnSpc>
                <a:spcPts val="1500"/>
              </a:lnSpc>
              <a:spcBef>
                <a:spcPct val="20000"/>
              </a:spcBef>
              <a:buClr>
                <a:schemeClr val="hlink"/>
              </a:buClr>
              <a:buSzPct val="70000"/>
              <a:buFont typeface="Wingdings" panose="05000000000000000000" pitchFamily="2" charset="2"/>
              <a:buChar char="n"/>
            </a:pPr>
            <a:r>
              <a:rPr lang="en-US" altLang="zh-CN" sz="1200" dirty="0">
                <a:latin typeface="Garamond" panose="02020404030301010803" pitchFamily="18" charset="0"/>
                <a:ea typeface="宋体" panose="02010600030101010101" pitchFamily="2" charset="-122"/>
                <a:sym typeface="+mn-ea"/>
              </a:rPr>
              <a:t>09 </a:t>
            </a:r>
            <a:r>
              <a:rPr lang="zh-CN" altLang="zh-CN" sz="1200" dirty="0">
                <a:latin typeface="Garamond" panose="02020404030301010803" pitchFamily="18" charset="0"/>
                <a:ea typeface="宋体" panose="02010600030101010101" pitchFamily="2" charset="-122"/>
                <a:sym typeface="+mn-ea"/>
              </a:rPr>
              <a:t>企业规模：□</a:t>
            </a:r>
            <a:r>
              <a:rPr lang="en-US" altLang="zh-CN" sz="1200" dirty="0">
                <a:latin typeface="Garamond" panose="02020404030301010803" pitchFamily="18" charset="0"/>
                <a:ea typeface="宋体" panose="02010600030101010101" pitchFamily="2" charset="-122"/>
                <a:sym typeface="+mn-ea"/>
              </a:rPr>
              <a:t>				            10.</a:t>
            </a:r>
            <a:r>
              <a:rPr lang="zh-CN" altLang="zh-CN" sz="1200" dirty="0">
                <a:latin typeface="Garamond" panose="02020404030301010803" pitchFamily="18" charset="0"/>
                <a:ea typeface="宋体" panose="02010600030101010101" pitchFamily="2" charset="-122"/>
                <a:sym typeface="+mn-ea"/>
              </a:rPr>
              <a:t>登记注册类型：□□□</a:t>
            </a:r>
            <a:endParaRPr lang="zh-CN" altLang="zh-CN" sz="1200" dirty="0">
              <a:latin typeface="Garamond" panose="02020404030301010803" pitchFamily="18" charset="0"/>
              <a:ea typeface="宋体" panose="02010600030101010101" pitchFamily="2" charset="-122"/>
            </a:endParaRPr>
          </a:p>
          <a:p>
            <a:pPr marL="285750" indent="-285750" eaLnBrk="0" hangingPunct="0">
              <a:spcBef>
                <a:spcPct val="20000"/>
              </a:spcBef>
              <a:buClr>
                <a:schemeClr val="hlink"/>
              </a:buClr>
              <a:buSzPct val="70000"/>
              <a:buFont typeface="Wingdings" panose="05000000000000000000" pitchFamily="2" charset="2"/>
              <a:buChar char="n"/>
            </a:pPr>
            <a:r>
              <a:rPr lang="en-US" altLang="zh-CN" sz="1200" dirty="0">
                <a:latin typeface="Garamond" panose="02020404030301010803" pitchFamily="18" charset="0"/>
                <a:ea typeface="宋体" panose="02010600030101010101" pitchFamily="2" charset="-122"/>
                <a:sym typeface="+mn-ea"/>
              </a:rPr>
              <a:t>11 </a:t>
            </a:r>
            <a:r>
              <a:rPr lang="zh-CN" altLang="zh-CN" sz="1200" dirty="0">
                <a:latin typeface="Garamond" panose="02020404030301010803" pitchFamily="18" charset="0"/>
                <a:ea typeface="宋体" panose="02010600030101010101" pitchFamily="2" charset="-122"/>
                <a:sym typeface="+mn-ea"/>
              </a:rPr>
              <a:t>劳务派遣经营许可证编号：□□□□□</a:t>
            </a:r>
            <a:endParaRPr lang="zh-CN" altLang="en-US" sz="1200" dirty="0">
              <a:latin typeface="Garamond" panose="02020404030301010803" pitchFamily="18" charset="0"/>
              <a:ea typeface="宋体" panose="02010600030101010101" pitchFamily="2" charset="-122"/>
            </a:endParaRPr>
          </a:p>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0" cap="none" spc="0" normalizeH="0" baseline="0" noProof="0" dirty="0">
              <a:ln>
                <a:noFill/>
              </a:ln>
              <a:solidFill>
                <a:srgbClr val="FFC000"/>
              </a:solidFill>
              <a:effectLst>
                <a:outerShdw blurRad="38100" dist="38100" dir="2700000" algn="tl">
                  <a:srgbClr val="000000"/>
                </a:outerShdw>
              </a:effectLst>
              <a:uLnTx/>
              <a:uFillTx/>
              <a:latin typeface="仿宋_GB2312" panose="02010609030101010101" pitchFamily="49" charset="-122"/>
              <a:ea typeface="仿宋_GB2312" panose="02010609030101010101" pitchFamily="49" charset="-122"/>
              <a:sym typeface="+mn-ea"/>
            </a:endParaRPr>
          </a:p>
        </p:txBody>
      </p:sp>
      <p:graphicFrame>
        <p:nvGraphicFramePr>
          <p:cNvPr id="4" name="表格 3"/>
          <p:cNvGraphicFramePr>
            <a:graphicFrameLocks noGrp="1"/>
          </p:cNvGraphicFramePr>
          <p:nvPr>
            <p:custDataLst>
              <p:tags r:id="rId4"/>
            </p:custDataLst>
          </p:nvPr>
        </p:nvGraphicFramePr>
        <p:xfrm>
          <a:off x="1794510" y="2340610"/>
          <a:ext cx="8714740" cy="3552825"/>
        </p:xfrm>
        <a:graphic>
          <a:graphicData uri="http://schemas.openxmlformats.org/drawingml/2006/table">
            <a:tbl>
              <a:tblPr firstRow="1" firstCol="1" bandRow="1">
                <a:tableStyleId>{5C22544A-7EE6-4342-B048-85BDC9FD1C3A}</a:tableStyleId>
              </a:tblPr>
              <a:tblGrid>
                <a:gridCol w="219451">
                  <a:extLst>
                    <a:ext uri="{9D8B030D-6E8A-4147-A177-3AD203B41FA5}">
                      <a16:colId xmlns:a16="http://schemas.microsoft.com/office/drawing/2014/main" val="20000"/>
                    </a:ext>
                  </a:extLst>
                </a:gridCol>
                <a:gridCol w="219998">
                  <a:extLst>
                    <a:ext uri="{9D8B030D-6E8A-4147-A177-3AD203B41FA5}">
                      <a16:colId xmlns:a16="http://schemas.microsoft.com/office/drawing/2014/main" val="20001"/>
                    </a:ext>
                  </a:extLst>
                </a:gridCol>
                <a:gridCol w="219451">
                  <a:extLst>
                    <a:ext uri="{9D8B030D-6E8A-4147-A177-3AD203B41FA5}">
                      <a16:colId xmlns:a16="http://schemas.microsoft.com/office/drawing/2014/main" val="20002"/>
                    </a:ext>
                  </a:extLst>
                </a:gridCol>
                <a:gridCol w="245654">
                  <a:extLst>
                    <a:ext uri="{9D8B030D-6E8A-4147-A177-3AD203B41FA5}">
                      <a16:colId xmlns:a16="http://schemas.microsoft.com/office/drawing/2014/main" val="20003"/>
                    </a:ext>
                  </a:extLst>
                </a:gridCol>
                <a:gridCol w="251661">
                  <a:extLst>
                    <a:ext uri="{9D8B030D-6E8A-4147-A177-3AD203B41FA5}">
                      <a16:colId xmlns:a16="http://schemas.microsoft.com/office/drawing/2014/main" val="20004"/>
                    </a:ext>
                  </a:extLst>
                </a:gridCol>
                <a:gridCol w="308979">
                  <a:extLst>
                    <a:ext uri="{9D8B030D-6E8A-4147-A177-3AD203B41FA5}">
                      <a16:colId xmlns:a16="http://schemas.microsoft.com/office/drawing/2014/main" val="20005"/>
                    </a:ext>
                  </a:extLst>
                </a:gridCol>
                <a:gridCol w="219452">
                  <a:extLst>
                    <a:ext uri="{9D8B030D-6E8A-4147-A177-3AD203B41FA5}">
                      <a16:colId xmlns:a16="http://schemas.microsoft.com/office/drawing/2014/main" val="20006"/>
                    </a:ext>
                  </a:extLst>
                </a:gridCol>
                <a:gridCol w="219451">
                  <a:extLst>
                    <a:ext uri="{9D8B030D-6E8A-4147-A177-3AD203B41FA5}">
                      <a16:colId xmlns:a16="http://schemas.microsoft.com/office/drawing/2014/main" val="20007"/>
                    </a:ext>
                  </a:extLst>
                </a:gridCol>
                <a:gridCol w="219453">
                  <a:extLst>
                    <a:ext uri="{9D8B030D-6E8A-4147-A177-3AD203B41FA5}">
                      <a16:colId xmlns:a16="http://schemas.microsoft.com/office/drawing/2014/main" val="20008"/>
                    </a:ext>
                  </a:extLst>
                </a:gridCol>
                <a:gridCol w="243169">
                  <a:extLst>
                    <a:ext uri="{9D8B030D-6E8A-4147-A177-3AD203B41FA5}">
                      <a16:colId xmlns:a16="http://schemas.microsoft.com/office/drawing/2014/main" val="20009"/>
                    </a:ext>
                  </a:extLst>
                </a:gridCol>
                <a:gridCol w="242133">
                  <a:extLst>
                    <a:ext uri="{9D8B030D-6E8A-4147-A177-3AD203B41FA5}">
                      <a16:colId xmlns:a16="http://schemas.microsoft.com/office/drawing/2014/main" val="20010"/>
                    </a:ext>
                  </a:extLst>
                </a:gridCol>
                <a:gridCol w="247650">
                  <a:extLst>
                    <a:ext uri="{9D8B030D-6E8A-4147-A177-3AD203B41FA5}">
                      <a16:colId xmlns:a16="http://schemas.microsoft.com/office/drawing/2014/main" val="20011"/>
                    </a:ext>
                  </a:extLst>
                </a:gridCol>
                <a:gridCol w="239293">
                  <a:extLst>
                    <a:ext uri="{9D8B030D-6E8A-4147-A177-3AD203B41FA5}">
                      <a16:colId xmlns:a16="http://schemas.microsoft.com/office/drawing/2014/main" val="20012"/>
                    </a:ext>
                  </a:extLst>
                </a:gridCol>
                <a:gridCol w="242925">
                  <a:extLst>
                    <a:ext uri="{9D8B030D-6E8A-4147-A177-3AD203B41FA5}">
                      <a16:colId xmlns:a16="http://schemas.microsoft.com/office/drawing/2014/main" val="20013"/>
                    </a:ext>
                  </a:extLst>
                </a:gridCol>
                <a:gridCol w="243472">
                  <a:extLst>
                    <a:ext uri="{9D8B030D-6E8A-4147-A177-3AD203B41FA5}">
                      <a16:colId xmlns:a16="http://schemas.microsoft.com/office/drawing/2014/main" val="20014"/>
                    </a:ext>
                  </a:extLst>
                </a:gridCol>
                <a:gridCol w="244017">
                  <a:extLst>
                    <a:ext uri="{9D8B030D-6E8A-4147-A177-3AD203B41FA5}">
                      <a16:colId xmlns:a16="http://schemas.microsoft.com/office/drawing/2014/main" val="20015"/>
                    </a:ext>
                  </a:extLst>
                </a:gridCol>
                <a:gridCol w="245109">
                  <a:extLst>
                    <a:ext uri="{9D8B030D-6E8A-4147-A177-3AD203B41FA5}">
                      <a16:colId xmlns:a16="http://schemas.microsoft.com/office/drawing/2014/main" val="20016"/>
                    </a:ext>
                  </a:extLst>
                </a:gridCol>
                <a:gridCol w="244016">
                  <a:extLst>
                    <a:ext uri="{9D8B030D-6E8A-4147-A177-3AD203B41FA5}">
                      <a16:colId xmlns:a16="http://schemas.microsoft.com/office/drawing/2014/main" val="20017"/>
                    </a:ext>
                  </a:extLst>
                </a:gridCol>
                <a:gridCol w="244564">
                  <a:extLst>
                    <a:ext uri="{9D8B030D-6E8A-4147-A177-3AD203B41FA5}">
                      <a16:colId xmlns:a16="http://schemas.microsoft.com/office/drawing/2014/main" val="20018"/>
                    </a:ext>
                  </a:extLst>
                </a:gridCol>
                <a:gridCol w="244016">
                  <a:extLst>
                    <a:ext uri="{9D8B030D-6E8A-4147-A177-3AD203B41FA5}">
                      <a16:colId xmlns:a16="http://schemas.microsoft.com/office/drawing/2014/main" val="20019"/>
                    </a:ext>
                  </a:extLst>
                </a:gridCol>
                <a:gridCol w="244563">
                  <a:extLst>
                    <a:ext uri="{9D8B030D-6E8A-4147-A177-3AD203B41FA5}">
                      <a16:colId xmlns:a16="http://schemas.microsoft.com/office/drawing/2014/main" val="20020"/>
                    </a:ext>
                  </a:extLst>
                </a:gridCol>
                <a:gridCol w="244563">
                  <a:extLst>
                    <a:ext uri="{9D8B030D-6E8A-4147-A177-3AD203B41FA5}">
                      <a16:colId xmlns:a16="http://schemas.microsoft.com/office/drawing/2014/main" val="20021"/>
                    </a:ext>
                  </a:extLst>
                </a:gridCol>
                <a:gridCol w="244404">
                  <a:extLst>
                    <a:ext uri="{9D8B030D-6E8A-4147-A177-3AD203B41FA5}">
                      <a16:colId xmlns:a16="http://schemas.microsoft.com/office/drawing/2014/main" val="20022"/>
                    </a:ext>
                  </a:extLst>
                </a:gridCol>
                <a:gridCol w="244176">
                  <a:extLst>
                    <a:ext uri="{9D8B030D-6E8A-4147-A177-3AD203B41FA5}">
                      <a16:colId xmlns:a16="http://schemas.microsoft.com/office/drawing/2014/main" val="20023"/>
                    </a:ext>
                  </a:extLst>
                </a:gridCol>
                <a:gridCol w="244017">
                  <a:extLst>
                    <a:ext uri="{9D8B030D-6E8A-4147-A177-3AD203B41FA5}">
                      <a16:colId xmlns:a16="http://schemas.microsoft.com/office/drawing/2014/main" val="20024"/>
                    </a:ext>
                  </a:extLst>
                </a:gridCol>
                <a:gridCol w="244563">
                  <a:extLst>
                    <a:ext uri="{9D8B030D-6E8A-4147-A177-3AD203B41FA5}">
                      <a16:colId xmlns:a16="http://schemas.microsoft.com/office/drawing/2014/main" val="20025"/>
                    </a:ext>
                  </a:extLst>
                </a:gridCol>
                <a:gridCol w="244563">
                  <a:extLst>
                    <a:ext uri="{9D8B030D-6E8A-4147-A177-3AD203B41FA5}">
                      <a16:colId xmlns:a16="http://schemas.microsoft.com/office/drawing/2014/main" val="20026"/>
                    </a:ext>
                  </a:extLst>
                </a:gridCol>
                <a:gridCol w="244016">
                  <a:extLst>
                    <a:ext uri="{9D8B030D-6E8A-4147-A177-3AD203B41FA5}">
                      <a16:colId xmlns:a16="http://schemas.microsoft.com/office/drawing/2014/main" val="20027"/>
                    </a:ext>
                  </a:extLst>
                </a:gridCol>
                <a:gridCol w="244475">
                  <a:extLst>
                    <a:ext uri="{9D8B030D-6E8A-4147-A177-3AD203B41FA5}">
                      <a16:colId xmlns:a16="http://schemas.microsoft.com/office/drawing/2014/main" val="20028"/>
                    </a:ext>
                  </a:extLst>
                </a:gridCol>
                <a:gridCol w="244653">
                  <a:extLst>
                    <a:ext uri="{9D8B030D-6E8A-4147-A177-3AD203B41FA5}">
                      <a16:colId xmlns:a16="http://schemas.microsoft.com/office/drawing/2014/main" val="20029"/>
                    </a:ext>
                  </a:extLst>
                </a:gridCol>
                <a:gridCol w="244563">
                  <a:extLst>
                    <a:ext uri="{9D8B030D-6E8A-4147-A177-3AD203B41FA5}">
                      <a16:colId xmlns:a16="http://schemas.microsoft.com/office/drawing/2014/main" val="20030"/>
                    </a:ext>
                  </a:extLst>
                </a:gridCol>
                <a:gridCol w="244563">
                  <a:extLst>
                    <a:ext uri="{9D8B030D-6E8A-4147-A177-3AD203B41FA5}">
                      <a16:colId xmlns:a16="http://schemas.microsoft.com/office/drawing/2014/main" val="20031"/>
                    </a:ext>
                  </a:extLst>
                </a:gridCol>
                <a:gridCol w="244564">
                  <a:extLst>
                    <a:ext uri="{9D8B030D-6E8A-4147-A177-3AD203B41FA5}">
                      <a16:colId xmlns:a16="http://schemas.microsoft.com/office/drawing/2014/main" val="20032"/>
                    </a:ext>
                  </a:extLst>
                </a:gridCol>
                <a:gridCol w="244564">
                  <a:extLst>
                    <a:ext uri="{9D8B030D-6E8A-4147-A177-3AD203B41FA5}">
                      <a16:colId xmlns:a16="http://schemas.microsoft.com/office/drawing/2014/main" val="20033"/>
                    </a:ext>
                  </a:extLst>
                </a:gridCol>
                <a:gridCol w="244016">
                  <a:extLst>
                    <a:ext uri="{9D8B030D-6E8A-4147-A177-3AD203B41FA5}">
                      <a16:colId xmlns:a16="http://schemas.microsoft.com/office/drawing/2014/main" val="20034"/>
                    </a:ext>
                  </a:extLst>
                </a:gridCol>
                <a:gridCol w="244563">
                  <a:extLst>
                    <a:ext uri="{9D8B030D-6E8A-4147-A177-3AD203B41FA5}">
                      <a16:colId xmlns:a16="http://schemas.microsoft.com/office/drawing/2014/main" val="20035"/>
                    </a:ext>
                  </a:extLst>
                </a:gridCol>
              </a:tblGrid>
              <a:tr h="288925">
                <a:tc rowSpan="2">
                  <a:txBody>
                    <a:bodyPr/>
                    <a:lstStyle/>
                    <a:p>
                      <a:pPr algn="ctr">
                        <a:lnSpc>
                          <a:spcPct val="100000"/>
                        </a:lnSpc>
                        <a:spcAft>
                          <a:spcPts val="0"/>
                        </a:spcAft>
                        <a:buClrTx/>
                        <a:buSzTx/>
                        <a:buFontTx/>
                      </a:pPr>
                      <a:r>
                        <a:rPr lang="zh-CN" sz="1000" b="0" kern="100" dirty="0">
                          <a:solidFill>
                            <a:schemeClr val="dk1"/>
                          </a:solidFill>
                          <a:effectLst/>
                          <a:latin typeface="Calibri" panose="020F0502020204030204" charset="0"/>
                          <a:ea typeface="宋体" panose="02010600030101010101" pitchFamily="2" charset="-122"/>
                          <a:cs typeface="Times New Roman" panose="02020603050405020304" pitchFamily="18" charset="0"/>
                        </a:rPr>
                        <a:t>职工代码</a:t>
                      </a:r>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lnSpc>
                          <a:spcPct val="100000"/>
                        </a:lnSpc>
                        <a:spcAft>
                          <a:spcPts val="0"/>
                        </a:spcAft>
                        <a:buClrTx/>
                        <a:buSzTx/>
                        <a:buFontTx/>
                      </a:pPr>
                      <a:r>
                        <a:rPr lang="zh-CN" sz="1000" b="0" kern="100" dirty="0">
                          <a:solidFill>
                            <a:schemeClr val="dk1"/>
                          </a:solidFill>
                          <a:effectLst/>
                          <a:latin typeface="Calibri" panose="020F0502020204030204" charset="0"/>
                          <a:ea typeface="宋体" panose="02010600030101010101" pitchFamily="2" charset="-122"/>
                          <a:cs typeface="Times New Roman" panose="02020603050405020304" pitchFamily="18" charset="0"/>
                        </a:rPr>
                        <a:t>姓名</a:t>
                      </a:r>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lnSpc>
                          <a:spcPct val="100000"/>
                        </a:lnSpc>
                        <a:spcAft>
                          <a:spcPts val="0"/>
                        </a:spcAft>
                        <a:buClrTx/>
                        <a:buSzTx/>
                        <a:buFontTx/>
                      </a:pPr>
                      <a:r>
                        <a:rPr lang="zh-CN" sz="1000" b="0" kern="100" dirty="0">
                          <a:solidFill>
                            <a:schemeClr val="dk1"/>
                          </a:solidFill>
                          <a:effectLst/>
                          <a:latin typeface="Calibri" panose="020F0502020204030204" charset="0"/>
                          <a:ea typeface="宋体" panose="02010600030101010101" pitchFamily="2" charset="-122"/>
                          <a:cs typeface="Times New Roman" panose="02020603050405020304" pitchFamily="18" charset="0"/>
                        </a:rPr>
                        <a:t>身份证号</a:t>
                      </a:r>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lnSpc>
                          <a:spcPct val="100000"/>
                        </a:lnSpc>
                        <a:spcAft>
                          <a:spcPts val="0"/>
                        </a:spcAft>
                        <a:buClrTx/>
                        <a:buSzTx/>
                        <a:buFontTx/>
                      </a:pPr>
                      <a:r>
                        <a:rPr lang="zh-CN" sz="1000" b="0" kern="100" dirty="0">
                          <a:solidFill>
                            <a:schemeClr val="dk1"/>
                          </a:solidFill>
                          <a:effectLst/>
                          <a:latin typeface="Calibri" panose="020F0502020204030204" charset="0"/>
                          <a:ea typeface="宋体" panose="02010600030101010101" pitchFamily="2" charset="-122"/>
                          <a:cs typeface="Times New Roman" panose="02020603050405020304" pitchFamily="18" charset="0"/>
                        </a:rPr>
                        <a:t>劳务派遣企业用工形式</a:t>
                      </a:r>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lnSpc>
                          <a:spcPct val="100000"/>
                        </a:lnSpc>
                        <a:spcAft>
                          <a:spcPts val="0"/>
                        </a:spcAft>
                        <a:buClrTx/>
                        <a:buSzTx/>
                        <a:buFontTx/>
                      </a:pPr>
                      <a:r>
                        <a:rPr lang="zh-CN" sz="1000" b="0" kern="100" dirty="0">
                          <a:solidFill>
                            <a:schemeClr val="dk1"/>
                          </a:solidFill>
                          <a:effectLst/>
                          <a:latin typeface="Calibri" panose="020F0502020204030204" charset="0"/>
                          <a:ea typeface="宋体" panose="02010600030101010101" pitchFamily="2" charset="-122"/>
                          <a:cs typeface="Times New Roman" panose="02020603050405020304" pitchFamily="18" charset="0"/>
                        </a:rPr>
                        <a:t>用工单位统一社会信用代码</a:t>
                      </a:r>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lnSpc>
                          <a:spcPct val="100000"/>
                        </a:lnSpc>
                        <a:spcAft>
                          <a:spcPts val="0"/>
                        </a:spcAft>
                        <a:buClrTx/>
                        <a:buSzTx/>
                        <a:buFontTx/>
                      </a:pPr>
                      <a:r>
                        <a:rPr lang="zh-CN" sz="1000" b="0" kern="100" dirty="0">
                          <a:solidFill>
                            <a:schemeClr val="dk1"/>
                          </a:solidFill>
                          <a:effectLst/>
                          <a:latin typeface="Calibri" panose="020F0502020204030204" charset="0"/>
                          <a:ea typeface="宋体" panose="02010600030101010101" pitchFamily="2" charset="-122"/>
                          <a:cs typeface="Times New Roman" panose="02020603050405020304" pitchFamily="18" charset="0"/>
                        </a:rPr>
                        <a:t>用工单位名称</a:t>
                      </a:r>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lnSpc>
                          <a:spcPct val="100000"/>
                        </a:lnSpc>
                        <a:spcAft>
                          <a:spcPts val="0"/>
                        </a:spcAft>
                        <a:buClrTx/>
                        <a:buSzTx/>
                        <a:buFontTx/>
                      </a:pPr>
                      <a:r>
                        <a:rPr lang="zh-CN" sz="1000" b="0" kern="100" dirty="0">
                          <a:solidFill>
                            <a:schemeClr val="dk1"/>
                          </a:solidFill>
                          <a:effectLst/>
                          <a:latin typeface="Calibri" panose="020F0502020204030204" charset="0"/>
                          <a:ea typeface="宋体" panose="02010600030101010101" pitchFamily="2" charset="-122"/>
                          <a:cs typeface="Times New Roman" panose="02020603050405020304" pitchFamily="18" charset="0"/>
                        </a:rPr>
                        <a:t>性别</a:t>
                      </a:r>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lnSpc>
                          <a:spcPct val="100000"/>
                        </a:lnSpc>
                        <a:spcAft>
                          <a:spcPts val="0"/>
                        </a:spcAft>
                        <a:buClrTx/>
                        <a:buSzTx/>
                        <a:buFontTx/>
                      </a:pPr>
                      <a:r>
                        <a:rPr lang="zh-CN" sz="1000" b="0" kern="100" dirty="0">
                          <a:solidFill>
                            <a:schemeClr val="dk1"/>
                          </a:solidFill>
                          <a:effectLst/>
                          <a:latin typeface="Calibri" panose="020F0502020204030204" charset="0"/>
                          <a:ea typeface="宋体" panose="02010600030101010101" pitchFamily="2" charset="-122"/>
                          <a:cs typeface="Times New Roman" panose="02020603050405020304" pitchFamily="18" charset="0"/>
                        </a:rPr>
                        <a:t>户籍</a:t>
                      </a:r>
                    </a:p>
                    <a:p>
                      <a:pPr algn="ctr">
                        <a:lnSpc>
                          <a:spcPct val="100000"/>
                        </a:lnSpc>
                        <a:spcAft>
                          <a:spcPts val="0"/>
                        </a:spcAft>
                        <a:buClrTx/>
                        <a:buSzTx/>
                        <a:buFontTx/>
                      </a:pPr>
                      <a:r>
                        <a:rPr lang="zh-CN" sz="1000" b="0" kern="100" dirty="0">
                          <a:solidFill>
                            <a:schemeClr val="dk1"/>
                          </a:solidFill>
                          <a:effectLst/>
                          <a:latin typeface="Calibri" panose="020F0502020204030204" charset="0"/>
                          <a:ea typeface="宋体" panose="02010600030101010101" pitchFamily="2" charset="-122"/>
                          <a:cs typeface="Times New Roman" panose="02020603050405020304" pitchFamily="18" charset="0"/>
                        </a:rPr>
                        <a:t>性质</a:t>
                      </a:r>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lnSpc>
                          <a:spcPct val="100000"/>
                        </a:lnSpc>
                        <a:spcAft>
                          <a:spcPts val="0"/>
                        </a:spcAft>
                        <a:buClrTx/>
                        <a:buSzTx/>
                        <a:buFontTx/>
                      </a:pPr>
                      <a:r>
                        <a:rPr lang="zh-CN" sz="1000" b="0" kern="100" dirty="0">
                          <a:solidFill>
                            <a:schemeClr val="dk1"/>
                          </a:solidFill>
                          <a:effectLst/>
                          <a:latin typeface="Calibri" panose="020F0502020204030204" charset="0"/>
                          <a:ea typeface="宋体" panose="02010600030101010101" pitchFamily="2" charset="-122"/>
                          <a:cs typeface="Times New Roman" panose="02020603050405020304" pitchFamily="18" charset="0"/>
                        </a:rPr>
                        <a:t>出生年份</a:t>
                      </a:r>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lnSpc>
                          <a:spcPct val="100000"/>
                        </a:lnSpc>
                        <a:spcAft>
                          <a:spcPts val="0"/>
                        </a:spcAft>
                        <a:buClrTx/>
                        <a:buSzTx/>
                        <a:buFontTx/>
                      </a:pPr>
                      <a:r>
                        <a:rPr lang="zh-CN" sz="1000" b="0" kern="100" dirty="0">
                          <a:solidFill>
                            <a:schemeClr val="dk1"/>
                          </a:solidFill>
                          <a:effectLst/>
                          <a:latin typeface="Calibri" panose="020F0502020204030204" charset="0"/>
                          <a:ea typeface="宋体" panose="02010600030101010101" pitchFamily="2" charset="-122"/>
                          <a:cs typeface="Times New Roman" panose="02020603050405020304" pitchFamily="18" charset="0"/>
                        </a:rPr>
                        <a:t>学历</a:t>
                      </a:r>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lnSpc>
                          <a:spcPct val="100000"/>
                        </a:lnSpc>
                        <a:spcAft>
                          <a:spcPts val="0"/>
                        </a:spcAft>
                        <a:buClrTx/>
                        <a:buSzTx/>
                        <a:buFontTx/>
                      </a:pPr>
                      <a:r>
                        <a:rPr lang="zh-CN" sz="1000" b="0" kern="100" dirty="0">
                          <a:solidFill>
                            <a:schemeClr val="dk1"/>
                          </a:solidFill>
                          <a:effectLst/>
                          <a:latin typeface="Calibri" panose="020F0502020204030204" charset="0"/>
                          <a:ea typeface="宋体" panose="02010600030101010101" pitchFamily="2" charset="-122"/>
                          <a:cs typeface="Times New Roman" panose="02020603050405020304" pitchFamily="18" charset="0"/>
                        </a:rPr>
                        <a:t>参加工作时间</a:t>
                      </a:r>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lnSpc>
                          <a:spcPct val="100000"/>
                        </a:lnSpc>
                        <a:spcAft>
                          <a:spcPts val="0"/>
                        </a:spcAft>
                        <a:buClrTx/>
                        <a:buSzTx/>
                        <a:buFontTx/>
                      </a:pPr>
                      <a:r>
                        <a:rPr lang="zh-CN" sz="1000" b="0" kern="100" dirty="0">
                          <a:solidFill>
                            <a:schemeClr val="dk1"/>
                          </a:solidFill>
                          <a:effectLst/>
                          <a:latin typeface="Calibri" panose="020F0502020204030204" charset="0"/>
                          <a:ea typeface="宋体" panose="02010600030101010101" pitchFamily="2" charset="-122"/>
                          <a:cs typeface="Times New Roman" panose="02020603050405020304" pitchFamily="18" charset="0"/>
                        </a:rPr>
                        <a:t>职业</a:t>
                      </a:r>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lnSpc>
                          <a:spcPct val="100000"/>
                        </a:lnSpc>
                        <a:spcAft>
                          <a:spcPts val="0"/>
                        </a:spcAft>
                        <a:buClrTx/>
                        <a:buSzTx/>
                        <a:buFontTx/>
                      </a:pPr>
                      <a:r>
                        <a:rPr lang="zh-CN" sz="1000" b="0" kern="100" dirty="0">
                          <a:solidFill>
                            <a:schemeClr val="dk1"/>
                          </a:solidFill>
                          <a:effectLst/>
                          <a:latin typeface="Calibri" panose="020F0502020204030204" charset="0"/>
                          <a:ea typeface="宋体" panose="02010600030101010101" pitchFamily="2" charset="-122"/>
                          <a:cs typeface="Times New Roman" panose="02020603050405020304" pitchFamily="18" charset="0"/>
                        </a:rPr>
                        <a:t>管理岗位/专业技术职称/职业技能等级</a:t>
                      </a:r>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lnSpc>
                          <a:spcPct val="100000"/>
                        </a:lnSpc>
                        <a:spcAft>
                          <a:spcPts val="0"/>
                        </a:spcAft>
                        <a:buClrTx/>
                        <a:buSzTx/>
                        <a:buFontTx/>
                      </a:pPr>
                      <a:r>
                        <a:rPr lang="zh-CN" sz="1000" b="0" kern="100" dirty="0">
                          <a:solidFill>
                            <a:schemeClr val="dk1"/>
                          </a:solidFill>
                          <a:effectLst/>
                          <a:latin typeface="Calibri" panose="020F0502020204030204" charset="0"/>
                          <a:ea typeface="宋体" panose="02010600030101010101" pitchFamily="2" charset="-122"/>
                          <a:cs typeface="Times New Roman" panose="02020603050405020304" pitchFamily="18" charset="0"/>
                        </a:rPr>
                        <a:t>职业名称</a:t>
                      </a:r>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lnSpc>
                          <a:spcPct val="100000"/>
                        </a:lnSpc>
                        <a:spcAft>
                          <a:spcPts val="0"/>
                        </a:spcAft>
                        <a:buClrTx/>
                        <a:buSzTx/>
                        <a:buFontTx/>
                      </a:pPr>
                      <a:r>
                        <a:rPr lang="zh-CN" sz="1000" b="0" kern="100" dirty="0">
                          <a:solidFill>
                            <a:schemeClr val="dk1"/>
                          </a:solidFill>
                          <a:effectLst/>
                          <a:latin typeface="Calibri" panose="020F0502020204030204" charset="0"/>
                          <a:ea typeface="宋体" panose="02010600030101010101" pitchFamily="2" charset="-122"/>
                          <a:cs typeface="Times New Roman" panose="02020603050405020304" pitchFamily="18" charset="0"/>
                        </a:rPr>
                        <a:t>职称等级评选方式</a:t>
                      </a:r>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lnSpc>
                          <a:spcPct val="100000"/>
                        </a:lnSpc>
                        <a:spcAft>
                          <a:spcPts val="0"/>
                        </a:spcAft>
                        <a:buClrTx/>
                        <a:buSzTx/>
                        <a:buFontTx/>
                      </a:pPr>
                      <a:r>
                        <a:rPr lang="zh-CN" sz="1000" b="0" kern="100" dirty="0">
                          <a:solidFill>
                            <a:schemeClr val="dk1"/>
                          </a:solidFill>
                          <a:effectLst/>
                          <a:latin typeface="Calibri" panose="020F0502020204030204" charset="0"/>
                          <a:ea typeface="宋体" panose="02010600030101010101" pitchFamily="2" charset="-122"/>
                          <a:cs typeface="Times New Roman" panose="02020603050405020304" pitchFamily="18" charset="0"/>
                        </a:rPr>
                        <a:t>其他评选方式</a:t>
                      </a:r>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lnSpc>
                          <a:spcPct val="100000"/>
                        </a:lnSpc>
                        <a:spcAft>
                          <a:spcPts val="0"/>
                        </a:spcAft>
                        <a:buClrTx/>
                        <a:buSzTx/>
                        <a:buFontTx/>
                        <a:buNone/>
                      </a:pPr>
                      <a:r>
                        <a:rPr lang="zh-CN" altLang="en-US" sz="1000" b="0" kern="100" dirty="0">
                          <a:solidFill>
                            <a:schemeClr val="dk1"/>
                          </a:solidFill>
                          <a:effectLst/>
                          <a:latin typeface="Calibri" panose="020F0502020204030204" charset="0"/>
                          <a:ea typeface="宋体" panose="02010600030101010101" pitchFamily="2" charset="-122"/>
                          <a:cs typeface="Times New Roman" panose="02020603050405020304" pitchFamily="18" charset="0"/>
                        </a:rPr>
                        <a:t>职业等级证书类型</a:t>
                      </a:r>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lnSpc>
                          <a:spcPct val="100000"/>
                        </a:lnSpc>
                        <a:spcAft>
                          <a:spcPts val="0"/>
                        </a:spcAft>
                        <a:buClrTx/>
                        <a:buSzTx/>
                        <a:buFontTx/>
                        <a:buNone/>
                      </a:pPr>
                      <a:r>
                        <a:rPr lang="zh-CN" altLang="en-US" sz="1000" b="0" kern="100" dirty="0">
                          <a:solidFill>
                            <a:schemeClr val="dk1"/>
                          </a:solidFill>
                          <a:effectLst/>
                          <a:latin typeface="Calibri" panose="020F0502020204030204" charset="0"/>
                          <a:ea typeface="宋体" panose="02010600030101010101" pitchFamily="2" charset="-122"/>
                          <a:cs typeface="Times New Roman" panose="02020603050405020304" pitchFamily="18" charset="0"/>
                        </a:rPr>
                        <a:t>用工形式</a:t>
                      </a:r>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lnSpc>
                          <a:spcPct val="100000"/>
                        </a:lnSpc>
                        <a:spcAft>
                          <a:spcPts val="0"/>
                        </a:spcAft>
                        <a:buClrTx/>
                        <a:buSzTx/>
                        <a:buFontTx/>
                        <a:buNone/>
                      </a:pPr>
                      <a:r>
                        <a:rPr lang="zh-CN" altLang="en-US" sz="1000" b="0" kern="100" dirty="0">
                          <a:solidFill>
                            <a:schemeClr val="dk1"/>
                          </a:solidFill>
                          <a:effectLst/>
                          <a:latin typeface="Calibri" panose="020F0502020204030204" charset="0"/>
                          <a:ea typeface="宋体" panose="02010600030101010101" pitchFamily="2" charset="-122"/>
                          <a:cs typeface="Times New Roman" panose="02020603050405020304" pitchFamily="18" charset="0"/>
                        </a:rPr>
                        <a:t>劳动合同类型</a:t>
                      </a:r>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lnSpc>
                          <a:spcPct val="100000"/>
                        </a:lnSpc>
                        <a:spcAft>
                          <a:spcPts val="0"/>
                        </a:spcAft>
                        <a:buClrTx/>
                        <a:buSzTx/>
                        <a:buFontTx/>
                        <a:buNone/>
                      </a:pPr>
                      <a:r>
                        <a:rPr lang="zh-CN" altLang="en-US" sz="1000" b="0" kern="100" dirty="0">
                          <a:solidFill>
                            <a:schemeClr val="dk1"/>
                          </a:solidFill>
                          <a:effectLst/>
                          <a:latin typeface="Calibri" panose="020F0502020204030204" charset="0"/>
                          <a:ea typeface="宋体" panose="02010600030101010101" pitchFamily="2" charset="-122"/>
                          <a:cs typeface="Times New Roman" panose="02020603050405020304" pitchFamily="18" charset="0"/>
                        </a:rPr>
                        <a:t>劳动合同起时间</a:t>
                      </a:r>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lnSpc>
                          <a:spcPct val="100000"/>
                        </a:lnSpc>
                        <a:spcAft>
                          <a:spcPts val="0"/>
                        </a:spcAft>
                        <a:buClrTx/>
                        <a:buSzTx/>
                        <a:buFontTx/>
                        <a:buNone/>
                      </a:pPr>
                      <a:r>
                        <a:rPr lang="zh-CN" altLang="en-US" sz="1000" b="0" kern="100" dirty="0">
                          <a:solidFill>
                            <a:schemeClr val="dk1"/>
                          </a:solidFill>
                          <a:effectLst/>
                          <a:latin typeface="Calibri" panose="020F0502020204030204" charset="0"/>
                          <a:ea typeface="宋体" panose="02010600030101010101" pitchFamily="2" charset="-122"/>
                          <a:cs typeface="Times New Roman" panose="02020603050405020304" pitchFamily="18" charset="0"/>
                        </a:rPr>
                        <a:t>劳动合同止时间</a:t>
                      </a:r>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lnSpc>
                          <a:spcPct val="100000"/>
                        </a:lnSpc>
                        <a:spcAft>
                          <a:spcPts val="0"/>
                        </a:spcAft>
                        <a:buClrTx/>
                        <a:buSzTx/>
                        <a:buFontTx/>
                        <a:buNone/>
                      </a:pPr>
                      <a:r>
                        <a:rPr lang="zh-CN" altLang="en-US" sz="1000" b="0" kern="100" dirty="0">
                          <a:solidFill>
                            <a:schemeClr val="dk1"/>
                          </a:solidFill>
                          <a:effectLst/>
                          <a:latin typeface="Calibri" panose="020F0502020204030204" charset="0"/>
                          <a:ea typeface="宋体" panose="02010600030101010101" pitchFamily="2" charset="-122"/>
                          <a:cs typeface="Times New Roman" panose="02020603050405020304" pitchFamily="18" charset="0"/>
                        </a:rPr>
                        <a:t>是否解除劳动合同</a:t>
                      </a:r>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lnSpc>
                          <a:spcPct val="100000"/>
                        </a:lnSpc>
                        <a:spcAft>
                          <a:spcPts val="0"/>
                        </a:spcAft>
                        <a:buClrTx/>
                        <a:buSzTx/>
                        <a:buFontTx/>
                        <a:buNone/>
                      </a:pPr>
                      <a:r>
                        <a:rPr lang="zh-CN" altLang="en-US" sz="1000" b="0" kern="100" dirty="0">
                          <a:solidFill>
                            <a:schemeClr val="dk1"/>
                          </a:solidFill>
                          <a:effectLst/>
                          <a:latin typeface="Calibri" panose="020F0502020204030204" charset="0"/>
                          <a:ea typeface="宋体" panose="02010600030101010101" pitchFamily="2" charset="-122"/>
                          <a:cs typeface="Times New Roman" panose="02020603050405020304" pitchFamily="18" charset="0"/>
                        </a:rPr>
                        <a:t>解除劳动合同时间</a:t>
                      </a:r>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lnSpc>
                          <a:spcPct val="100000"/>
                        </a:lnSpc>
                        <a:spcAft>
                          <a:spcPts val="0"/>
                        </a:spcAft>
                        <a:buClrTx/>
                        <a:buSzTx/>
                        <a:buFontTx/>
                        <a:buNone/>
                      </a:pPr>
                      <a:r>
                        <a:rPr lang="zh-CN" altLang="en-US" sz="1000" b="0" kern="100" dirty="0">
                          <a:solidFill>
                            <a:schemeClr val="dk1"/>
                          </a:solidFill>
                          <a:effectLst/>
                          <a:latin typeface="Calibri" panose="020F0502020204030204" charset="0"/>
                          <a:ea typeface="宋体" panose="02010600030101010101" pitchFamily="2" charset="-122"/>
                          <a:cs typeface="Times New Roman" panose="02020603050405020304" pitchFamily="18" charset="0"/>
                        </a:rPr>
                        <a:t>经济补偿金</a:t>
                      </a:r>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lnSpc>
                          <a:spcPct val="100000"/>
                        </a:lnSpc>
                        <a:spcAft>
                          <a:spcPts val="0"/>
                        </a:spcAft>
                        <a:buClrTx/>
                        <a:buSzTx/>
                        <a:buFontTx/>
                        <a:buNone/>
                      </a:pPr>
                      <a:r>
                        <a:rPr lang="zh-CN" altLang="en-US" sz="1000" b="0" kern="100" dirty="0">
                          <a:solidFill>
                            <a:schemeClr val="dk1"/>
                          </a:solidFill>
                          <a:effectLst/>
                          <a:latin typeface="Calibri" panose="020F0502020204030204" charset="0"/>
                          <a:ea typeface="宋体" panose="02010600030101010101" pitchFamily="2" charset="-122"/>
                          <a:cs typeface="Times New Roman" panose="02020603050405020304" pitchFamily="18" charset="0"/>
                        </a:rPr>
                        <a:t>解除劳动合同原因</a:t>
                      </a:r>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lnSpc>
                          <a:spcPct val="100000"/>
                        </a:lnSpc>
                        <a:spcAft>
                          <a:spcPts val="0"/>
                        </a:spcAft>
                        <a:buClrTx/>
                        <a:buSzTx/>
                        <a:buFontTx/>
                        <a:buNone/>
                      </a:pPr>
                      <a:r>
                        <a:rPr lang="zh-CN" altLang="en-US" sz="1000" b="0" kern="100" dirty="0">
                          <a:solidFill>
                            <a:schemeClr val="dk1"/>
                          </a:solidFill>
                          <a:effectLst/>
                          <a:latin typeface="Calibri" panose="020F0502020204030204" charset="0"/>
                          <a:ea typeface="宋体" panose="02010600030101010101" pitchFamily="2" charset="-122"/>
                          <a:cs typeface="Times New Roman" panose="02020603050405020304" pitchFamily="18" charset="0"/>
                        </a:rPr>
                        <a:t>解除劳动合同原因的说明</a:t>
                      </a:r>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lnSpc>
                          <a:spcPct val="100000"/>
                        </a:lnSpc>
                        <a:spcAft>
                          <a:spcPts val="0"/>
                        </a:spcAft>
                        <a:buClrTx/>
                        <a:buSzTx/>
                        <a:buFontTx/>
                        <a:buNone/>
                      </a:pPr>
                      <a:r>
                        <a:rPr lang="zh-CN" altLang="en-US" sz="1000" b="0" kern="100" dirty="0">
                          <a:solidFill>
                            <a:schemeClr val="dk1"/>
                          </a:solidFill>
                          <a:effectLst/>
                          <a:latin typeface="Calibri" panose="020F0502020204030204" charset="0"/>
                          <a:ea typeface="宋体" panose="02010600030101010101" pitchFamily="2" charset="-122"/>
                          <a:cs typeface="Times New Roman" panose="02020603050405020304" pitchFamily="18" charset="0"/>
                        </a:rPr>
                        <a:t>全年周平均工作小时数</a:t>
                      </a:r>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lnSpc>
                          <a:spcPct val="100000"/>
                        </a:lnSpc>
                        <a:spcAft>
                          <a:spcPts val="0"/>
                        </a:spcAft>
                        <a:buClrTx/>
                        <a:buSzTx/>
                        <a:buFontTx/>
                        <a:buNone/>
                      </a:pPr>
                      <a:r>
                        <a:rPr lang="zh-CN" altLang="en-US" sz="1000" b="0" kern="100" dirty="0">
                          <a:solidFill>
                            <a:schemeClr val="dk1"/>
                          </a:solidFill>
                          <a:effectLst/>
                          <a:latin typeface="Calibri" panose="020F0502020204030204" charset="0"/>
                          <a:ea typeface="宋体" panose="02010600030101010101" pitchFamily="2" charset="-122"/>
                          <a:cs typeface="Times New Roman" panose="02020603050405020304" pitchFamily="18" charset="0"/>
                        </a:rPr>
                        <a:t>是否工会会员</a:t>
                      </a:r>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lnSpc>
                          <a:spcPct val="100000"/>
                        </a:lnSpc>
                        <a:spcAft>
                          <a:spcPts val="0"/>
                        </a:spcAft>
                        <a:buClrTx/>
                        <a:buSzTx/>
                        <a:buFontTx/>
                        <a:buNone/>
                      </a:pPr>
                      <a:r>
                        <a:rPr lang="zh-CN" altLang="en-US" sz="1000" b="0" kern="100" dirty="0">
                          <a:solidFill>
                            <a:schemeClr val="dk1"/>
                          </a:solidFill>
                          <a:effectLst/>
                          <a:latin typeface="Calibri" panose="020F0502020204030204" charset="0"/>
                          <a:ea typeface="宋体" panose="02010600030101010101" pitchFamily="2" charset="-122"/>
                          <a:cs typeface="Times New Roman" panose="02020603050405020304" pitchFamily="18" charset="0"/>
                        </a:rPr>
                        <a:t>全年工资报酬合计（元）</a:t>
                      </a:r>
                    </a:p>
                  </a:txBody>
                  <a:tcPr marL="55429" marR="55429" marT="0" marB="0"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gridSpan="5">
                  <a:txBody>
                    <a:bodyPr/>
                    <a:lstStyle/>
                    <a:p>
                      <a:pPr algn="ctr">
                        <a:lnSpc>
                          <a:spcPct val="100000"/>
                        </a:lnSpc>
                        <a:spcAft>
                          <a:spcPts val="0"/>
                        </a:spcAft>
                        <a:buClrTx/>
                        <a:buSzTx/>
                        <a:buFontTx/>
                        <a:buNone/>
                      </a:pPr>
                      <a:endParaRPr lang="zh-CN" altLang="en-US" sz="1000" b="0" kern="100" dirty="0">
                        <a:solidFill>
                          <a:schemeClr val="dk1"/>
                        </a:solidFill>
                        <a:effectLst/>
                        <a:latin typeface="Calibri" panose="020F0502020204030204" charset="0"/>
                        <a:ea typeface="宋体" panose="02010600030101010101" pitchFamily="2" charset="-122"/>
                        <a:cs typeface="Times New Roman" panose="02020603050405020304" pitchFamily="18" charset="0"/>
                      </a:endParaRPr>
                    </a:p>
                  </a:txBody>
                  <a:tcPr marL="55429" marR="55429" marT="0" marB="0" anchor="ctr">
                    <a:lnL>
                      <a:noFill/>
                    </a:lnL>
                    <a:lnR w="12700">
                      <a:solidFill>
                        <a:schemeClr val="tx1"/>
                      </a:solidFill>
                      <a:prstDash val="solid"/>
                    </a:lnR>
                    <a:lnT w="12700">
                      <a:solidFill>
                        <a:schemeClr val="tx1"/>
                      </a:solidFill>
                      <a:prstDash val="solid"/>
                    </a:lnT>
                    <a:lnB w="12700">
                      <a:solidFill>
                        <a:schemeClr val="tx1"/>
                      </a:solidFill>
                      <a:prstDash val="solid"/>
                    </a:lnB>
                    <a:solidFill>
                      <a:schemeClr val="accent1">
                        <a:lumMod val="20000"/>
                        <a:lumOff val="80000"/>
                      </a:schemeClr>
                    </a:solidFill>
                  </a:tcPr>
                </a:tc>
                <a:tc hMerge="1">
                  <a:txBody>
                    <a:bodyPr/>
                    <a:lstStyle/>
                    <a:p>
                      <a:endParaRPr lang="zh-CN"/>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a:solidFill>
                        <a:schemeClr val="tx1"/>
                      </a:solidFill>
                      <a:prstDash val="solid"/>
                    </a:lnT>
                    <a:lnB w="12700">
                      <a:solidFill>
                        <a:schemeClr val="tx1"/>
                      </a:solidFill>
                      <a:prstDash val="solid"/>
                    </a:lnB>
                    <a:solidFill>
                      <a:schemeClr val="accent1">
                        <a:lumMod val="20000"/>
                        <a:lumOff val="80000"/>
                      </a:schemeClr>
                    </a:solidFill>
                  </a:tcPr>
                </a:tc>
                <a:tc hMerge="1">
                  <a:txBody>
                    <a:bodyPr/>
                    <a:lstStyle/>
                    <a:p>
                      <a:endParaRPr lang="zh-CN"/>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a:solidFill>
                        <a:schemeClr val="tx1"/>
                      </a:solidFill>
                      <a:prstDash val="solid"/>
                    </a:lnT>
                    <a:lnB w="12700">
                      <a:solidFill>
                        <a:schemeClr val="tx1"/>
                      </a:solidFill>
                      <a:prstDash val="solid"/>
                    </a:lnB>
                    <a:solidFill>
                      <a:schemeClr val="accent1">
                        <a:lumMod val="20000"/>
                        <a:lumOff val="80000"/>
                      </a:schemeClr>
                    </a:solidFill>
                  </a:tcPr>
                </a:tc>
                <a:tc hMerge="1">
                  <a:txBody>
                    <a:bodyPr/>
                    <a:lstStyle/>
                    <a:p>
                      <a:endParaRPr lang="zh-CN"/>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a:solidFill>
                        <a:schemeClr val="tx1"/>
                      </a:solidFill>
                      <a:prstDash val="solid"/>
                    </a:lnT>
                    <a:lnB w="12700">
                      <a:solidFill>
                        <a:schemeClr val="tx1"/>
                      </a:solidFill>
                      <a:prstDash val="solid"/>
                    </a:lnB>
                    <a:solidFill>
                      <a:schemeClr val="accent1">
                        <a:lumMod val="20000"/>
                        <a:lumOff val="80000"/>
                      </a:schemeClr>
                    </a:solidFill>
                  </a:tcPr>
                </a:tc>
                <a:tc hMerge="1">
                  <a:txBody>
                    <a:bodyPr/>
                    <a:lstStyle/>
                    <a:p>
                      <a:endParaRPr lang="zh-CN"/>
                    </a:p>
                  </a:txBody>
                  <a:tcPr marL="55429" marR="55429" marT="0" marB="0" anchor="ctr">
                    <a:lnL w="12700" cap="flat" cmpd="sng" algn="ctr">
                      <a:solidFill>
                        <a:schemeClr val="tx1"/>
                      </a:solidFill>
                      <a:prstDash val="solid"/>
                      <a:round/>
                      <a:headEnd type="none" w="med" len="med"/>
                      <a:tailEnd type="none" w="med" len="med"/>
                    </a:lnL>
                    <a:lnR w="12700">
                      <a:solidFill>
                        <a:schemeClr val="tx1"/>
                      </a:solidFill>
                      <a:prstDash val="solid"/>
                    </a:lnR>
                    <a:lnT w="12700">
                      <a:solidFill>
                        <a:schemeClr val="tx1"/>
                      </a:solidFill>
                      <a:prstDash val="solid"/>
                    </a:lnT>
                    <a:lnB w="12700">
                      <a:solidFill>
                        <a:schemeClr val="tx1"/>
                      </a:solidFill>
                      <a:prstDash val="solid"/>
                    </a:lnB>
                    <a:solidFill>
                      <a:schemeClr val="accent1">
                        <a:lumMod val="20000"/>
                        <a:lumOff val="80000"/>
                      </a:schemeClr>
                    </a:solidFill>
                  </a:tcPr>
                </a:tc>
                <a:tc rowSpan="2">
                  <a:txBody>
                    <a:bodyPr/>
                    <a:lstStyle/>
                    <a:p>
                      <a:pPr algn="ctr">
                        <a:lnSpc>
                          <a:spcPct val="100000"/>
                        </a:lnSpc>
                        <a:spcAft>
                          <a:spcPts val="0"/>
                        </a:spcAft>
                        <a:buClrTx/>
                        <a:buSzTx/>
                        <a:buFontTx/>
                        <a:buNone/>
                      </a:pPr>
                      <a:r>
                        <a:rPr lang="zh-CN" altLang="en-US" sz="1000" b="0" kern="100" dirty="0">
                          <a:solidFill>
                            <a:schemeClr val="dk1"/>
                          </a:solidFill>
                          <a:effectLst/>
                          <a:latin typeface="Calibri" panose="020F0502020204030204" charset="0"/>
                          <a:ea typeface="宋体" panose="02010600030101010101" pitchFamily="2" charset="-122"/>
                          <a:cs typeface="Times New Roman" panose="02020603050405020304" pitchFamily="18" charset="0"/>
                        </a:rPr>
                        <a:t>岗位描述</a:t>
                      </a:r>
                    </a:p>
                  </a:txBody>
                  <a:tcPr marL="55429" marR="55429" marT="0" marB="0" anchor="ctr">
                    <a:lnL w="12700">
                      <a:solidFill>
                        <a:schemeClr val="tx1"/>
                      </a:solid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lnSpc>
                          <a:spcPct val="100000"/>
                        </a:lnSpc>
                        <a:spcAft>
                          <a:spcPts val="0"/>
                        </a:spcAft>
                        <a:buClrTx/>
                        <a:buSzTx/>
                        <a:buFontTx/>
                        <a:buNone/>
                      </a:pPr>
                      <a:r>
                        <a:rPr lang="zh-CN" altLang="en-US" sz="1000" b="0" kern="100" dirty="0">
                          <a:solidFill>
                            <a:schemeClr val="dk1"/>
                          </a:solidFill>
                          <a:effectLst/>
                          <a:latin typeface="Calibri" panose="020F0502020204030204" charset="0"/>
                          <a:ea typeface="宋体" panose="02010600030101010101" pitchFamily="2" charset="-122"/>
                          <a:cs typeface="Times New Roman" panose="02020603050405020304" pitchFamily="18" charset="0"/>
                        </a:rPr>
                        <a:t>工资报酬合计原因</a:t>
                      </a:r>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0"/>
                  </a:ext>
                </a:extLst>
              </a:tr>
              <a:tr h="1379220">
                <a:tc vMerge="1">
                  <a:txBody>
                    <a:bodyPr/>
                    <a:lstStyle/>
                    <a:p>
                      <a:endParaRPr lang="zh-CN"/>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vMerge="1">
                  <a:txBody>
                    <a:bodyPr/>
                    <a:lstStyle/>
                    <a:p>
                      <a:endParaRPr lang="zh-CN"/>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vMerge="1">
                  <a:txBody>
                    <a:bodyPr/>
                    <a:lstStyle/>
                    <a:p>
                      <a:endParaRPr lang="zh-CN"/>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vMerge="1">
                  <a:txBody>
                    <a:bodyPr/>
                    <a:lstStyle/>
                    <a:p>
                      <a:endParaRPr lang="zh-CN"/>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vMerge="1">
                  <a:txBody>
                    <a:bodyPr/>
                    <a:lstStyle/>
                    <a:p>
                      <a:endParaRPr lang="zh-CN"/>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vMerge="1">
                  <a:txBody>
                    <a:bodyPr/>
                    <a:lstStyle/>
                    <a:p>
                      <a:endParaRPr lang="zh-CN"/>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vMerge="1">
                  <a:txBody>
                    <a:bodyPr/>
                    <a:lstStyle/>
                    <a:p>
                      <a:endParaRPr lang="zh-CN"/>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vMerge="1">
                  <a:txBody>
                    <a:bodyPr/>
                    <a:lstStyle/>
                    <a:p>
                      <a:endParaRPr lang="zh-CN"/>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vMerge="1">
                  <a:txBody>
                    <a:bodyPr/>
                    <a:lstStyle/>
                    <a:p>
                      <a:endParaRPr lang="zh-CN"/>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vMerge="1">
                  <a:txBody>
                    <a:bodyPr/>
                    <a:lstStyle/>
                    <a:p>
                      <a:endParaRPr lang="zh-CN"/>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vMerge="1">
                  <a:txBody>
                    <a:bodyPr/>
                    <a:lstStyle/>
                    <a:p>
                      <a:endParaRPr lang="zh-CN"/>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vMerge="1">
                  <a:txBody>
                    <a:bodyPr/>
                    <a:lstStyle/>
                    <a:p>
                      <a:endParaRPr lang="zh-CN"/>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vMerge="1">
                  <a:txBody>
                    <a:bodyPr/>
                    <a:lstStyle/>
                    <a:p>
                      <a:endParaRPr lang="zh-CN"/>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vMerge="1">
                  <a:txBody>
                    <a:bodyPr/>
                    <a:lstStyle/>
                    <a:p>
                      <a:endParaRPr lang="zh-CN"/>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vMerge="1">
                  <a:txBody>
                    <a:bodyPr/>
                    <a:lstStyle/>
                    <a:p>
                      <a:endParaRPr lang="zh-CN"/>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vMerge="1">
                  <a:txBody>
                    <a:bodyPr/>
                    <a:lstStyle/>
                    <a:p>
                      <a:endParaRPr lang="zh-CN"/>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vMerge="1">
                  <a:txBody>
                    <a:bodyPr/>
                    <a:lstStyle/>
                    <a:p>
                      <a:endParaRPr lang="zh-CN"/>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vMerge="1">
                  <a:txBody>
                    <a:bodyPr/>
                    <a:lstStyle/>
                    <a:p>
                      <a:endParaRPr lang="zh-CN"/>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vMerge="1">
                  <a:txBody>
                    <a:bodyPr/>
                    <a:lstStyle/>
                    <a:p>
                      <a:endParaRPr lang="zh-CN"/>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vMerge="1">
                  <a:txBody>
                    <a:bodyPr/>
                    <a:lstStyle/>
                    <a:p>
                      <a:endParaRPr lang="zh-CN"/>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vMerge="1">
                  <a:txBody>
                    <a:bodyPr/>
                    <a:lstStyle/>
                    <a:p>
                      <a:endParaRPr lang="zh-CN"/>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vMerge="1">
                  <a:txBody>
                    <a:bodyPr/>
                    <a:lstStyle/>
                    <a:p>
                      <a:endParaRPr lang="zh-CN"/>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vMerge="1">
                  <a:txBody>
                    <a:bodyPr/>
                    <a:lstStyle/>
                    <a:p>
                      <a:endParaRPr lang="zh-CN"/>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vMerge="1">
                  <a:txBody>
                    <a:bodyPr/>
                    <a:lstStyle/>
                    <a:p>
                      <a:endParaRPr lang="zh-CN"/>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vMerge="1">
                  <a:txBody>
                    <a:bodyPr/>
                    <a:lstStyle/>
                    <a:p>
                      <a:endParaRPr lang="zh-CN"/>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vMerge="1">
                  <a:txBody>
                    <a:bodyPr/>
                    <a:lstStyle/>
                    <a:p>
                      <a:endParaRPr lang="zh-CN"/>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vMerge="1">
                  <a:txBody>
                    <a:bodyPr/>
                    <a:lstStyle/>
                    <a:p>
                      <a:endParaRPr lang="zh-CN"/>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vMerge="1">
                  <a:txBody>
                    <a:bodyPr/>
                    <a:lstStyle/>
                    <a:p>
                      <a:endParaRPr lang="zh-CN"/>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vMerge="1">
                  <a:txBody>
                    <a:bodyPr/>
                    <a:lstStyle/>
                    <a:p>
                      <a:endParaRPr lang="zh-CN"/>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spcAft>
                          <a:spcPts val="0"/>
                        </a:spcAft>
                        <a:buClrTx/>
                        <a:buSzTx/>
                        <a:buFontTx/>
                        <a:buNone/>
                      </a:pPr>
                      <a:r>
                        <a:rPr lang="zh-CN" altLang="en-US" sz="1000" b="0" kern="100" dirty="0">
                          <a:solidFill>
                            <a:schemeClr val="dk1"/>
                          </a:solidFill>
                          <a:effectLst/>
                          <a:latin typeface="Calibri" panose="020F0502020204030204" charset="0"/>
                          <a:ea typeface="宋体" panose="02010600030101010101" pitchFamily="2" charset="-122"/>
                          <a:cs typeface="Times New Roman" panose="02020603050405020304" pitchFamily="18" charset="0"/>
                        </a:rPr>
                        <a:t>工资报酬合计</a:t>
                      </a:r>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a:solidFill>
                        <a:schemeClr val="tx1"/>
                      </a:solidFill>
                      <a:prstDash val="soli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spcAft>
                          <a:spcPts val="0"/>
                        </a:spcAft>
                        <a:buClrTx/>
                        <a:buSzTx/>
                        <a:buFontTx/>
                        <a:buNone/>
                      </a:pPr>
                      <a:r>
                        <a:rPr lang="zh-CN" altLang="en-US" sz="1000" b="0" kern="100" dirty="0">
                          <a:solidFill>
                            <a:schemeClr val="dk1"/>
                          </a:solidFill>
                          <a:effectLst/>
                          <a:latin typeface="Calibri" panose="020F0502020204030204" charset="0"/>
                          <a:ea typeface="宋体" panose="02010600030101010101" pitchFamily="2" charset="-122"/>
                          <a:cs typeface="Times New Roman" panose="02020603050405020304" pitchFamily="18" charset="0"/>
                        </a:rPr>
                        <a:t>基本工资</a:t>
                      </a:r>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a:solidFill>
                        <a:schemeClr val="tx1"/>
                      </a:solidFill>
                      <a:prstDash val="soli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spcAft>
                          <a:spcPts val="0"/>
                        </a:spcAft>
                        <a:buClrTx/>
                        <a:buSzTx/>
                        <a:buFontTx/>
                        <a:buNone/>
                      </a:pPr>
                      <a:r>
                        <a:rPr lang="zh-CN" altLang="en-US" sz="1000" b="0" kern="100" dirty="0">
                          <a:solidFill>
                            <a:schemeClr val="dk1"/>
                          </a:solidFill>
                          <a:effectLst/>
                          <a:latin typeface="Calibri" panose="020F0502020204030204" charset="0"/>
                          <a:ea typeface="宋体" panose="02010600030101010101" pitchFamily="2" charset="-122"/>
                          <a:cs typeface="Times New Roman" panose="02020603050405020304" pitchFamily="18" charset="0"/>
                        </a:rPr>
                        <a:t>绩效工资</a:t>
                      </a:r>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a:solidFill>
                        <a:schemeClr val="tx1"/>
                      </a:solidFill>
                      <a:prstDash val="soli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spcAft>
                          <a:spcPts val="0"/>
                        </a:spcAft>
                        <a:buClrTx/>
                        <a:buSzTx/>
                        <a:buFontTx/>
                        <a:buNone/>
                      </a:pPr>
                      <a:r>
                        <a:rPr lang="zh-CN" altLang="en-US" sz="1000" b="0" kern="100" dirty="0">
                          <a:solidFill>
                            <a:schemeClr val="dk1"/>
                          </a:solidFill>
                          <a:effectLst/>
                          <a:latin typeface="Calibri" panose="020F0502020204030204" charset="0"/>
                          <a:ea typeface="宋体" panose="02010600030101010101" pitchFamily="2" charset="-122"/>
                          <a:cs typeface="Times New Roman" panose="02020603050405020304" pitchFamily="18" charset="0"/>
                        </a:rPr>
                        <a:t>津补贴</a:t>
                      </a:r>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a:solidFill>
                        <a:schemeClr val="tx1"/>
                      </a:solidFill>
                      <a:prstDash val="soli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spcAft>
                          <a:spcPts val="0"/>
                        </a:spcAft>
                        <a:buClrTx/>
                        <a:buSzTx/>
                        <a:buFontTx/>
                        <a:buNone/>
                      </a:pPr>
                      <a:r>
                        <a:rPr lang="zh-CN" altLang="en-US" sz="1000" b="0" kern="100" dirty="0">
                          <a:solidFill>
                            <a:schemeClr val="dk1"/>
                          </a:solidFill>
                          <a:effectLst/>
                          <a:latin typeface="Calibri" panose="020F0502020204030204" charset="0"/>
                          <a:ea typeface="宋体" panose="02010600030101010101" pitchFamily="2" charset="-122"/>
                          <a:cs typeface="Times New Roman" panose="02020603050405020304" pitchFamily="18" charset="0"/>
                        </a:rPr>
                        <a:t>加班加点工资</a:t>
                      </a:r>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a:solidFill>
                        <a:schemeClr val="tx1"/>
                      </a:solidFill>
                      <a:prstDash val="solid"/>
                    </a:lnT>
                    <a:lnB w="12700" cap="flat" cmpd="sng" algn="ctr">
                      <a:solidFill>
                        <a:schemeClr val="tx1"/>
                      </a:solidFill>
                      <a:prstDash val="solid"/>
                      <a:round/>
                      <a:headEnd type="none" w="med" len="med"/>
                      <a:tailEnd type="none" w="med" len="med"/>
                    </a:lnB>
                    <a:solidFill>
                      <a:schemeClr val="accent1">
                        <a:lumMod val="20000"/>
                        <a:lumOff val="80000"/>
                      </a:schemeClr>
                    </a:solidFill>
                  </a:tcPr>
                </a:tc>
                <a:tc vMerge="1">
                  <a:txBody>
                    <a:bodyPr/>
                    <a:lstStyle/>
                    <a:p>
                      <a:endParaRPr lang="zh-CN"/>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vMerge="1">
                  <a:txBody>
                    <a:bodyPr/>
                    <a:lstStyle/>
                    <a:p>
                      <a:endParaRPr lang="zh-CN"/>
                    </a:p>
                  </a:txBody>
                  <a:tcPr marL="55429" marR="554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1"/>
                  </a:ext>
                </a:extLst>
              </a:tr>
              <a:tr h="426720">
                <a:tc>
                  <a:txBody>
                    <a:bodyPr/>
                    <a:lstStyle/>
                    <a:p>
                      <a:pPr algn="ctr">
                        <a:lnSpc>
                          <a:spcPct val="140000"/>
                        </a:lnSpc>
                        <a:spcAft>
                          <a:spcPts val="0"/>
                        </a:spcAft>
                        <a:buClrTx/>
                        <a:buSzTx/>
                        <a:buFontTx/>
                      </a:pPr>
                      <a:r>
                        <a:rPr lang="zh-CN" sz="1000" b="0" kern="100" dirty="0">
                          <a:solidFill>
                            <a:schemeClr val="dk1"/>
                          </a:solidFill>
                          <a:effectLst/>
                          <a:latin typeface="Calibri" panose="020F0502020204030204" charset="0"/>
                          <a:ea typeface="宋体" panose="02010600030101010101" pitchFamily="2" charset="-122"/>
                          <a:cs typeface="Times New Roman" panose="02020603050405020304" pitchFamily="18" charset="0"/>
                        </a:rPr>
                        <a:t>1</a:t>
                      </a:r>
                    </a:p>
                  </a:txBody>
                  <a:tcPr marL="55429" marR="55429" marT="0" marB="0" anchor="ctr">
                    <a:lnT w="12700" cap="flat" cmpd="sng" algn="ctr">
                      <a:solidFill>
                        <a:schemeClr val="tx1"/>
                      </a:solidFill>
                      <a:prstDash val="solid"/>
                      <a:round/>
                      <a:headEnd type="none" w="med" len="med"/>
                      <a:tailEnd type="none" w="med" len="med"/>
                    </a:lnT>
                    <a:solidFill>
                      <a:schemeClr val="accent2"/>
                    </a:solidFill>
                  </a:tcPr>
                </a:tc>
                <a:tc>
                  <a:txBody>
                    <a:bodyPr/>
                    <a:lstStyle/>
                    <a:p>
                      <a:pPr algn="ctr">
                        <a:lnSpc>
                          <a:spcPct val="140000"/>
                        </a:lnSpc>
                        <a:spcAft>
                          <a:spcPts val="0"/>
                        </a:spcAft>
                        <a:buClrTx/>
                        <a:buSzTx/>
                        <a:buFontTx/>
                      </a:pPr>
                      <a:r>
                        <a:rPr lang="zh-CN" sz="1000" kern="100" dirty="0">
                          <a:effectLst/>
                          <a:latin typeface="Calibri" panose="020F0502020204030204" charset="0"/>
                          <a:ea typeface="宋体" panose="02010600030101010101" pitchFamily="2" charset="-122"/>
                          <a:cs typeface="Times New Roman" panose="02020603050405020304" pitchFamily="18" charset="0"/>
                        </a:rPr>
                        <a:t>2</a:t>
                      </a:r>
                    </a:p>
                  </a:txBody>
                  <a:tcPr marL="55429" marR="55429" marT="0" marB="0" anchor="ctr">
                    <a:lnT w="12700" cap="flat" cmpd="sng" algn="ctr">
                      <a:solidFill>
                        <a:schemeClr val="tx1"/>
                      </a:solidFill>
                      <a:prstDash val="solid"/>
                      <a:round/>
                      <a:headEnd type="none" w="med" len="med"/>
                      <a:tailEnd type="none" w="med" len="med"/>
                    </a:lnT>
                    <a:solidFill>
                      <a:schemeClr val="accent2"/>
                    </a:solidFill>
                  </a:tcPr>
                </a:tc>
                <a:tc>
                  <a:txBody>
                    <a:bodyPr/>
                    <a:lstStyle/>
                    <a:p>
                      <a:pPr algn="ctr">
                        <a:lnSpc>
                          <a:spcPct val="140000"/>
                        </a:lnSpc>
                        <a:spcAft>
                          <a:spcPts val="0"/>
                        </a:spcAft>
                        <a:buClrTx/>
                        <a:buSzTx/>
                        <a:buFontTx/>
                      </a:pPr>
                      <a:r>
                        <a:rPr lang="zh-CN" sz="1000" kern="100" dirty="0">
                          <a:effectLst/>
                          <a:latin typeface="Calibri" panose="020F0502020204030204" charset="0"/>
                          <a:ea typeface="宋体" panose="02010600030101010101" pitchFamily="2" charset="-122"/>
                          <a:cs typeface="Times New Roman" panose="02020603050405020304" pitchFamily="18" charset="0"/>
                        </a:rPr>
                        <a:t>3</a:t>
                      </a:r>
                    </a:p>
                  </a:txBody>
                  <a:tcPr marL="55429" marR="55429" marT="0" marB="0" anchor="ctr">
                    <a:lnT w="12700" cap="flat" cmpd="sng" algn="ctr">
                      <a:solidFill>
                        <a:schemeClr val="tx1"/>
                      </a:solidFill>
                      <a:prstDash val="solid"/>
                      <a:round/>
                      <a:headEnd type="none" w="med" len="med"/>
                      <a:tailEnd type="none" w="med" len="med"/>
                    </a:lnT>
                    <a:solidFill>
                      <a:schemeClr val="accent2"/>
                    </a:solidFill>
                  </a:tcPr>
                </a:tc>
                <a:tc>
                  <a:txBody>
                    <a:bodyPr/>
                    <a:lstStyle/>
                    <a:p>
                      <a:pPr algn="ctr">
                        <a:lnSpc>
                          <a:spcPct val="140000"/>
                        </a:lnSpc>
                        <a:spcAft>
                          <a:spcPts val="0"/>
                        </a:spcAft>
                        <a:buClrTx/>
                        <a:buSzTx/>
                        <a:buFontTx/>
                      </a:pPr>
                      <a:r>
                        <a:rPr lang="zh-CN" sz="1000" kern="100" dirty="0">
                          <a:effectLst/>
                          <a:latin typeface="Calibri" panose="020F0502020204030204" charset="0"/>
                          <a:ea typeface="宋体" panose="02010600030101010101" pitchFamily="2" charset="-122"/>
                          <a:cs typeface="Times New Roman" panose="02020603050405020304" pitchFamily="18" charset="0"/>
                        </a:rPr>
                        <a:t>4</a:t>
                      </a:r>
                    </a:p>
                  </a:txBody>
                  <a:tcPr marL="55429" marR="55429" marT="0" marB="0" anchor="ctr">
                    <a:lnT w="12700" cap="flat" cmpd="sng" algn="ctr">
                      <a:solidFill>
                        <a:schemeClr val="tx1"/>
                      </a:solidFill>
                      <a:prstDash val="solid"/>
                      <a:round/>
                      <a:headEnd type="none" w="med" len="med"/>
                      <a:tailEnd type="none" w="med" len="med"/>
                    </a:lnT>
                    <a:solidFill>
                      <a:schemeClr val="accent2"/>
                    </a:solidFill>
                  </a:tcPr>
                </a:tc>
                <a:tc>
                  <a:txBody>
                    <a:bodyPr/>
                    <a:lstStyle/>
                    <a:p>
                      <a:pPr algn="ctr">
                        <a:lnSpc>
                          <a:spcPct val="140000"/>
                        </a:lnSpc>
                        <a:spcAft>
                          <a:spcPts val="0"/>
                        </a:spcAft>
                        <a:buClrTx/>
                        <a:buSzTx/>
                        <a:buFontTx/>
                      </a:pPr>
                      <a:r>
                        <a:rPr lang="zh-CN" sz="1000" kern="100" dirty="0">
                          <a:effectLst/>
                          <a:latin typeface="Calibri" panose="020F0502020204030204" charset="0"/>
                          <a:ea typeface="宋体" panose="02010600030101010101" pitchFamily="2" charset="-122"/>
                          <a:cs typeface="Times New Roman" panose="02020603050405020304" pitchFamily="18" charset="0"/>
                        </a:rPr>
                        <a:t>5</a:t>
                      </a:r>
                    </a:p>
                  </a:txBody>
                  <a:tcPr marL="55429" marR="55429" marT="0" marB="0" anchor="ctr">
                    <a:lnT w="12700" cap="flat" cmpd="sng" algn="ctr">
                      <a:solidFill>
                        <a:schemeClr val="tx1"/>
                      </a:solidFill>
                      <a:prstDash val="solid"/>
                      <a:round/>
                      <a:headEnd type="none" w="med" len="med"/>
                      <a:tailEnd type="none" w="med" len="med"/>
                    </a:lnT>
                    <a:solidFill>
                      <a:schemeClr val="accent2"/>
                    </a:solidFill>
                  </a:tcPr>
                </a:tc>
                <a:tc>
                  <a:txBody>
                    <a:bodyPr/>
                    <a:lstStyle/>
                    <a:p>
                      <a:pPr algn="ctr">
                        <a:lnSpc>
                          <a:spcPct val="140000"/>
                        </a:lnSpc>
                        <a:spcAft>
                          <a:spcPts val="0"/>
                        </a:spcAft>
                        <a:buClrTx/>
                        <a:buSzTx/>
                        <a:buFontTx/>
                      </a:pPr>
                      <a:r>
                        <a:rPr lang="zh-CN" sz="1000" kern="100" dirty="0">
                          <a:effectLst/>
                          <a:latin typeface="Calibri" panose="020F0502020204030204" charset="0"/>
                          <a:ea typeface="宋体" panose="02010600030101010101" pitchFamily="2" charset="-122"/>
                          <a:cs typeface="Times New Roman" panose="02020603050405020304" pitchFamily="18" charset="0"/>
                        </a:rPr>
                        <a:t>6</a:t>
                      </a:r>
                    </a:p>
                  </a:txBody>
                  <a:tcPr marL="55429" marR="55429" marT="0" marB="0" anchor="ctr">
                    <a:lnT w="12700" cap="flat" cmpd="sng" algn="ctr">
                      <a:solidFill>
                        <a:schemeClr val="tx1"/>
                      </a:solidFill>
                      <a:prstDash val="solid"/>
                      <a:round/>
                      <a:headEnd type="none" w="med" len="med"/>
                      <a:tailEnd type="none" w="med" len="med"/>
                    </a:lnT>
                    <a:solidFill>
                      <a:schemeClr val="accent2"/>
                    </a:solidFill>
                  </a:tcPr>
                </a:tc>
                <a:tc>
                  <a:txBody>
                    <a:bodyPr/>
                    <a:lstStyle/>
                    <a:p>
                      <a:pPr algn="ctr">
                        <a:lnSpc>
                          <a:spcPct val="140000"/>
                        </a:lnSpc>
                        <a:spcAft>
                          <a:spcPts val="0"/>
                        </a:spcAft>
                        <a:buClrTx/>
                        <a:buSzTx/>
                        <a:buFontTx/>
                      </a:pPr>
                      <a:r>
                        <a:rPr lang="zh-CN" sz="1000" kern="100" dirty="0">
                          <a:effectLst/>
                          <a:latin typeface="Calibri" panose="020F0502020204030204" charset="0"/>
                          <a:ea typeface="宋体" panose="02010600030101010101" pitchFamily="2" charset="-122"/>
                          <a:cs typeface="Times New Roman" panose="02020603050405020304" pitchFamily="18" charset="0"/>
                        </a:rPr>
                        <a:t>7</a:t>
                      </a:r>
                    </a:p>
                  </a:txBody>
                  <a:tcPr marL="55429" marR="55429" marT="0" marB="0" anchor="ctr">
                    <a:lnT w="12700" cap="flat" cmpd="sng" algn="ctr">
                      <a:solidFill>
                        <a:schemeClr val="tx1"/>
                      </a:solidFill>
                      <a:prstDash val="solid"/>
                      <a:round/>
                      <a:headEnd type="none" w="med" len="med"/>
                      <a:tailEnd type="none" w="med" len="med"/>
                    </a:lnT>
                    <a:solidFill>
                      <a:schemeClr val="accent2"/>
                    </a:solidFill>
                  </a:tcPr>
                </a:tc>
                <a:tc>
                  <a:txBody>
                    <a:bodyPr/>
                    <a:lstStyle/>
                    <a:p>
                      <a:pPr algn="ctr">
                        <a:lnSpc>
                          <a:spcPct val="190000"/>
                        </a:lnSpc>
                        <a:spcAft>
                          <a:spcPts val="0"/>
                        </a:spcAft>
                        <a:buClrTx/>
                        <a:buSzTx/>
                        <a:buFontTx/>
                      </a:pPr>
                      <a:r>
                        <a:rPr lang="zh-CN" sz="1000" kern="100" dirty="0">
                          <a:effectLst/>
                          <a:latin typeface="Calibri" panose="020F0502020204030204" charset="0"/>
                          <a:ea typeface="宋体" panose="02010600030101010101" pitchFamily="2" charset="-122"/>
                          <a:cs typeface="Times New Roman" panose="02020603050405020304" pitchFamily="18" charset="0"/>
                        </a:rPr>
                        <a:t>8</a:t>
                      </a:r>
                    </a:p>
                  </a:txBody>
                  <a:tcPr marL="55429" marR="55429" marT="0" marB="0">
                    <a:lnT w="12700" cap="flat" cmpd="sng" algn="ctr">
                      <a:solidFill>
                        <a:schemeClr val="tx1"/>
                      </a:solidFill>
                      <a:prstDash val="solid"/>
                      <a:round/>
                      <a:headEnd type="none" w="med" len="med"/>
                      <a:tailEnd type="none" w="med" len="med"/>
                    </a:lnT>
                    <a:solidFill>
                      <a:schemeClr val="accent2"/>
                    </a:solidFill>
                  </a:tcPr>
                </a:tc>
                <a:tc>
                  <a:txBody>
                    <a:bodyPr/>
                    <a:lstStyle/>
                    <a:p>
                      <a:pPr algn="ctr">
                        <a:lnSpc>
                          <a:spcPct val="140000"/>
                        </a:lnSpc>
                        <a:spcAft>
                          <a:spcPts val="0"/>
                        </a:spcAft>
                        <a:buClrTx/>
                        <a:buSzTx/>
                        <a:buFontTx/>
                      </a:pPr>
                      <a:r>
                        <a:rPr lang="zh-CN" sz="1000" kern="100" dirty="0">
                          <a:effectLst/>
                          <a:latin typeface="Calibri" panose="020F0502020204030204" charset="0"/>
                          <a:ea typeface="宋体" panose="02010600030101010101" pitchFamily="2" charset="-122"/>
                          <a:cs typeface="Times New Roman" panose="02020603050405020304" pitchFamily="18" charset="0"/>
                        </a:rPr>
                        <a:t>9</a:t>
                      </a:r>
                    </a:p>
                  </a:txBody>
                  <a:tcPr marL="55429" marR="55429" marT="0" marB="0" anchor="ctr">
                    <a:lnT w="12700" cap="flat" cmpd="sng" algn="ctr">
                      <a:solidFill>
                        <a:schemeClr val="tx1"/>
                      </a:solidFill>
                      <a:prstDash val="solid"/>
                      <a:round/>
                      <a:headEnd type="none" w="med" len="med"/>
                      <a:tailEnd type="none" w="med" len="med"/>
                    </a:lnT>
                    <a:solidFill>
                      <a:schemeClr val="accent2"/>
                    </a:solidFill>
                  </a:tcPr>
                </a:tc>
                <a:tc>
                  <a:txBody>
                    <a:bodyPr/>
                    <a:lstStyle/>
                    <a:p>
                      <a:pPr algn="ctr">
                        <a:lnSpc>
                          <a:spcPct val="140000"/>
                        </a:lnSpc>
                        <a:spcAft>
                          <a:spcPts val="0"/>
                        </a:spcAft>
                        <a:buClrTx/>
                        <a:buSzTx/>
                        <a:buFontTx/>
                      </a:pPr>
                      <a:r>
                        <a:rPr lang="zh-CN" sz="1000" kern="100" dirty="0">
                          <a:effectLst/>
                          <a:latin typeface="Calibri" panose="020F0502020204030204" charset="0"/>
                          <a:ea typeface="宋体" panose="02010600030101010101" pitchFamily="2" charset="-122"/>
                          <a:cs typeface="Times New Roman" panose="02020603050405020304" pitchFamily="18" charset="0"/>
                        </a:rPr>
                        <a:t>10</a:t>
                      </a:r>
                    </a:p>
                  </a:txBody>
                  <a:tcPr marL="55429" marR="55429" marT="0" marB="0" anchor="ctr">
                    <a:lnT w="12700" cap="flat" cmpd="sng" algn="ctr">
                      <a:solidFill>
                        <a:schemeClr val="tx1"/>
                      </a:solidFill>
                      <a:prstDash val="solid"/>
                      <a:round/>
                      <a:headEnd type="none" w="med" len="med"/>
                      <a:tailEnd type="none" w="med" len="med"/>
                    </a:lnT>
                    <a:solidFill>
                      <a:schemeClr val="accent2"/>
                    </a:solidFill>
                  </a:tcPr>
                </a:tc>
                <a:tc>
                  <a:txBody>
                    <a:bodyPr/>
                    <a:lstStyle/>
                    <a:p>
                      <a:pPr algn="ctr">
                        <a:lnSpc>
                          <a:spcPct val="140000"/>
                        </a:lnSpc>
                        <a:spcAft>
                          <a:spcPts val="0"/>
                        </a:spcAft>
                        <a:buClrTx/>
                        <a:buSzTx/>
                        <a:buFontTx/>
                      </a:pPr>
                      <a:r>
                        <a:rPr lang="zh-CN" sz="1000" kern="100" dirty="0">
                          <a:effectLst/>
                          <a:latin typeface="Calibri" panose="020F0502020204030204" charset="0"/>
                          <a:ea typeface="宋体" panose="02010600030101010101" pitchFamily="2" charset="-122"/>
                          <a:cs typeface="Times New Roman" panose="02020603050405020304" pitchFamily="18" charset="0"/>
                        </a:rPr>
                        <a:t>11</a:t>
                      </a:r>
                    </a:p>
                  </a:txBody>
                  <a:tcPr marL="55429" marR="55429" marT="0" marB="0" anchor="ctr">
                    <a:lnT w="12700" cap="flat" cmpd="sng" algn="ctr">
                      <a:solidFill>
                        <a:schemeClr val="tx1"/>
                      </a:solidFill>
                      <a:prstDash val="solid"/>
                      <a:round/>
                      <a:headEnd type="none" w="med" len="med"/>
                      <a:tailEnd type="none" w="med" len="med"/>
                    </a:lnT>
                    <a:solidFill>
                      <a:schemeClr val="accent2"/>
                    </a:solidFill>
                  </a:tcPr>
                </a:tc>
                <a:tc>
                  <a:txBody>
                    <a:bodyPr/>
                    <a:lstStyle/>
                    <a:p>
                      <a:pPr algn="ctr">
                        <a:lnSpc>
                          <a:spcPct val="140000"/>
                        </a:lnSpc>
                        <a:spcAft>
                          <a:spcPts val="0"/>
                        </a:spcAft>
                        <a:buClrTx/>
                        <a:buSzTx/>
                        <a:buFontTx/>
                      </a:pPr>
                      <a:r>
                        <a:rPr lang="zh-CN" sz="1000" kern="100" dirty="0">
                          <a:effectLst/>
                          <a:latin typeface="Calibri" panose="020F0502020204030204" charset="0"/>
                          <a:ea typeface="宋体" panose="02010600030101010101" pitchFamily="2" charset="-122"/>
                          <a:cs typeface="Times New Roman" panose="02020603050405020304" pitchFamily="18" charset="0"/>
                        </a:rPr>
                        <a:t>12</a:t>
                      </a:r>
                    </a:p>
                  </a:txBody>
                  <a:tcPr marL="55429" marR="55429" marT="0" marB="0" anchor="ctr">
                    <a:lnT w="12700" cap="flat" cmpd="sng" algn="ctr">
                      <a:solidFill>
                        <a:schemeClr val="tx1"/>
                      </a:solidFill>
                      <a:prstDash val="solid"/>
                      <a:round/>
                      <a:headEnd type="none" w="med" len="med"/>
                      <a:tailEnd type="none" w="med" len="med"/>
                    </a:lnT>
                    <a:solidFill>
                      <a:schemeClr val="accent2"/>
                    </a:solidFill>
                  </a:tcPr>
                </a:tc>
                <a:tc>
                  <a:txBody>
                    <a:bodyPr/>
                    <a:lstStyle/>
                    <a:p>
                      <a:pPr algn="ctr">
                        <a:lnSpc>
                          <a:spcPct val="140000"/>
                        </a:lnSpc>
                        <a:spcAft>
                          <a:spcPts val="0"/>
                        </a:spcAft>
                        <a:buClrTx/>
                        <a:buSzTx/>
                        <a:buFontTx/>
                      </a:pPr>
                      <a:r>
                        <a:rPr lang="zh-CN" sz="1000" kern="100" dirty="0">
                          <a:effectLst/>
                          <a:latin typeface="Calibri" panose="020F0502020204030204" charset="0"/>
                          <a:ea typeface="宋体" panose="02010600030101010101" pitchFamily="2" charset="-122"/>
                          <a:cs typeface="Times New Roman" panose="02020603050405020304" pitchFamily="18" charset="0"/>
                        </a:rPr>
                        <a:t>13</a:t>
                      </a:r>
                    </a:p>
                  </a:txBody>
                  <a:tcPr marL="55429" marR="55429" marT="0" marB="0" anchor="ctr">
                    <a:lnT w="12700" cap="flat" cmpd="sng" algn="ctr">
                      <a:solidFill>
                        <a:schemeClr val="tx1"/>
                      </a:solidFill>
                      <a:prstDash val="solid"/>
                      <a:round/>
                      <a:headEnd type="none" w="med" len="med"/>
                      <a:tailEnd type="none" w="med" len="med"/>
                    </a:lnT>
                    <a:solidFill>
                      <a:schemeClr val="accent2"/>
                    </a:solidFill>
                  </a:tcPr>
                </a:tc>
                <a:tc>
                  <a:txBody>
                    <a:bodyPr/>
                    <a:lstStyle/>
                    <a:p>
                      <a:pPr algn="ctr">
                        <a:lnSpc>
                          <a:spcPct val="140000"/>
                        </a:lnSpc>
                        <a:spcAft>
                          <a:spcPts val="0"/>
                        </a:spcAft>
                        <a:buClrTx/>
                        <a:buSzTx/>
                        <a:buFontTx/>
                      </a:pPr>
                      <a:r>
                        <a:rPr lang="zh-CN" sz="1000" kern="100" dirty="0">
                          <a:effectLst/>
                          <a:latin typeface="Calibri" panose="020F0502020204030204" charset="0"/>
                          <a:ea typeface="宋体" panose="02010600030101010101" pitchFamily="2" charset="-122"/>
                          <a:cs typeface="Times New Roman" panose="02020603050405020304" pitchFamily="18" charset="0"/>
                        </a:rPr>
                        <a:t>14</a:t>
                      </a:r>
                    </a:p>
                  </a:txBody>
                  <a:tcPr marL="55429" marR="55429" marT="0" marB="0" anchor="ctr">
                    <a:lnT w="12700" cap="flat" cmpd="sng" algn="ctr">
                      <a:solidFill>
                        <a:schemeClr val="tx1"/>
                      </a:solidFill>
                      <a:prstDash val="solid"/>
                      <a:round/>
                      <a:headEnd type="none" w="med" len="med"/>
                      <a:tailEnd type="none" w="med" len="med"/>
                    </a:lnT>
                    <a:solidFill>
                      <a:schemeClr val="accent2"/>
                    </a:solidFill>
                  </a:tcPr>
                </a:tc>
                <a:tc>
                  <a:txBody>
                    <a:bodyPr/>
                    <a:lstStyle/>
                    <a:p>
                      <a:pPr algn="ctr">
                        <a:lnSpc>
                          <a:spcPct val="140000"/>
                        </a:lnSpc>
                        <a:spcAft>
                          <a:spcPts val="0"/>
                        </a:spcAft>
                        <a:buClrTx/>
                        <a:buSzTx/>
                        <a:buFontTx/>
                      </a:pPr>
                      <a:r>
                        <a:rPr lang="zh-CN" sz="1000" kern="100" dirty="0">
                          <a:effectLst/>
                          <a:latin typeface="Calibri" panose="020F0502020204030204" charset="0"/>
                          <a:ea typeface="宋体" panose="02010600030101010101" pitchFamily="2" charset="-122"/>
                          <a:cs typeface="Times New Roman" panose="02020603050405020304" pitchFamily="18" charset="0"/>
                        </a:rPr>
                        <a:t>15</a:t>
                      </a:r>
                    </a:p>
                  </a:txBody>
                  <a:tcPr marL="55429" marR="55429" marT="0" marB="0" anchor="ctr">
                    <a:lnT w="12700" cap="flat" cmpd="sng" algn="ctr">
                      <a:solidFill>
                        <a:schemeClr val="tx1"/>
                      </a:solidFill>
                      <a:prstDash val="solid"/>
                      <a:round/>
                      <a:headEnd type="none" w="med" len="med"/>
                      <a:tailEnd type="none" w="med" len="med"/>
                    </a:lnT>
                    <a:solidFill>
                      <a:schemeClr val="accent2"/>
                    </a:solidFill>
                  </a:tcPr>
                </a:tc>
                <a:tc>
                  <a:txBody>
                    <a:bodyPr/>
                    <a:lstStyle/>
                    <a:p>
                      <a:pPr algn="ctr">
                        <a:lnSpc>
                          <a:spcPct val="140000"/>
                        </a:lnSpc>
                        <a:spcAft>
                          <a:spcPts val="0"/>
                        </a:spcAft>
                        <a:buClrTx/>
                        <a:buSzTx/>
                        <a:buFontTx/>
                      </a:pPr>
                      <a:r>
                        <a:rPr lang="zh-CN" sz="1000" kern="100" dirty="0">
                          <a:effectLst/>
                          <a:latin typeface="Calibri" panose="020F0502020204030204" charset="0"/>
                          <a:ea typeface="宋体" panose="02010600030101010101" pitchFamily="2" charset="-122"/>
                          <a:cs typeface="Times New Roman" panose="02020603050405020304" pitchFamily="18" charset="0"/>
                        </a:rPr>
                        <a:t>16</a:t>
                      </a:r>
                    </a:p>
                  </a:txBody>
                  <a:tcPr marL="55429" marR="55429" marT="0" marB="0" anchor="ctr">
                    <a:lnT w="12700" cap="flat" cmpd="sng" algn="ctr">
                      <a:solidFill>
                        <a:schemeClr val="tx1"/>
                      </a:solidFill>
                      <a:prstDash val="solid"/>
                      <a:round/>
                      <a:headEnd type="none" w="med" len="med"/>
                      <a:tailEnd type="none" w="med" len="med"/>
                    </a:lnT>
                    <a:solidFill>
                      <a:schemeClr val="accent2"/>
                    </a:solidFill>
                  </a:tcPr>
                </a:tc>
                <a:tc>
                  <a:txBody>
                    <a:bodyPr/>
                    <a:lstStyle/>
                    <a:p>
                      <a:pPr algn="ctr">
                        <a:lnSpc>
                          <a:spcPct val="140000"/>
                        </a:lnSpc>
                        <a:spcAft>
                          <a:spcPts val="0"/>
                        </a:spcAft>
                        <a:buClrTx/>
                        <a:buSzTx/>
                        <a:buFontTx/>
                        <a:buNone/>
                      </a:pPr>
                      <a:r>
                        <a:rPr lang="en-US" altLang="zh-CN" sz="1000" kern="100" dirty="0">
                          <a:effectLst/>
                          <a:latin typeface="Calibri" panose="020F0502020204030204" charset="0"/>
                          <a:ea typeface="宋体" panose="02010600030101010101" pitchFamily="2" charset="-122"/>
                          <a:cs typeface="Times New Roman" panose="02020603050405020304" pitchFamily="18" charset="0"/>
                        </a:rPr>
                        <a:t>17</a:t>
                      </a:r>
                    </a:p>
                  </a:txBody>
                  <a:tcPr marL="55429" marR="55429" marT="0" marB="0" anchor="ctr">
                    <a:lnT w="12700" cap="flat" cmpd="sng" algn="ctr">
                      <a:solidFill>
                        <a:schemeClr val="tx1"/>
                      </a:solidFill>
                      <a:prstDash val="solid"/>
                      <a:round/>
                      <a:headEnd type="none" w="med" len="med"/>
                      <a:tailEnd type="none" w="med" len="med"/>
                    </a:lnT>
                    <a:solidFill>
                      <a:schemeClr val="accent2"/>
                    </a:solidFill>
                  </a:tcPr>
                </a:tc>
                <a:tc>
                  <a:txBody>
                    <a:bodyPr/>
                    <a:lstStyle/>
                    <a:p>
                      <a:pPr algn="ctr">
                        <a:lnSpc>
                          <a:spcPct val="140000"/>
                        </a:lnSpc>
                        <a:spcAft>
                          <a:spcPts val="0"/>
                        </a:spcAft>
                        <a:buClrTx/>
                        <a:buSzTx/>
                        <a:buFontTx/>
                        <a:buNone/>
                      </a:pPr>
                      <a:r>
                        <a:rPr lang="en-US" altLang="zh-CN" sz="1000" kern="100" dirty="0">
                          <a:effectLst/>
                          <a:latin typeface="Calibri" panose="020F0502020204030204" charset="0"/>
                          <a:ea typeface="宋体" panose="02010600030101010101" pitchFamily="2" charset="-122"/>
                          <a:cs typeface="Times New Roman" panose="02020603050405020304" pitchFamily="18" charset="0"/>
                        </a:rPr>
                        <a:t>18</a:t>
                      </a:r>
                    </a:p>
                  </a:txBody>
                  <a:tcPr marL="55429" marR="55429" marT="0" marB="0" anchor="ctr">
                    <a:lnT w="12700" cap="flat" cmpd="sng" algn="ctr">
                      <a:solidFill>
                        <a:schemeClr val="tx1"/>
                      </a:solidFill>
                      <a:prstDash val="solid"/>
                      <a:round/>
                      <a:headEnd type="none" w="med" len="med"/>
                      <a:tailEnd type="none" w="med" len="med"/>
                    </a:lnT>
                    <a:solidFill>
                      <a:schemeClr val="accent2"/>
                    </a:solidFill>
                  </a:tcPr>
                </a:tc>
                <a:tc>
                  <a:txBody>
                    <a:bodyPr/>
                    <a:lstStyle/>
                    <a:p>
                      <a:pPr algn="ctr">
                        <a:lnSpc>
                          <a:spcPct val="140000"/>
                        </a:lnSpc>
                        <a:spcAft>
                          <a:spcPts val="0"/>
                        </a:spcAft>
                        <a:buClrTx/>
                        <a:buSzTx/>
                        <a:buFontTx/>
                        <a:buNone/>
                      </a:pPr>
                      <a:r>
                        <a:rPr lang="en-US" altLang="zh-CN" sz="1000" kern="100" dirty="0">
                          <a:effectLst/>
                          <a:latin typeface="Calibri" panose="020F0502020204030204" charset="0"/>
                          <a:ea typeface="宋体" panose="02010600030101010101" pitchFamily="2" charset="-122"/>
                          <a:cs typeface="Times New Roman" panose="02020603050405020304" pitchFamily="18" charset="0"/>
                        </a:rPr>
                        <a:t>19</a:t>
                      </a:r>
                    </a:p>
                  </a:txBody>
                  <a:tcPr marL="55429" marR="55429" marT="0" marB="0" anchor="ctr">
                    <a:lnT w="12700" cap="flat" cmpd="sng" algn="ctr">
                      <a:solidFill>
                        <a:schemeClr val="tx1"/>
                      </a:solidFill>
                      <a:prstDash val="solid"/>
                      <a:round/>
                      <a:headEnd type="none" w="med" len="med"/>
                      <a:tailEnd type="none" w="med" len="med"/>
                    </a:lnT>
                    <a:solidFill>
                      <a:schemeClr val="accent2"/>
                    </a:solidFill>
                  </a:tcPr>
                </a:tc>
                <a:tc>
                  <a:txBody>
                    <a:bodyPr/>
                    <a:lstStyle/>
                    <a:p>
                      <a:pPr algn="ctr">
                        <a:lnSpc>
                          <a:spcPct val="140000"/>
                        </a:lnSpc>
                        <a:spcAft>
                          <a:spcPts val="0"/>
                        </a:spcAft>
                        <a:buClrTx/>
                        <a:buSzTx/>
                        <a:buFontTx/>
                        <a:buNone/>
                      </a:pPr>
                      <a:r>
                        <a:rPr lang="en-US" altLang="zh-CN" sz="1000" kern="100" dirty="0">
                          <a:effectLst/>
                          <a:latin typeface="Calibri" panose="020F0502020204030204" charset="0"/>
                          <a:ea typeface="宋体" panose="02010600030101010101" pitchFamily="2" charset="-122"/>
                          <a:cs typeface="Times New Roman" panose="02020603050405020304" pitchFamily="18" charset="0"/>
                        </a:rPr>
                        <a:t>20</a:t>
                      </a:r>
                    </a:p>
                  </a:txBody>
                  <a:tcPr marL="55429" marR="55429" marT="0" marB="0" anchor="ctr">
                    <a:lnT w="12700" cap="flat" cmpd="sng" algn="ctr">
                      <a:solidFill>
                        <a:schemeClr val="tx1"/>
                      </a:solidFill>
                      <a:prstDash val="solid"/>
                      <a:round/>
                      <a:headEnd type="none" w="med" len="med"/>
                      <a:tailEnd type="none" w="med" len="med"/>
                    </a:lnT>
                    <a:solidFill>
                      <a:schemeClr val="accent2"/>
                    </a:solidFill>
                  </a:tcPr>
                </a:tc>
                <a:tc>
                  <a:txBody>
                    <a:bodyPr/>
                    <a:lstStyle/>
                    <a:p>
                      <a:pPr algn="ctr">
                        <a:lnSpc>
                          <a:spcPct val="140000"/>
                        </a:lnSpc>
                        <a:spcAft>
                          <a:spcPts val="0"/>
                        </a:spcAft>
                        <a:buClrTx/>
                        <a:buSzTx/>
                        <a:buFontTx/>
                        <a:buNone/>
                      </a:pPr>
                      <a:r>
                        <a:rPr lang="en-US" altLang="zh-CN" sz="1000" kern="100" dirty="0">
                          <a:effectLst/>
                          <a:latin typeface="Calibri" panose="020F0502020204030204" charset="0"/>
                          <a:ea typeface="宋体" panose="02010600030101010101" pitchFamily="2" charset="-122"/>
                          <a:cs typeface="Times New Roman" panose="02020603050405020304" pitchFamily="18" charset="0"/>
                        </a:rPr>
                        <a:t>21</a:t>
                      </a:r>
                    </a:p>
                  </a:txBody>
                  <a:tcPr marL="55429" marR="55429" marT="0" marB="0" anchor="ctr">
                    <a:lnT w="12700" cap="flat" cmpd="sng" algn="ctr">
                      <a:solidFill>
                        <a:schemeClr val="tx1"/>
                      </a:solidFill>
                      <a:prstDash val="solid"/>
                      <a:round/>
                      <a:headEnd type="none" w="med" len="med"/>
                      <a:tailEnd type="none" w="med" len="med"/>
                    </a:lnT>
                    <a:solidFill>
                      <a:schemeClr val="accent2"/>
                    </a:solidFill>
                  </a:tcPr>
                </a:tc>
                <a:tc>
                  <a:txBody>
                    <a:bodyPr/>
                    <a:lstStyle/>
                    <a:p>
                      <a:pPr algn="ctr">
                        <a:lnSpc>
                          <a:spcPct val="140000"/>
                        </a:lnSpc>
                        <a:spcAft>
                          <a:spcPts val="0"/>
                        </a:spcAft>
                        <a:buClrTx/>
                        <a:buSzTx/>
                        <a:buFontTx/>
                        <a:buNone/>
                      </a:pPr>
                      <a:r>
                        <a:rPr lang="en-US" altLang="zh-CN" sz="1000" kern="100" dirty="0">
                          <a:effectLst/>
                          <a:latin typeface="Calibri" panose="020F0502020204030204" charset="0"/>
                          <a:ea typeface="宋体" panose="02010600030101010101" pitchFamily="2" charset="-122"/>
                          <a:cs typeface="Times New Roman" panose="02020603050405020304" pitchFamily="18" charset="0"/>
                        </a:rPr>
                        <a:t>22</a:t>
                      </a:r>
                    </a:p>
                  </a:txBody>
                  <a:tcPr marL="55429" marR="55429" marT="0" marB="0" anchor="ctr">
                    <a:lnT w="12700" cap="flat" cmpd="sng" algn="ctr">
                      <a:solidFill>
                        <a:schemeClr val="tx1"/>
                      </a:solidFill>
                      <a:prstDash val="solid"/>
                      <a:round/>
                      <a:headEnd type="none" w="med" len="med"/>
                      <a:tailEnd type="none" w="med" len="med"/>
                    </a:lnT>
                    <a:solidFill>
                      <a:schemeClr val="accent2"/>
                    </a:solidFill>
                  </a:tcPr>
                </a:tc>
                <a:tc>
                  <a:txBody>
                    <a:bodyPr/>
                    <a:lstStyle/>
                    <a:p>
                      <a:pPr algn="ctr">
                        <a:lnSpc>
                          <a:spcPct val="140000"/>
                        </a:lnSpc>
                        <a:spcAft>
                          <a:spcPts val="0"/>
                        </a:spcAft>
                        <a:buClrTx/>
                        <a:buSzTx/>
                        <a:buFontTx/>
                        <a:buNone/>
                      </a:pPr>
                      <a:r>
                        <a:rPr lang="en-US" altLang="zh-CN" sz="1000" kern="100" dirty="0">
                          <a:effectLst/>
                          <a:latin typeface="Calibri" panose="020F0502020204030204" charset="0"/>
                          <a:ea typeface="宋体" panose="02010600030101010101" pitchFamily="2" charset="-122"/>
                          <a:cs typeface="Times New Roman" panose="02020603050405020304" pitchFamily="18" charset="0"/>
                        </a:rPr>
                        <a:t>23</a:t>
                      </a:r>
                    </a:p>
                  </a:txBody>
                  <a:tcPr marL="55429" marR="55429" marT="0" marB="0" anchor="ctr">
                    <a:lnT w="12700" cap="flat" cmpd="sng" algn="ctr">
                      <a:solidFill>
                        <a:schemeClr val="tx1"/>
                      </a:solidFill>
                      <a:prstDash val="solid"/>
                      <a:round/>
                      <a:headEnd type="none" w="med" len="med"/>
                      <a:tailEnd type="none" w="med" len="med"/>
                    </a:lnT>
                    <a:solidFill>
                      <a:schemeClr val="accent2"/>
                    </a:solidFill>
                  </a:tcPr>
                </a:tc>
                <a:tc>
                  <a:txBody>
                    <a:bodyPr/>
                    <a:lstStyle/>
                    <a:p>
                      <a:pPr algn="ctr">
                        <a:lnSpc>
                          <a:spcPct val="140000"/>
                        </a:lnSpc>
                        <a:spcAft>
                          <a:spcPts val="0"/>
                        </a:spcAft>
                        <a:buClrTx/>
                        <a:buSzTx/>
                        <a:buFontTx/>
                        <a:buNone/>
                      </a:pPr>
                      <a:r>
                        <a:rPr lang="en-US" altLang="zh-CN" sz="1000" kern="100" dirty="0">
                          <a:effectLst/>
                          <a:latin typeface="Calibri" panose="020F0502020204030204" charset="0"/>
                          <a:ea typeface="宋体" panose="02010600030101010101" pitchFamily="2" charset="-122"/>
                          <a:cs typeface="Times New Roman" panose="02020603050405020304" pitchFamily="18" charset="0"/>
                        </a:rPr>
                        <a:t>24</a:t>
                      </a:r>
                    </a:p>
                  </a:txBody>
                  <a:tcPr marL="55429" marR="55429" marT="0" marB="0" anchor="ctr">
                    <a:lnT w="12700" cap="flat" cmpd="sng" algn="ctr">
                      <a:solidFill>
                        <a:schemeClr val="tx1"/>
                      </a:solidFill>
                      <a:prstDash val="solid"/>
                      <a:round/>
                      <a:headEnd type="none" w="med" len="med"/>
                      <a:tailEnd type="none" w="med" len="med"/>
                    </a:lnT>
                    <a:solidFill>
                      <a:schemeClr val="accent2"/>
                    </a:solidFill>
                  </a:tcPr>
                </a:tc>
                <a:tc>
                  <a:txBody>
                    <a:bodyPr/>
                    <a:lstStyle/>
                    <a:p>
                      <a:pPr algn="ctr">
                        <a:lnSpc>
                          <a:spcPct val="140000"/>
                        </a:lnSpc>
                        <a:spcAft>
                          <a:spcPts val="0"/>
                        </a:spcAft>
                        <a:buClrTx/>
                        <a:buSzTx/>
                        <a:buFontTx/>
                        <a:buNone/>
                      </a:pPr>
                      <a:r>
                        <a:rPr lang="en-US" altLang="zh-CN" sz="1000" kern="100" dirty="0">
                          <a:effectLst/>
                          <a:latin typeface="Calibri" panose="020F0502020204030204" charset="0"/>
                          <a:ea typeface="宋体" panose="02010600030101010101" pitchFamily="2" charset="-122"/>
                          <a:cs typeface="Times New Roman" panose="02020603050405020304" pitchFamily="18" charset="0"/>
                        </a:rPr>
                        <a:t>25</a:t>
                      </a:r>
                    </a:p>
                  </a:txBody>
                  <a:tcPr marL="55429" marR="55429" marT="0" marB="0" anchor="ctr">
                    <a:lnT w="12700" cap="flat" cmpd="sng" algn="ctr">
                      <a:solidFill>
                        <a:schemeClr val="tx1"/>
                      </a:solidFill>
                      <a:prstDash val="solid"/>
                      <a:round/>
                      <a:headEnd type="none" w="med" len="med"/>
                      <a:tailEnd type="none" w="med" len="med"/>
                    </a:lnT>
                    <a:solidFill>
                      <a:schemeClr val="accent2"/>
                    </a:solidFill>
                  </a:tcPr>
                </a:tc>
                <a:tc>
                  <a:txBody>
                    <a:bodyPr/>
                    <a:lstStyle/>
                    <a:p>
                      <a:pPr algn="ctr">
                        <a:lnSpc>
                          <a:spcPct val="140000"/>
                        </a:lnSpc>
                        <a:spcAft>
                          <a:spcPts val="0"/>
                        </a:spcAft>
                        <a:buClrTx/>
                        <a:buSzTx/>
                        <a:buFontTx/>
                        <a:buNone/>
                      </a:pPr>
                      <a:r>
                        <a:rPr lang="en-US" altLang="zh-CN" sz="1000" kern="100" dirty="0">
                          <a:effectLst/>
                          <a:latin typeface="Calibri" panose="020F0502020204030204" charset="0"/>
                          <a:ea typeface="宋体" panose="02010600030101010101" pitchFamily="2" charset="-122"/>
                          <a:cs typeface="Times New Roman" panose="02020603050405020304" pitchFamily="18" charset="0"/>
                        </a:rPr>
                        <a:t>26</a:t>
                      </a:r>
                    </a:p>
                  </a:txBody>
                  <a:tcPr marL="55429" marR="55429" marT="0" marB="0" anchor="ctr">
                    <a:lnT w="12700" cap="flat" cmpd="sng" algn="ctr">
                      <a:solidFill>
                        <a:schemeClr val="tx1"/>
                      </a:solidFill>
                      <a:prstDash val="solid"/>
                      <a:round/>
                      <a:headEnd type="none" w="med" len="med"/>
                      <a:tailEnd type="none" w="med" len="med"/>
                    </a:lnT>
                    <a:solidFill>
                      <a:schemeClr val="accent2"/>
                    </a:solidFill>
                  </a:tcPr>
                </a:tc>
                <a:tc>
                  <a:txBody>
                    <a:bodyPr/>
                    <a:lstStyle/>
                    <a:p>
                      <a:pPr algn="ctr">
                        <a:lnSpc>
                          <a:spcPct val="140000"/>
                        </a:lnSpc>
                        <a:spcAft>
                          <a:spcPts val="0"/>
                        </a:spcAft>
                        <a:buClrTx/>
                        <a:buSzTx/>
                        <a:buFontTx/>
                        <a:buNone/>
                      </a:pPr>
                      <a:r>
                        <a:rPr lang="en-US" altLang="zh-CN" sz="1000" kern="100" dirty="0">
                          <a:effectLst/>
                          <a:latin typeface="Calibri" panose="020F0502020204030204" charset="0"/>
                          <a:ea typeface="宋体" panose="02010600030101010101" pitchFamily="2" charset="-122"/>
                          <a:cs typeface="Times New Roman" panose="02020603050405020304" pitchFamily="18" charset="0"/>
                        </a:rPr>
                        <a:t>27</a:t>
                      </a:r>
                    </a:p>
                  </a:txBody>
                  <a:tcPr marL="55429" marR="55429" marT="0" marB="0" anchor="ctr">
                    <a:lnT w="12700" cap="flat" cmpd="sng" algn="ctr">
                      <a:solidFill>
                        <a:schemeClr val="tx1"/>
                      </a:solidFill>
                      <a:prstDash val="solid"/>
                      <a:round/>
                      <a:headEnd type="none" w="med" len="med"/>
                      <a:tailEnd type="none" w="med" len="med"/>
                    </a:lnT>
                    <a:solidFill>
                      <a:schemeClr val="accent2"/>
                    </a:solidFill>
                  </a:tcPr>
                </a:tc>
                <a:tc>
                  <a:txBody>
                    <a:bodyPr/>
                    <a:lstStyle/>
                    <a:p>
                      <a:pPr algn="ctr">
                        <a:lnSpc>
                          <a:spcPct val="140000"/>
                        </a:lnSpc>
                        <a:spcAft>
                          <a:spcPts val="0"/>
                        </a:spcAft>
                        <a:buClrTx/>
                        <a:buSzTx/>
                        <a:buFontTx/>
                        <a:buNone/>
                      </a:pPr>
                      <a:r>
                        <a:rPr lang="en-US" altLang="zh-CN" sz="1000" kern="100" dirty="0">
                          <a:effectLst/>
                          <a:latin typeface="Calibri" panose="020F0502020204030204" charset="0"/>
                          <a:ea typeface="宋体" panose="02010600030101010101" pitchFamily="2" charset="-122"/>
                          <a:cs typeface="Times New Roman" panose="02020603050405020304" pitchFamily="18" charset="0"/>
                        </a:rPr>
                        <a:t>28</a:t>
                      </a:r>
                    </a:p>
                  </a:txBody>
                  <a:tcPr marL="55429" marR="55429" marT="0" marB="0" anchor="ctr">
                    <a:lnT w="12700" cap="flat" cmpd="sng" algn="ctr">
                      <a:solidFill>
                        <a:schemeClr val="tx1"/>
                      </a:solidFill>
                      <a:prstDash val="solid"/>
                      <a:round/>
                      <a:headEnd type="none" w="med" len="med"/>
                      <a:tailEnd type="none" w="med" len="med"/>
                    </a:lnT>
                    <a:solidFill>
                      <a:schemeClr val="accent2"/>
                    </a:solidFill>
                  </a:tcPr>
                </a:tc>
                <a:tc>
                  <a:txBody>
                    <a:bodyPr/>
                    <a:lstStyle/>
                    <a:p>
                      <a:pPr algn="ctr">
                        <a:lnSpc>
                          <a:spcPct val="140000"/>
                        </a:lnSpc>
                        <a:spcAft>
                          <a:spcPts val="0"/>
                        </a:spcAft>
                        <a:buClrTx/>
                        <a:buSzTx/>
                        <a:buFontTx/>
                        <a:buNone/>
                      </a:pPr>
                      <a:r>
                        <a:rPr lang="en-US" altLang="zh-CN" sz="1000" kern="100" dirty="0">
                          <a:effectLst/>
                          <a:latin typeface="Calibri" panose="020F0502020204030204" charset="0"/>
                          <a:ea typeface="宋体" panose="02010600030101010101" pitchFamily="2" charset="-122"/>
                          <a:cs typeface="Times New Roman" panose="02020603050405020304" pitchFamily="18" charset="0"/>
                        </a:rPr>
                        <a:t>29</a:t>
                      </a:r>
                    </a:p>
                  </a:txBody>
                  <a:tcPr marL="55429" marR="55429" marT="0" marB="0" anchor="ctr">
                    <a:lnT w="12700" cap="flat" cmpd="sng" algn="ctr">
                      <a:solidFill>
                        <a:schemeClr val="tx1"/>
                      </a:solidFill>
                      <a:prstDash val="solid"/>
                      <a:round/>
                      <a:headEnd type="none" w="med" len="med"/>
                      <a:tailEnd type="none" w="med" len="med"/>
                    </a:lnT>
                    <a:solidFill>
                      <a:schemeClr val="accent2"/>
                    </a:solidFill>
                  </a:tcPr>
                </a:tc>
                <a:tc>
                  <a:txBody>
                    <a:bodyPr/>
                    <a:lstStyle/>
                    <a:p>
                      <a:pPr algn="ctr">
                        <a:lnSpc>
                          <a:spcPct val="140000"/>
                        </a:lnSpc>
                        <a:spcAft>
                          <a:spcPts val="0"/>
                        </a:spcAft>
                        <a:buClrTx/>
                        <a:buSzTx/>
                        <a:buFontTx/>
                        <a:buNone/>
                      </a:pPr>
                      <a:r>
                        <a:rPr lang="en-US" altLang="zh-CN" sz="1000" kern="100" dirty="0">
                          <a:effectLst/>
                          <a:latin typeface="Calibri" panose="020F0502020204030204" charset="0"/>
                          <a:ea typeface="宋体" panose="02010600030101010101" pitchFamily="2" charset="-122"/>
                          <a:cs typeface="Times New Roman" panose="02020603050405020304" pitchFamily="18" charset="0"/>
                        </a:rPr>
                        <a:t>30</a:t>
                      </a:r>
                    </a:p>
                  </a:txBody>
                  <a:tcPr marL="55429" marR="55429" marT="0" marB="0" anchor="ctr">
                    <a:lnT w="12700" cap="flat" cmpd="sng" algn="ctr">
                      <a:solidFill>
                        <a:schemeClr val="tx1"/>
                      </a:solidFill>
                      <a:prstDash val="solid"/>
                      <a:round/>
                      <a:headEnd type="none" w="med" len="med"/>
                      <a:tailEnd type="none" w="med" len="med"/>
                    </a:lnT>
                    <a:solidFill>
                      <a:schemeClr val="accent2"/>
                    </a:solidFill>
                  </a:tcPr>
                </a:tc>
                <a:tc>
                  <a:txBody>
                    <a:bodyPr/>
                    <a:lstStyle/>
                    <a:p>
                      <a:pPr algn="ctr">
                        <a:lnSpc>
                          <a:spcPct val="140000"/>
                        </a:lnSpc>
                        <a:spcAft>
                          <a:spcPts val="0"/>
                        </a:spcAft>
                        <a:buClrTx/>
                        <a:buSzTx/>
                        <a:buFontTx/>
                        <a:buNone/>
                      </a:pPr>
                      <a:r>
                        <a:rPr lang="en-US" altLang="zh-CN" sz="1000" kern="100" dirty="0">
                          <a:effectLst/>
                          <a:latin typeface="Calibri" panose="020F0502020204030204" charset="0"/>
                          <a:ea typeface="宋体" panose="02010600030101010101" pitchFamily="2" charset="-122"/>
                          <a:cs typeface="Times New Roman" panose="02020603050405020304" pitchFamily="18" charset="0"/>
                        </a:rPr>
                        <a:t>31</a:t>
                      </a:r>
                    </a:p>
                  </a:txBody>
                  <a:tcPr marL="55429" marR="55429" marT="0" marB="0" anchor="ctr">
                    <a:lnT w="12700" cap="flat" cmpd="sng" algn="ctr">
                      <a:solidFill>
                        <a:schemeClr val="tx1"/>
                      </a:solidFill>
                      <a:prstDash val="solid"/>
                      <a:round/>
                      <a:headEnd type="none" w="med" len="med"/>
                      <a:tailEnd type="none" w="med" len="med"/>
                    </a:lnT>
                    <a:solidFill>
                      <a:schemeClr val="accent2"/>
                    </a:solidFill>
                  </a:tcPr>
                </a:tc>
                <a:tc>
                  <a:txBody>
                    <a:bodyPr/>
                    <a:lstStyle/>
                    <a:p>
                      <a:pPr algn="ctr">
                        <a:lnSpc>
                          <a:spcPct val="140000"/>
                        </a:lnSpc>
                        <a:spcAft>
                          <a:spcPts val="0"/>
                        </a:spcAft>
                        <a:buClrTx/>
                        <a:buSzTx/>
                        <a:buFontTx/>
                        <a:buNone/>
                      </a:pPr>
                      <a:r>
                        <a:rPr lang="en-US" altLang="zh-CN" sz="1000" kern="100" dirty="0">
                          <a:effectLst/>
                          <a:latin typeface="Calibri" panose="020F0502020204030204" charset="0"/>
                          <a:ea typeface="宋体" panose="02010600030101010101" pitchFamily="2" charset="-122"/>
                          <a:cs typeface="Times New Roman" panose="02020603050405020304" pitchFamily="18" charset="0"/>
                        </a:rPr>
                        <a:t>32</a:t>
                      </a:r>
                    </a:p>
                  </a:txBody>
                  <a:tcPr marL="55429" marR="55429" marT="0" marB="0" anchor="ctr">
                    <a:lnT w="12700" cap="flat" cmpd="sng" algn="ctr">
                      <a:solidFill>
                        <a:schemeClr val="tx1"/>
                      </a:solidFill>
                      <a:prstDash val="solid"/>
                      <a:round/>
                      <a:headEnd type="none" w="med" len="med"/>
                      <a:tailEnd type="none" w="med" len="med"/>
                    </a:lnT>
                    <a:solidFill>
                      <a:schemeClr val="accent2"/>
                    </a:solidFill>
                  </a:tcPr>
                </a:tc>
                <a:tc>
                  <a:txBody>
                    <a:bodyPr/>
                    <a:lstStyle/>
                    <a:p>
                      <a:pPr algn="ctr">
                        <a:lnSpc>
                          <a:spcPct val="140000"/>
                        </a:lnSpc>
                        <a:spcAft>
                          <a:spcPts val="0"/>
                        </a:spcAft>
                        <a:buClrTx/>
                        <a:buSzTx/>
                        <a:buFontTx/>
                        <a:buNone/>
                      </a:pPr>
                      <a:r>
                        <a:rPr lang="en-US" altLang="zh-CN" sz="1000" kern="100" dirty="0">
                          <a:effectLst/>
                          <a:latin typeface="Calibri" panose="020F0502020204030204" charset="0"/>
                          <a:ea typeface="宋体" panose="02010600030101010101" pitchFamily="2" charset="-122"/>
                          <a:cs typeface="Times New Roman" panose="02020603050405020304" pitchFamily="18" charset="0"/>
                        </a:rPr>
                        <a:t>33</a:t>
                      </a:r>
                    </a:p>
                  </a:txBody>
                  <a:tcPr marL="55429" marR="55429" marT="0" marB="0" anchor="ctr">
                    <a:lnT w="12700" cap="flat" cmpd="sng" algn="ctr">
                      <a:solidFill>
                        <a:schemeClr val="tx1"/>
                      </a:solidFill>
                      <a:prstDash val="solid"/>
                      <a:round/>
                      <a:headEnd type="none" w="med" len="med"/>
                      <a:tailEnd type="none" w="med" len="med"/>
                    </a:lnT>
                    <a:solidFill>
                      <a:schemeClr val="accent2"/>
                    </a:solidFill>
                  </a:tcPr>
                </a:tc>
                <a:tc>
                  <a:txBody>
                    <a:bodyPr/>
                    <a:lstStyle/>
                    <a:p>
                      <a:pPr algn="ctr">
                        <a:lnSpc>
                          <a:spcPct val="140000"/>
                        </a:lnSpc>
                        <a:spcAft>
                          <a:spcPts val="0"/>
                        </a:spcAft>
                        <a:buClrTx/>
                        <a:buSzTx/>
                        <a:buFontTx/>
                        <a:buNone/>
                      </a:pPr>
                      <a:r>
                        <a:rPr lang="en-US" altLang="zh-CN" sz="1000" kern="100" dirty="0">
                          <a:effectLst/>
                          <a:latin typeface="Calibri" panose="020F0502020204030204" charset="0"/>
                          <a:ea typeface="宋体" panose="02010600030101010101" pitchFamily="2" charset="-122"/>
                          <a:cs typeface="Times New Roman" panose="02020603050405020304" pitchFamily="18" charset="0"/>
                        </a:rPr>
                        <a:t>34</a:t>
                      </a:r>
                    </a:p>
                  </a:txBody>
                  <a:tcPr marL="55429" marR="55429" marT="0" marB="0" anchor="ctr">
                    <a:lnT w="12700" cap="flat" cmpd="sng" algn="ctr">
                      <a:solidFill>
                        <a:schemeClr val="tx1"/>
                      </a:solidFill>
                      <a:prstDash val="solid"/>
                      <a:round/>
                      <a:headEnd type="none" w="med" len="med"/>
                      <a:tailEnd type="none" w="med" len="med"/>
                    </a:lnT>
                    <a:solidFill>
                      <a:schemeClr val="accent2"/>
                    </a:solidFill>
                  </a:tcPr>
                </a:tc>
                <a:tc>
                  <a:txBody>
                    <a:bodyPr/>
                    <a:lstStyle/>
                    <a:p>
                      <a:pPr algn="ctr">
                        <a:lnSpc>
                          <a:spcPct val="140000"/>
                        </a:lnSpc>
                        <a:spcAft>
                          <a:spcPts val="0"/>
                        </a:spcAft>
                        <a:buClrTx/>
                        <a:buSzTx/>
                        <a:buFontTx/>
                        <a:buNone/>
                      </a:pPr>
                      <a:r>
                        <a:rPr lang="en-US" altLang="zh-CN" sz="1000" kern="100" dirty="0">
                          <a:effectLst/>
                          <a:latin typeface="Calibri" panose="020F0502020204030204" charset="0"/>
                          <a:ea typeface="宋体" panose="02010600030101010101" pitchFamily="2" charset="-122"/>
                          <a:cs typeface="Times New Roman" panose="02020603050405020304" pitchFamily="18" charset="0"/>
                        </a:rPr>
                        <a:t>35</a:t>
                      </a:r>
                    </a:p>
                  </a:txBody>
                  <a:tcPr marL="55429" marR="55429" marT="0" marB="0" anchor="ctr">
                    <a:lnT w="12700" cap="flat" cmpd="sng" algn="ctr">
                      <a:solidFill>
                        <a:schemeClr val="tx1"/>
                      </a:solidFill>
                      <a:prstDash val="solid"/>
                      <a:round/>
                      <a:headEnd type="none" w="med" len="med"/>
                      <a:tailEnd type="none" w="med" len="med"/>
                    </a:lnT>
                    <a:solidFill>
                      <a:schemeClr val="accent2"/>
                    </a:solidFill>
                  </a:tcPr>
                </a:tc>
                <a:tc>
                  <a:txBody>
                    <a:bodyPr/>
                    <a:lstStyle/>
                    <a:p>
                      <a:pPr algn="ctr">
                        <a:lnSpc>
                          <a:spcPct val="140000"/>
                        </a:lnSpc>
                        <a:spcAft>
                          <a:spcPts val="0"/>
                        </a:spcAft>
                        <a:buClrTx/>
                        <a:buSzTx/>
                        <a:buFontTx/>
                        <a:buNone/>
                      </a:pPr>
                      <a:r>
                        <a:rPr lang="en-US" altLang="zh-CN" sz="1000" kern="100" dirty="0">
                          <a:effectLst/>
                          <a:latin typeface="Calibri" panose="020F0502020204030204" charset="0"/>
                          <a:ea typeface="宋体" panose="02010600030101010101" pitchFamily="2" charset="-122"/>
                          <a:cs typeface="Times New Roman" panose="02020603050405020304" pitchFamily="18" charset="0"/>
                        </a:rPr>
                        <a:t>36</a:t>
                      </a:r>
                    </a:p>
                  </a:txBody>
                  <a:tcPr marL="55429" marR="55429" marT="0" marB="0" anchor="ctr">
                    <a:lnT w="12700" cap="flat" cmpd="sng" algn="ctr">
                      <a:solidFill>
                        <a:schemeClr val="tx1"/>
                      </a:solidFill>
                      <a:prstDash val="solid"/>
                      <a:round/>
                      <a:headEnd type="none" w="med" len="med"/>
                      <a:tailEnd type="none" w="med" len="med"/>
                    </a:lnT>
                    <a:solidFill>
                      <a:schemeClr val="accent2"/>
                    </a:solidFill>
                  </a:tcPr>
                </a:tc>
                <a:extLst>
                  <a:ext uri="{0D108BD9-81ED-4DB2-BD59-A6C34878D82A}">
                    <a16:rowId xmlns:a16="http://schemas.microsoft.com/office/drawing/2014/main" val="10002"/>
                  </a:ext>
                </a:extLst>
              </a:tr>
              <a:tr h="382905">
                <a:tc>
                  <a:txBody>
                    <a:bodyPr/>
                    <a:lstStyle/>
                    <a:p>
                      <a:pPr algn="ctr">
                        <a:lnSpc>
                          <a:spcPct val="140000"/>
                        </a:lnSpc>
                        <a:spcAft>
                          <a:spcPts val="0"/>
                        </a:spcAft>
                        <a:buClrTx/>
                        <a:buSzTx/>
                        <a:buFontTx/>
                      </a:pPr>
                      <a:endParaRPr lang="en-US" altLang="zh-CN" sz="1000" b="0" kern="100" dirty="0">
                        <a:solidFill>
                          <a:schemeClr val="dk1"/>
                        </a:solidFill>
                        <a:effectLst/>
                        <a:latin typeface="Calibri" panose="020F0502020204030204" charset="0"/>
                        <a:ea typeface="宋体" panose="02010600030101010101" pitchFamily="2" charset="-122"/>
                        <a:cs typeface="Times New Roman" panose="02020603050405020304" pitchFamily="18" charset="0"/>
                      </a:endParaRPr>
                    </a:p>
                  </a:txBody>
                  <a:tcPr marL="55429" marR="55429" marT="0" marB="0" anchor="ctr">
                    <a:solidFill>
                      <a:schemeClr val="accent2"/>
                    </a:solidFill>
                  </a:tcPr>
                </a:tc>
                <a:tc>
                  <a:txBody>
                    <a:bodyPr/>
                    <a:lstStyle/>
                    <a:p>
                      <a:pPr algn="ctr">
                        <a:lnSpc>
                          <a:spcPct val="140000"/>
                        </a:lnSpc>
                        <a:spcAft>
                          <a:spcPts val="0"/>
                        </a:spcAft>
                        <a:buClrTx/>
                        <a:buSzTx/>
                        <a:buFontTx/>
                      </a:pPr>
                      <a:endParaRPr lang="en-US" altLang="zh-CN" sz="1000" kern="100" dirty="0">
                        <a:effectLst/>
                        <a:latin typeface="Calibri" panose="020F0502020204030204" charset="0"/>
                        <a:ea typeface="宋体" panose="02010600030101010101" pitchFamily="2" charset="-122"/>
                        <a:cs typeface="Times New Roman" panose="02020603050405020304" pitchFamily="18" charset="0"/>
                      </a:endParaRPr>
                    </a:p>
                  </a:txBody>
                  <a:tcPr marL="55429" marR="55429" marT="0" marB="0" anchor="ctr">
                    <a:solidFill>
                      <a:schemeClr val="accent2"/>
                    </a:solidFill>
                  </a:tcPr>
                </a:tc>
                <a:tc>
                  <a:txBody>
                    <a:bodyPr/>
                    <a:lstStyle/>
                    <a:p>
                      <a:pPr algn="ctr">
                        <a:lnSpc>
                          <a:spcPct val="140000"/>
                        </a:lnSpc>
                        <a:spcAft>
                          <a:spcPts val="0"/>
                        </a:spcAft>
                        <a:buClrTx/>
                        <a:buSzTx/>
                        <a:buFontTx/>
                      </a:pPr>
                      <a:endParaRPr lang="en-US" altLang="zh-CN" sz="1000" kern="100" dirty="0">
                        <a:effectLst/>
                        <a:latin typeface="Calibri" panose="020F0502020204030204" charset="0"/>
                        <a:ea typeface="宋体" panose="02010600030101010101" pitchFamily="2" charset="-122"/>
                        <a:cs typeface="Times New Roman" panose="02020603050405020304" pitchFamily="18" charset="0"/>
                      </a:endParaRPr>
                    </a:p>
                  </a:txBody>
                  <a:tcPr marL="55429" marR="55429" marT="0" marB="0" anchor="ctr">
                    <a:solidFill>
                      <a:schemeClr val="accent2"/>
                    </a:solidFill>
                  </a:tcPr>
                </a:tc>
                <a:tc>
                  <a:txBody>
                    <a:bodyPr/>
                    <a:lstStyle/>
                    <a:p>
                      <a:pPr algn="ctr">
                        <a:lnSpc>
                          <a:spcPct val="140000"/>
                        </a:lnSpc>
                        <a:spcAft>
                          <a:spcPts val="0"/>
                        </a:spcAft>
                        <a:buClrTx/>
                        <a:buSzTx/>
                        <a:buFontTx/>
                      </a:pPr>
                      <a:endParaRPr lang="en-US" altLang="zh-CN" sz="1000" kern="100" dirty="0">
                        <a:effectLst/>
                        <a:latin typeface="Calibri" panose="020F0502020204030204" charset="0"/>
                        <a:ea typeface="宋体" panose="02010600030101010101" pitchFamily="2" charset="-122"/>
                        <a:cs typeface="Times New Roman" panose="02020603050405020304" pitchFamily="18" charset="0"/>
                      </a:endParaRPr>
                    </a:p>
                  </a:txBody>
                  <a:tcPr marL="55429" marR="55429" marT="0" marB="0" anchor="ctr">
                    <a:solidFill>
                      <a:schemeClr val="accent2"/>
                    </a:solidFill>
                  </a:tcPr>
                </a:tc>
                <a:tc>
                  <a:txBody>
                    <a:bodyPr/>
                    <a:lstStyle/>
                    <a:p>
                      <a:pPr algn="ctr">
                        <a:lnSpc>
                          <a:spcPct val="140000"/>
                        </a:lnSpc>
                        <a:spcAft>
                          <a:spcPts val="0"/>
                        </a:spcAft>
                        <a:buClrTx/>
                        <a:buSzTx/>
                        <a:buFontTx/>
                      </a:pPr>
                      <a:endParaRPr lang="en-US" altLang="zh-CN" sz="1000" kern="100" dirty="0">
                        <a:effectLst/>
                        <a:latin typeface="Calibri" panose="020F0502020204030204" charset="0"/>
                        <a:ea typeface="宋体" panose="02010600030101010101" pitchFamily="2" charset="-122"/>
                        <a:cs typeface="Times New Roman" panose="02020603050405020304" pitchFamily="18" charset="0"/>
                      </a:endParaRPr>
                    </a:p>
                  </a:txBody>
                  <a:tcPr marL="55429" marR="55429" marT="0" marB="0" anchor="ctr">
                    <a:solidFill>
                      <a:schemeClr val="accent2"/>
                    </a:solidFill>
                  </a:tcPr>
                </a:tc>
                <a:tc>
                  <a:txBody>
                    <a:bodyPr/>
                    <a:lstStyle/>
                    <a:p>
                      <a:pPr algn="ctr">
                        <a:lnSpc>
                          <a:spcPct val="140000"/>
                        </a:lnSpc>
                        <a:spcAft>
                          <a:spcPts val="0"/>
                        </a:spcAft>
                        <a:buClrTx/>
                        <a:buSzTx/>
                        <a:buFontTx/>
                      </a:pPr>
                      <a:endParaRPr lang="en-US" altLang="zh-CN" sz="1000" kern="100" dirty="0">
                        <a:effectLst/>
                        <a:latin typeface="Calibri" panose="020F0502020204030204" charset="0"/>
                        <a:ea typeface="宋体" panose="02010600030101010101" pitchFamily="2" charset="-122"/>
                        <a:cs typeface="Times New Roman" panose="02020603050405020304" pitchFamily="18" charset="0"/>
                      </a:endParaRPr>
                    </a:p>
                  </a:txBody>
                  <a:tcPr marL="55429" marR="55429" marT="0" marB="0" anchor="ctr">
                    <a:solidFill>
                      <a:schemeClr val="accent2"/>
                    </a:solidFill>
                  </a:tcPr>
                </a:tc>
                <a:tc>
                  <a:txBody>
                    <a:bodyPr/>
                    <a:lstStyle/>
                    <a:p>
                      <a:pPr algn="ctr">
                        <a:lnSpc>
                          <a:spcPct val="140000"/>
                        </a:lnSpc>
                        <a:spcAft>
                          <a:spcPts val="0"/>
                        </a:spcAft>
                        <a:buClrTx/>
                        <a:buSzTx/>
                        <a:buFontTx/>
                      </a:pPr>
                      <a:endParaRPr lang="en-US" altLang="zh-CN" sz="1000" kern="100" dirty="0">
                        <a:effectLst/>
                        <a:latin typeface="Calibri" panose="020F0502020204030204" charset="0"/>
                        <a:ea typeface="宋体" panose="02010600030101010101" pitchFamily="2" charset="-122"/>
                        <a:cs typeface="Times New Roman" panose="02020603050405020304" pitchFamily="18" charset="0"/>
                      </a:endParaRPr>
                    </a:p>
                  </a:txBody>
                  <a:tcPr marL="55429" marR="55429" marT="0" marB="0" anchor="ctr">
                    <a:solidFill>
                      <a:schemeClr val="accent2"/>
                    </a:solidFill>
                  </a:tcPr>
                </a:tc>
                <a:tc>
                  <a:txBody>
                    <a:bodyPr/>
                    <a:lstStyle/>
                    <a:p>
                      <a:pPr algn="ctr">
                        <a:lnSpc>
                          <a:spcPct val="140000"/>
                        </a:lnSpc>
                        <a:spcAft>
                          <a:spcPts val="0"/>
                        </a:spcAft>
                        <a:buClrTx/>
                        <a:buSzTx/>
                        <a:buFontTx/>
                      </a:pPr>
                      <a:endParaRPr lang="en-US" altLang="zh-CN" sz="1000" kern="100" dirty="0">
                        <a:effectLst/>
                        <a:latin typeface="Calibri" panose="020F0502020204030204" charset="0"/>
                        <a:ea typeface="宋体" panose="02010600030101010101" pitchFamily="2" charset="-122"/>
                        <a:cs typeface="Times New Roman" panose="02020603050405020304" pitchFamily="18" charset="0"/>
                      </a:endParaRPr>
                    </a:p>
                  </a:txBody>
                  <a:tcPr marL="55429" marR="55429" marT="0" marB="0">
                    <a:solidFill>
                      <a:schemeClr val="accent2"/>
                    </a:solidFill>
                  </a:tcPr>
                </a:tc>
                <a:tc>
                  <a:txBody>
                    <a:bodyPr/>
                    <a:lstStyle/>
                    <a:p>
                      <a:pPr algn="ctr">
                        <a:lnSpc>
                          <a:spcPct val="140000"/>
                        </a:lnSpc>
                        <a:spcAft>
                          <a:spcPts val="0"/>
                        </a:spcAft>
                        <a:buClrTx/>
                        <a:buSzTx/>
                        <a:buFontTx/>
                      </a:pPr>
                      <a:endParaRPr lang="en-US" altLang="zh-CN" sz="1000" kern="100" dirty="0">
                        <a:effectLst/>
                        <a:latin typeface="Calibri" panose="020F0502020204030204" charset="0"/>
                        <a:ea typeface="宋体" panose="02010600030101010101" pitchFamily="2" charset="-122"/>
                        <a:cs typeface="Times New Roman" panose="02020603050405020304" pitchFamily="18" charset="0"/>
                      </a:endParaRPr>
                    </a:p>
                  </a:txBody>
                  <a:tcPr marL="55429" marR="55429" marT="0" marB="0" anchor="ctr">
                    <a:solidFill>
                      <a:schemeClr val="accent2"/>
                    </a:solidFill>
                  </a:tcPr>
                </a:tc>
                <a:tc>
                  <a:txBody>
                    <a:bodyPr/>
                    <a:lstStyle/>
                    <a:p>
                      <a:pPr algn="ctr">
                        <a:lnSpc>
                          <a:spcPct val="140000"/>
                        </a:lnSpc>
                        <a:spcAft>
                          <a:spcPts val="0"/>
                        </a:spcAft>
                        <a:buClrTx/>
                        <a:buSzTx/>
                        <a:buFontTx/>
                      </a:pPr>
                      <a:endParaRPr lang="en-US" altLang="zh-CN" sz="1000" kern="100" dirty="0">
                        <a:effectLst/>
                        <a:latin typeface="Calibri" panose="020F0502020204030204" charset="0"/>
                        <a:ea typeface="宋体" panose="02010600030101010101" pitchFamily="2" charset="-122"/>
                        <a:cs typeface="Times New Roman" panose="02020603050405020304" pitchFamily="18" charset="0"/>
                      </a:endParaRPr>
                    </a:p>
                  </a:txBody>
                  <a:tcPr marL="55429" marR="55429" marT="0" marB="0" anchor="ctr">
                    <a:solidFill>
                      <a:schemeClr val="accent2"/>
                    </a:solidFill>
                  </a:tcPr>
                </a:tc>
                <a:tc>
                  <a:txBody>
                    <a:bodyPr/>
                    <a:lstStyle/>
                    <a:p>
                      <a:pPr algn="ctr">
                        <a:lnSpc>
                          <a:spcPct val="140000"/>
                        </a:lnSpc>
                        <a:spcAft>
                          <a:spcPts val="0"/>
                        </a:spcAft>
                        <a:buClrTx/>
                        <a:buSzTx/>
                        <a:buFontTx/>
                      </a:pPr>
                      <a:endParaRPr lang="en-US" altLang="zh-CN" sz="1000" kern="100" dirty="0">
                        <a:effectLst/>
                        <a:latin typeface="Calibri" panose="020F0502020204030204" charset="0"/>
                        <a:ea typeface="宋体" panose="02010600030101010101" pitchFamily="2" charset="-122"/>
                        <a:cs typeface="Times New Roman" panose="02020603050405020304" pitchFamily="18" charset="0"/>
                      </a:endParaRPr>
                    </a:p>
                  </a:txBody>
                  <a:tcPr marL="55429" marR="55429" marT="0" marB="0" anchor="ctr">
                    <a:solidFill>
                      <a:schemeClr val="accent2"/>
                    </a:solidFill>
                  </a:tcPr>
                </a:tc>
                <a:tc>
                  <a:txBody>
                    <a:bodyPr/>
                    <a:lstStyle/>
                    <a:p>
                      <a:pPr algn="ctr">
                        <a:lnSpc>
                          <a:spcPct val="140000"/>
                        </a:lnSpc>
                        <a:spcAft>
                          <a:spcPts val="0"/>
                        </a:spcAft>
                        <a:buClrTx/>
                        <a:buSzTx/>
                        <a:buFontTx/>
                      </a:pPr>
                      <a:endParaRPr lang="en-US" altLang="zh-CN" sz="1000" kern="100" dirty="0">
                        <a:effectLst/>
                        <a:latin typeface="Calibri" panose="020F0502020204030204" charset="0"/>
                        <a:ea typeface="宋体" panose="02010600030101010101" pitchFamily="2" charset="-122"/>
                        <a:cs typeface="Times New Roman" panose="02020603050405020304" pitchFamily="18" charset="0"/>
                      </a:endParaRPr>
                    </a:p>
                  </a:txBody>
                  <a:tcPr marL="55429" marR="55429" marT="0" marB="0" anchor="ctr">
                    <a:solidFill>
                      <a:schemeClr val="accent2"/>
                    </a:solidFill>
                  </a:tcPr>
                </a:tc>
                <a:tc>
                  <a:txBody>
                    <a:bodyPr/>
                    <a:lstStyle/>
                    <a:p>
                      <a:pPr algn="ctr">
                        <a:lnSpc>
                          <a:spcPct val="140000"/>
                        </a:lnSpc>
                        <a:spcAft>
                          <a:spcPts val="0"/>
                        </a:spcAft>
                        <a:buClrTx/>
                        <a:buSzTx/>
                        <a:buFontTx/>
                      </a:pPr>
                      <a:endParaRPr lang="en-US" altLang="zh-CN" sz="1000" kern="100" dirty="0">
                        <a:effectLst/>
                        <a:latin typeface="Calibri" panose="020F0502020204030204" charset="0"/>
                        <a:ea typeface="宋体" panose="02010600030101010101" pitchFamily="2" charset="-122"/>
                        <a:cs typeface="Times New Roman" panose="02020603050405020304" pitchFamily="18" charset="0"/>
                      </a:endParaRPr>
                    </a:p>
                  </a:txBody>
                  <a:tcPr marL="55429" marR="55429" marT="0" marB="0" anchor="ctr">
                    <a:solidFill>
                      <a:schemeClr val="accent2"/>
                    </a:solidFill>
                  </a:tcPr>
                </a:tc>
                <a:tc>
                  <a:txBody>
                    <a:bodyPr/>
                    <a:lstStyle/>
                    <a:p>
                      <a:pPr algn="ctr">
                        <a:lnSpc>
                          <a:spcPct val="140000"/>
                        </a:lnSpc>
                        <a:spcAft>
                          <a:spcPts val="0"/>
                        </a:spcAft>
                        <a:buClrTx/>
                        <a:buSzTx/>
                        <a:buFontTx/>
                      </a:pPr>
                      <a:endParaRPr lang="en-US" altLang="zh-CN" sz="1000" kern="100" dirty="0">
                        <a:effectLst/>
                        <a:latin typeface="Calibri" panose="020F0502020204030204" charset="0"/>
                        <a:ea typeface="宋体" panose="02010600030101010101" pitchFamily="2" charset="-122"/>
                        <a:cs typeface="Times New Roman" panose="02020603050405020304" pitchFamily="18" charset="0"/>
                      </a:endParaRPr>
                    </a:p>
                  </a:txBody>
                  <a:tcPr marL="55429" marR="55429" marT="0" marB="0" anchor="ctr">
                    <a:solidFill>
                      <a:schemeClr val="accent2"/>
                    </a:solidFill>
                  </a:tcPr>
                </a:tc>
                <a:tc>
                  <a:txBody>
                    <a:bodyPr/>
                    <a:lstStyle/>
                    <a:p>
                      <a:pPr algn="ctr">
                        <a:lnSpc>
                          <a:spcPct val="140000"/>
                        </a:lnSpc>
                        <a:spcAft>
                          <a:spcPts val="0"/>
                        </a:spcAft>
                        <a:buClrTx/>
                        <a:buSzTx/>
                        <a:buFontTx/>
                      </a:pPr>
                      <a:endParaRPr lang="en-US" altLang="zh-CN" sz="1000" kern="100" dirty="0">
                        <a:effectLst/>
                        <a:latin typeface="Calibri" panose="020F0502020204030204" charset="0"/>
                        <a:ea typeface="宋体" panose="02010600030101010101" pitchFamily="2" charset="-122"/>
                        <a:cs typeface="Times New Roman" panose="02020603050405020304" pitchFamily="18" charset="0"/>
                      </a:endParaRPr>
                    </a:p>
                  </a:txBody>
                  <a:tcPr marL="55429" marR="55429" marT="0" marB="0" anchor="ctr">
                    <a:solidFill>
                      <a:schemeClr val="accent2"/>
                    </a:solidFill>
                  </a:tcPr>
                </a:tc>
                <a:tc>
                  <a:txBody>
                    <a:bodyPr/>
                    <a:lstStyle/>
                    <a:p>
                      <a:pPr algn="ctr">
                        <a:lnSpc>
                          <a:spcPct val="140000"/>
                        </a:lnSpc>
                        <a:spcAft>
                          <a:spcPts val="0"/>
                        </a:spcAft>
                        <a:buClrTx/>
                        <a:buSzTx/>
                        <a:buFontTx/>
                      </a:pPr>
                      <a:endParaRPr lang="en-US" altLang="zh-CN" sz="1000" kern="100" dirty="0">
                        <a:effectLst/>
                        <a:latin typeface="Calibri" panose="020F0502020204030204" charset="0"/>
                        <a:ea typeface="宋体" panose="02010600030101010101" pitchFamily="2" charset="-122"/>
                        <a:cs typeface="Times New Roman" panose="02020603050405020304" pitchFamily="18" charset="0"/>
                      </a:endParaRPr>
                    </a:p>
                  </a:txBody>
                  <a:tcPr marL="55429" marR="55429" marT="0" marB="0" anchor="ctr">
                    <a:solidFill>
                      <a:schemeClr val="accent2"/>
                    </a:solidFill>
                  </a:tcPr>
                </a:tc>
                <a:tc>
                  <a:txBody>
                    <a:bodyPr/>
                    <a:lstStyle/>
                    <a:p>
                      <a:pPr algn="ctr">
                        <a:lnSpc>
                          <a:spcPct val="140000"/>
                        </a:lnSpc>
                        <a:spcAft>
                          <a:spcPts val="0"/>
                        </a:spcAft>
                        <a:buClrTx/>
                        <a:buSzTx/>
                        <a:buFontTx/>
                        <a:buNone/>
                      </a:pPr>
                      <a:endParaRPr lang="en-US" altLang="zh-CN" sz="1000" kern="100" dirty="0">
                        <a:effectLst/>
                        <a:latin typeface="Calibri" panose="020F0502020204030204" charset="0"/>
                        <a:ea typeface="宋体" panose="02010600030101010101" pitchFamily="2" charset="-122"/>
                        <a:cs typeface="Times New Roman" panose="02020603050405020304" pitchFamily="18" charset="0"/>
                      </a:endParaRPr>
                    </a:p>
                  </a:txBody>
                  <a:tcPr marL="55429" marR="55429" marT="0" marB="0" anchor="ctr">
                    <a:solidFill>
                      <a:schemeClr val="accent2"/>
                    </a:solidFill>
                  </a:tcPr>
                </a:tc>
                <a:tc>
                  <a:txBody>
                    <a:bodyPr/>
                    <a:lstStyle/>
                    <a:p>
                      <a:pPr algn="ctr">
                        <a:lnSpc>
                          <a:spcPct val="140000"/>
                        </a:lnSpc>
                        <a:spcAft>
                          <a:spcPts val="0"/>
                        </a:spcAft>
                        <a:buClrTx/>
                        <a:buSzTx/>
                        <a:buFontTx/>
                        <a:buNone/>
                      </a:pPr>
                      <a:endParaRPr lang="en-US" altLang="zh-CN" sz="1000" kern="100" dirty="0">
                        <a:effectLst/>
                        <a:latin typeface="Calibri" panose="020F0502020204030204" charset="0"/>
                        <a:ea typeface="宋体" panose="02010600030101010101" pitchFamily="2" charset="-122"/>
                        <a:cs typeface="Times New Roman" panose="02020603050405020304" pitchFamily="18" charset="0"/>
                      </a:endParaRPr>
                    </a:p>
                  </a:txBody>
                  <a:tcPr marL="55429" marR="55429" marT="0" marB="0" anchor="ctr">
                    <a:solidFill>
                      <a:schemeClr val="accent2"/>
                    </a:solidFill>
                  </a:tcPr>
                </a:tc>
                <a:tc>
                  <a:txBody>
                    <a:bodyPr/>
                    <a:lstStyle/>
                    <a:p>
                      <a:pPr algn="ctr">
                        <a:lnSpc>
                          <a:spcPct val="140000"/>
                        </a:lnSpc>
                        <a:spcAft>
                          <a:spcPts val="0"/>
                        </a:spcAft>
                        <a:buClrTx/>
                        <a:buSzTx/>
                        <a:buFontTx/>
                        <a:buNone/>
                      </a:pPr>
                      <a:endParaRPr lang="en-US" altLang="zh-CN" sz="1000" kern="100" dirty="0">
                        <a:effectLst/>
                        <a:latin typeface="Calibri" panose="020F0502020204030204" charset="0"/>
                        <a:ea typeface="宋体" panose="02010600030101010101" pitchFamily="2" charset="-122"/>
                        <a:cs typeface="Times New Roman" panose="02020603050405020304" pitchFamily="18" charset="0"/>
                      </a:endParaRPr>
                    </a:p>
                  </a:txBody>
                  <a:tcPr marL="55429" marR="55429" marT="0" marB="0" anchor="ctr">
                    <a:solidFill>
                      <a:schemeClr val="accent2"/>
                    </a:solidFill>
                  </a:tcPr>
                </a:tc>
                <a:tc>
                  <a:txBody>
                    <a:bodyPr/>
                    <a:lstStyle/>
                    <a:p>
                      <a:pPr algn="ctr">
                        <a:lnSpc>
                          <a:spcPct val="140000"/>
                        </a:lnSpc>
                        <a:spcAft>
                          <a:spcPts val="0"/>
                        </a:spcAft>
                        <a:buClrTx/>
                        <a:buSzTx/>
                        <a:buFontTx/>
                        <a:buNone/>
                      </a:pPr>
                      <a:endParaRPr lang="en-US" altLang="zh-CN" sz="1000" kern="100" dirty="0">
                        <a:effectLst/>
                        <a:latin typeface="Calibri" panose="020F0502020204030204" charset="0"/>
                        <a:ea typeface="宋体" panose="02010600030101010101" pitchFamily="2" charset="-122"/>
                        <a:cs typeface="Times New Roman" panose="02020603050405020304" pitchFamily="18" charset="0"/>
                      </a:endParaRPr>
                    </a:p>
                  </a:txBody>
                  <a:tcPr marL="55429" marR="55429" marT="0" marB="0" anchor="ctr">
                    <a:solidFill>
                      <a:schemeClr val="accent2"/>
                    </a:solidFill>
                  </a:tcPr>
                </a:tc>
                <a:tc>
                  <a:txBody>
                    <a:bodyPr/>
                    <a:lstStyle/>
                    <a:p>
                      <a:pPr algn="ctr">
                        <a:lnSpc>
                          <a:spcPct val="140000"/>
                        </a:lnSpc>
                        <a:spcAft>
                          <a:spcPts val="0"/>
                        </a:spcAft>
                        <a:buClrTx/>
                        <a:buSzTx/>
                        <a:buFontTx/>
                        <a:buNone/>
                      </a:pPr>
                      <a:endParaRPr lang="en-US" altLang="zh-CN" sz="1000" kern="100" dirty="0">
                        <a:effectLst/>
                        <a:latin typeface="Calibri" panose="020F0502020204030204" charset="0"/>
                        <a:ea typeface="宋体" panose="02010600030101010101" pitchFamily="2" charset="-122"/>
                        <a:cs typeface="Times New Roman" panose="02020603050405020304" pitchFamily="18" charset="0"/>
                      </a:endParaRPr>
                    </a:p>
                  </a:txBody>
                  <a:tcPr marL="55429" marR="55429" marT="0" marB="0" anchor="ctr">
                    <a:solidFill>
                      <a:schemeClr val="accent2"/>
                    </a:solidFill>
                  </a:tcPr>
                </a:tc>
                <a:tc>
                  <a:txBody>
                    <a:bodyPr/>
                    <a:lstStyle/>
                    <a:p>
                      <a:pPr algn="ctr">
                        <a:lnSpc>
                          <a:spcPct val="140000"/>
                        </a:lnSpc>
                        <a:spcAft>
                          <a:spcPts val="0"/>
                        </a:spcAft>
                        <a:buClrTx/>
                        <a:buSzTx/>
                        <a:buFontTx/>
                        <a:buNone/>
                      </a:pPr>
                      <a:endParaRPr lang="en-US" altLang="zh-CN" sz="1000" kern="100" dirty="0">
                        <a:effectLst/>
                        <a:latin typeface="Calibri" panose="020F0502020204030204" charset="0"/>
                        <a:ea typeface="宋体" panose="02010600030101010101" pitchFamily="2" charset="-122"/>
                        <a:cs typeface="Times New Roman" panose="02020603050405020304" pitchFamily="18" charset="0"/>
                      </a:endParaRPr>
                    </a:p>
                  </a:txBody>
                  <a:tcPr marL="55429" marR="55429" marT="0" marB="0" anchor="ctr">
                    <a:solidFill>
                      <a:schemeClr val="accent2"/>
                    </a:solidFill>
                  </a:tcPr>
                </a:tc>
                <a:tc>
                  <a:txBody>
                    <a:bodyPr/>
                    <a:lstStyle/>
                    <a:p>
                      <a:pPr algn="ctr">
                        <a:lnSpc>
                          <a:spcPct val="140000"/>
                        </a:lnSpc>
                        <a:spcAft>
                          <a:spcPts val="0"/>
                        </a:spcAft>
                        <a:buClrTx/>
                        <a:buSzTx/>
                        <a:buFontTx/>
                        <a:buNone/>
                      </a:pPr>
                      <a:endParaRPr lang="en-US" altLang="zh-CN" sz="1000" kern="100" dirty="0">
                        <a:effectLst/>
                        <a:latin typeface="Calibri" panose="020F0502020204030204" charset="0"/>
                        <a:ea typeface="宋体" panose="02010600030101010101" pitchFamily="2" charset="-122"/>
                        <a:cs typeface="Times New Roman" panose="02020603050405020304" pitchFamily="18" charset="0"/>
                      </a:endParaRPr>
                    </a:p>
                  </a:txBody>
                  <a:tcPr marL="55429" marR="55429" marT="0" marB="0" anchor="ctr">
                    <a:solidFill>
                      <a:schemeClr val="accent2"/>
                    </a:solidFill>
                  </a:tcPr>
                </a:tc>
                <a:tc>
                  <a:txBody>
                    <a:bodyPr/>
                    <a:lstStyle/>
                    <a:p>
                      <a:pPr algn="ctr">
                        <a:lnSpc>
                          <a:spcPct val="140000"/>
                        </a:lnSpc>
                        <a:spcAft>
                          <a:spcPts val="0"/>
                        </a:spcAft>
                        <a:buClrTx/>
                        <a:buSzTx/>
                        <a:buFontTx/>
                        <a:buNone/>
                      </a:pPr>
                      <a:endParaRPr lang="en-US" altLang="zh-CN" sz="1000" kern="100" dirty="0">
                        <a:effectLst/>
                        <a:latin typeface="Calibri" panose="020F0502020204030204" charset="0"/>
                        <a:ea typeface="宋体" panose="02010600030101010101" pitchFamily="2" charset="-122"/>
                        <a:cs typeface="Times New Roman" panose="02020603050405020304" pitchFamily="18" charset="0"/>
                      </a:endParaRPr>
                    </a:p>
                  </a:txBody>
                  <a:tcPr marL="55429" marR="55429" marT="0" marB="0" anchor="ctr">
                    <a:solidFill>
                      <a:schemeClr val="accent2"/>
                    </a:solidFill>
                  </a:tcPr>
                </a:tc>
                <a:tc>
                  <a:txBody>
                    <a:bodyPr/>
                    <a:lstStyle/>
                    <a:p>
                      <a:pPr algn="ctr">
                        <a:lnSpc>
                          <a:spcPct val="140000"/>
                        </a:lnSpc>
                        <a:spcAft>
                          <a:spcPts val="0"/>
                        </a:spcAft>
                        <a:buClrTx/>
                        <a:buSzTx/>
                        <a:buFontTx/>
                        <a:buNone/>
                      </a:pPr>
                      <a:endParaRPr lang="en-US" altLang="zh-CN" sz="1000" kern="100" dirty="0">
                        <a:effectLst/>
                        <a:latin typeface="Calibri" panose="020F0502020204030204" charset="0"/>
                        <a:ea typeface="宋体" panose="02010600030101010101" pitchFamily="2" charset="-122"/>
                        <a:cs typeface="Times New Roman" panose="02020603050405020304" pitchFamily="18" charset="0"/>
                      </a:endParaRPr>
                    </a:p>
                  </a:txBody>
                  <a:tcPr marL="55429" marR="55429" marT="0" marB="0" anchor="ctr">
                    <a:solidFill>
                      <a:schemeClr val="accent2"/>
                    </a:solidFill>
                  </a:tcPr>
                </a:tc>
                <a:tc>
                  <a:txBody>
                    <a:bodyPr/>
                    <a:lstStyle/>
                    <a:p>
                      <a:pPr algn="ctr">
                        <a:lnSpc>
                          <a:spcPct val="140000"/>
                        </a:lnSpc>
                        <a:spcAft>
                          <a:spcPts val="0"/>
                        </a:spcAft>
                        <a:buClrTx/>
                        <a:buSzTx/>
                        <a:buFontTx/>
                        <a:buNone/>
                      </a:pPr>
                      <a:endParaRPr lang="en-US" altLang="zh-CN" sz="1000" kern="100" dirty="0">
                        <a:effectLst/>
                        <a:latin typeface="Calibri" panose="020F0502020204030204" charset="0"/>
                        <a:ea typeface="宋体" panose="02010600030101010101" pitchFamily="2" charset="-122"/>
                        <a:cs typeface="Times New Roman" panose="02020603050405020304" pitchFamily="18" charset="0"/>
                      </a:endParaRPr>
                    </a:p>
                  </a:txBody>
                  <a:tcPr marL="55429" marR="55429" marT="0" marB="0" anchor="ctr">
                    <a:solidFill>
                      <a:schemeClr val="accent2"/>
                    </a:solidFill>
                  </a:tcPr>
                </a:tc>
                <a:tc>
                  <a:txBody>
                    <a:bodyPr/>
                    <a:lstStyle/>
                    <a:p>
                      <a:pPr algn="ctr">
                        <a:lnSpc>
                          <a:spcPct val="140000"/>
                        </a:lnSpc>
                        <a:spcAft>
                          <a:spcPts val="0"/>
                        </a:spcAft>
                        <a:buClrTx/>
                        <a:buSzTx/>
                        <a:buFontTx/>
                        <a:buNone/>
                      </a:pPr>
                      <a:endParaRPr lang="en-US" altLang="zh-CN" sz="1000" kern="100" dirty="0">
                        <a:effectLst/>
                        <a:latin typeface="Calibri" panose="020F0502020204030204" charset="0"/>
                        <a:ea typeface="宋体" panose="02010600030101010101" pitchFamily="2" charset="-122"/>
                        <a:cs typeface="Times New Roman" panose="02020603050405020304" pitchFamily="18" charset="0"/>
                      </a:endParaRPr>
                    </a:p>
                  </a:txBody>
                  <a:tcPr marL="55429" marR="55429" marT="0" marB="0" anchor="ctr">
                    <a:solidFill>
                      <a:schemeClr val="accent2"/>
                    </a:solidFill>
                  </a:tcPr>
                </a:tc>
                <a:tc>
                  <a:txBody>
                    <a:bodyPr/>
                    <a:lstStyle/>
                    <a:p>
                      <a:pPr algn="ctr">
                        <a:lnSpc>
                          <a:spcPct val="140000"/>
                        </a:lnSpc>
                        <a:spcAft>
                          <a:spcPts val="0"/>
                        </a:spcAft>
                        <a:buClrTx/>
                        <a:buSzTx/>
                        <a:buFontTx/>
                        <a:buNone/>
                      </a:pPr>
                      <a:endParaRPr lang="en-US" altLang="zh-CN" sz="1000" kern="100" dirty="0">
                        <a:effectLst/>
                        <a:latin typeface="Calibri" panose="020F0502020204030204" charset="0"/>
                        <a:ea typeface="宋体" panose="02010600030101010101" pitchFamily="2" charset="-122"/>
                        <a:cs typeface="Times New Roman" panose="02020603050405020304" pitchFamily="18" charset="0"/>
                      </a:endParaRPr>
                    </a:p>
                  </a:txBody>
                  <a:tcPr marL="55429" marR="55429" marT="0" marB="0" anchor="ctr">
                    <a:solidFill>
                      <a:schemeClr val="accent2"/>
                    </a:solidFill>
                  </a:tcPr>
                </a:tc>
                <a:tc>
                  <a:txBody>
                    <a:bodyPr/>
                    <a:lstStyle/>
                    <a:p>
                      <a:pPr algn="ctr">
                        <a:lnSpc>
                          <a:spcPct val="140000"/>
                        </a:lnSpc>
                        <a:spcAft>
                          <a:spcPts val="0"/>
                        </a:spcAft>
                        <a:buClrTx/>
                        <a:buSzTx/>
                        <a:buFontTx/>
                        <a:buNone/>
                      </a:pPr>
                      <a:endParaRPr lang="en-US" altLang="zh-CN" sz="1000" kern="100" dirty="0">
                        <a:effectLst/>
                        <a:latin typeface="Calibri" panose="020F0502020204030204" charset="0"/>
                        <a:ea typeface="宋体" panose="02010600030101010101" pitchFamily="2" charset="-122"/>
                        <a:cs typeface="Times New Roman" panose="02020603050405020304" pitchFamily="18" charset="0"/>
                      </a:endParaRPr>
                    </a:p>
                  </a:txBody>
                  <a:tcPr marL="55429" marR="55429" marT="0" marB="0" anchor="ctr">
                    <a:solidFill>
                      <a:schemeClr val="accent2"/>
                    </a:solidFill>
                  </a:tcPr>
                </a:tc>
                <a:tc>
                  <a:txBody>
                    <a:bodyPr/>
                    <a:lstStyle/>
                    <a:p>
                      <a:pPr algn="ctr">
                        <a:lnSpc>
                          <a:spcPct val="140000"/>
                        </a:lnSpc>
                        <a:spcAft>
                          <a:spcPts val="0"/>
                        </a:spcAft>
                        <a:buClrTx/>
                        <a:buSzTx/>
                        <a:buFontTx/>
                        <a:buNone/>
                      </a:pPr>
                      <a:endParaRPr lang="en-US" altLang="zh-CN" sz="1000" kern="100" dirty="0">
                        <a:effectLst/>
                        <a:latin typeface="Calibri" panose="020F0502020204030204" charset="0"/>
                        <a:ea typeface="宋体" panose="02010600030101010101" pitchFamily="2" charset="-122"/>
                        <a:cs typeface="Times New Roman" panose="02020603050405020304" pitchFamily="18" charset="0"/>
                      </a:endParaRPr>
                    </a:p>
                  </a:txBody>
                  <a:tcPr marL="55429" marR="55429" marT="0" marB="0" anchor="ctr">
                    <a:solidFill>
                      <a:schemeClr val="accent2"/>
                    </a:solidFill>
                  </a:tcPr>
                </a:tc>
                <a:tc>
                  <a:txBody>
                    <a:bodyPr/>
                    <a:lstStyle/>
                    <a:p>
                      <a:pPr algn="ctr">
                        <a:lnSpc>
                          <a:spcPct val="140000"/>
                        </a:lnSpc>
                        <a:spcAft>
                          <a:spcPts val="0"/>
                        </a:spcAft>
                        <a:buClrTx/>
                        <a:buSzTx/>
                        <a:buFontTx/>
                        <a:buNone/>
                      </a:pPr>
                      <a:endParaRPr lang="en-US" altLang="zh-CN" sz="1000" kern="100" dirty="0">
                        <a:effectLst/>
                        <a:latin typeface="Calibri" panose="020F0502020204030204" charset="0"/>
                        <a:ea typeface="宋体" panose="02010600030101010101" pitchFamily="2" charset="-122"/>
                        <a:cs typeface="Times New Roman" panose="02020603050405020304" pitchFamily="18" charset="0"/>
                      </a:endParaRPr>
                    </a:p>
                  </a:txBody>
                  <a:tcPr marL="55429" marR="55429" marT="0" marB="0" anchor="ctr">
                    <a:solidFill>
                      <a:schemeClr val="accent2"/>
                    </a:solidFill>
                  </a:tcPr>
                </a:tc>
                <a:tc>
                  <a:txBody>
                    <a:bodyPr/>
                    <a:lstStyle/>
                    <a:p>
                      <a:pPr algn="ctr">
                        <a:lnSpc>
                          <a:spcPct val="140000"/>
                        </a:lnSpc>
                        <a:spcAft>
                          <a:spcPts val="0"/>
                        </a:spcAft>
                        <a:buClrTx/>
                        <a:buSzTx/>
                        <a:buFontTx/>
                        <a:buNone/>
                      </a:pPr>
                      <a:endParaRPr lang="en-US" altLang="zh-CN" sz="1000" kern="100" dirty="0">
                        <a:effectLst/>
                        <a:latin typeface="Calibri" panose="020F0502020204030204" charset="0"/>
                        <a:ea typeface="宋体" panose="02010600030101010101" pitchFamily="2" charset="-122"/>
                        <a:cs typeface="Times New Roman" panose="02020603050405020304" pitchFamily="18" charset="0"/>
                      </a:endParaRPr>
                    </a:p>
                  </a:txBody>
                  <a:tcPr marL="55429" marR="55429" marT="0" marB="0" anchor="ctr">
                    <a:solidFill>
                      <a:schemeClr val="accent2"/>
                    </a:solidFill>
                  </a:tcPr>
                </a:tc>
                <a:tc>
                  <a:txBody>
                    <a:bodyPr/>
                    <a:lstStyle/>
                    <a:p>
                      <a:pPr algn="ctr">
                        <a:lnSpc>
                          <a:spcPct val="140000"/>
                        </a:lnSpc>
                        <a:spcAft>
                          <a:spcPts val="0"/>
                        </a:spcAft>
                        <a:buClrTx/>
                        <a:buSzTx/>
                        <a:buFontTx/>
                        <a:buNone/>
                      </a:pPr>
                      <a:endParaRPr lang="en-US" altLang="zh-CN" sz="1000" kern="100" dirty="0">
                        <a:effectLst/>
                        <a:latin typeface="Calibri" panose="020F0502020204030204" charset="0"/>
                        <a:ea typeface="宋体" panose="02010600030101010101" pitchFamily="2" charset="-122"/>
                        <a:cs typeface="Times New Roman" panose="02020603050405020304" pitchFamily="18" charset="0"/>
                      </a:endParaRPr>
                    </a:p>
                  </a:txBody>
                  <a:tcPr marL="55429" marR="55429" marT="0" marB="0" anchor="ctr">
                    <a:solidFill>
                      <a:schemeClr val="accent2"/>
                    </a:solidFill>
                  </a:tcPr>
                </a:tc>
                <a:tc>
                  <a:txBody>
                    <a:bodyPr/>
                    <a:lstStyle/>
                    <a:p>
                      <a:pPr algn="ctr">
                        <a:lnSpc>
                          <a:spcPct val="140000"/>
                        </a:lnSpc>
                        <a:spcAft>
                          <a:spcPts val="0"/>
                        </a:spcAft>
                        <a:buClrTx/>
                        <a:buSzTx/>
                        <a:buFontTx/>
                        <a:buNone/>
                      </a:pPr>
                      <a:endParaRPr lang="en-US" altLang="zh-CN" sz="1000" kern="100" dirty="0">
                        <a:effectLst/>
                        <a:latin typeface="Calibri" panose="020F0502020204030204" charset="0"/>
                        <a:ea typeface="宋体" panose="02010600030101010101" pitchFamily="2" charset="-122"/>
                        <a:cs typeface="Times New Roman" panose="02020603050405020304" pitchFamily="18" charset="0"/>
                      </a:endParaRPr>
                    </a:p>
                  </a:txBody>
                  <a:tcPr marL="55429" marR="55429" marT="0" marB="0" anchor="ctr">
                    <a:solidFill>
                      <a:schemeClr val="accent2"/>
                    </a:solidFill>
                  </a:tcPr>
                </a:tc>
                <a:tc>
                  <a:txBody>
                    <a:bodyPr/>
                    <a:lstStyle/>
                    <a:p>
                      <a:pPr algn="ctr">
                        <a:lnSpc>
                          <a:spcPct val="140000"/>
                        </a:lnSpc>
                        <a:spcAft>
                          <a:spcPts val="0"/>
                        </a:spcAft>
                        <a:buClrTx/>
                        <a:buSzTx/>
                        <a:buFontTx/>
                        <a:buNone/>
                      </a:pPr>
                      <a:endParaRPr lang="en-US" altLang="zh-CN" sz="1000" kern="100" dirty="0">
                        <a:effectLst/>
                        <a:latin typeface="Calibri" panose="020F0502020204030204" charset="0"/>
                        <a:ea typeface="宋体" panose="02010600030101010101" pitchFamily="2" charset="-122"/>
                        <a:cs typeface="Times New Roman" panose="02020603050405020304" pitchFamily="18" charset="0"/>
                      </a:endParaRPr>
                    </a:p>
                  </a:txBody>
                  <a:tcPr marL="55429" marR="55429" marT="0" marB="0" anchor="ctr">
                    <a:solidFill>
                      <a:schemeClr val="accent2"/>
                    </a:solidFill>
                  </a:tcPr>
                </a:tc>
                <a:tc>
                  <a:txBody>
                    <a:bodyPr/>
                    <a:lstStyle/>
                    <a:p>
                      <a:pPr algn="ctr">
                        <a:lnSpc>
                          <a:spcPct val="140000"/>
                        </a:lnSpc>
                        <a:spcAft>
                          <a:spcPts val="0"/>
                        </a:spcAft>
                        <a:buClrTx/>
                        <a:buSzTx/>
                        <a:buFontTx/>
                        <a:buNone/>
                      </a:pPr>
                      <a:endParaRPr lang="en-US" altLang="zh-CN" sz="1000" kern="100" dirty="0">
                        <a:effectLst/>
                        <a:latin typeface="Calibri" panose="020F0502020204030204" charset="0"/>
                        <a:ea typeface="宋体" panose="02010600030101010101" pitchFamily="2" charset="-122"/>
                        <a:cs typeface="Times New Roman" panose="02020603050405020304" pitchFamily="18" charset="0"/>
                      </a:endParaRPr>
                    </a:p>
                  </a:txBody>
                  <a:tcPr marL="55429" marR="55429" marT="0" marB="0" anchor="ctr">
                    <a:solidFill>
                      <a:schemeClr val="accent2"/>
                    </a:solidFill>
                  </a:tcPr>
                </a:tc>
                <a:extLst>
                  <a:ext uri="{0D108BD9-81ED-4DB2-BD59-A6C34878D82A}">
                    <a16:rowId xmlns:a16="http://schemas.microsoft.com/office/drawing/2014/main" val="10003"/>
                  </a:ext>
                </a:extLst>
              </a:tr>
            </a:tbl>
          </a:graphicData>
        </a:graphic>
      </p:graphicFrame>
      <p:sp>
        <p:nvSpPr>
          <p:cNvPr id="9" name="文本框 8"/>
          <p:cNvSpPr txBox="1"/>
          <p:nvPr>
            <p:custDataLst>
              <p:tags r:id="rId5"/>
            </p:custDataLst>
          </p:nvPr>
        </p:nvSpPr>
        <p:spPr>
          <a:xfrm>
            <a:off x="233045" y="146050"/>
            <a:ext cx="4847590" cy="521970"/>
          </a:xfrm>
          <a:prstGeom prst="rect">
            <a:avLst/>
          </a:prstGeom>
          <a:noFill/>
          <a:effectLst/>
        </p:spPr>
        <p:txBody>
          <a:bodyPr wrap="square" rtlCol="0">
            <a:spAutoFit/>
          </a:bodyPr>
          <a:lstStyle/>
          <a:p>
            <a:pPr algn="dist"/>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ea"/>
              </a:rPr>
              <a:t>企业从业人员工资报酬情况</a:t>
            </a:r>
            <a:endPar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endParaRPr>
          </a:p>
        </p:txBody>
      </p:sp>
      <p:cxnSp>
        <p:nvCxnSpPr>
          <p:cNvPr id="13" name="直接连接符 12"/>
          <p:cNvCxnSpPr/>
          <p:nvPr>
            <p:custDataLst>
              <p:tags r:id="rId6"/>
            </p:custDataLst>
          </p:nvPr>
        </p:nvCxnSpPr>
        <p:spPr>
          <a:xfrm flipV="1">
            <a:off x="318331" y="689863"/>
            <a:ext cx="2134870" cy="5715"/>
          </a:xfrm>
          <a:prstGeom prst="line">
            <a:avLst/>
          </a:prstGeom>
          <a:ln w="12700">
            <a:solidFill>
              <a:srgbClr val="2A448C"/>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形状, 圆圈&#10;&#10;描述已自动生成"/>
          <p:cNvPicPr>
            <a:picLocks noChangeAspect="1"/>
          </p:cNvPicPr>
          <p:nvPr>
            <p:custDataLst>
              <p:tags r:id="rId1"/>
            </p:custDataLst>
          </p:nvPr>
        </p:nvPicPr>
        <p:blipFill rotWithShape="1">
          <a:blip r:embed="rId6" cstate="print">
            <a:extLst>
              <a:ext uri="{28A0092B-C50C-407E-A947-70E740481C1C}">
                <a14:useLocalDpi xmlns:a14="http://schemas.microsoft.com/office/drawing/2010/main" val="0"/>
              </a:ext>
            </a:extLst>
          </a:blip>
          <a:srcRect t="39524"/>
          <a:stretch>
            <a:fillRect/>
          </a:stretch>
        </p:blipFill>
        <p:spPr>
          <a:xfrm>
            <a:off x="0" y="5780476"/>
            <a:ext cx="12192000" cy="1077523"/>
          </a:xfrm>
          <a:prstGeom prst="rect">
            <a:avLst/>
          </a:prstGeom>
        </p:spPr>
      </p:pic>
      <p:pic>
        <p:nvPicPr>
          <p:cNvPr id="10" name="图片 9"/>
          <p:cNvPicPr>
            <a:picLocks noChangeAspect="1"/>
          </p:cNvPicPr>
          <p:nvPr>
            <p:custDataLst>
              <p:tags r:id="rId2"/>
            </p:custDataLst>
          </p:nvPr>
        </p:nvPicPr>
        <p:blipFill>
          <a:blip r:embed="rId7"/>
          <a:stretch>
            <a:fillRect/>
          </a:stretch>
        </p:blipFill>
        <p:spPr>
          <a:xfrm>
            <a:off x="-529" y="-426"/>
            <a:ext cx="12193057" cy="1068531"/>
          </a:xfrm>
          <a:prstGeom prst="rect">
            <a:avLst/>
          </a:prstGeom>
        </p:spPr>
      </p:pic>
      <p:sp>
        <p:nvSpPr>
          <p:cNvPr id="33" name="文本框 32"/>
          <p:cNvSpPr txBox="1"/>
          <p:nvPr>
            <p:custDataLst>
              <p:tags r:id="rId3"/>
            </p:custDataLst>
          </p:nvPr>
        </p:nvSpPr>
        <p:spPr>
          <a:xfrm>
            <a:off x="1016635" y="280670"/>
            <a:ext cx="4025900" cy="829945"/>
          </a:xfrm>
          <a:prstGeom prst="rect">
            <a:avLst/>
          </a:prstGeom>
          <a:noFill/>
        </p:spPr>
        <p:txBody>
          <a:bodyPr wrap="square" rtlCol="0">
            <a:sp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4800" b="1" kern="0" noProof="0" dirty="0">
                <a:ln>
                  <a:noFill/>
                </a:ln>
                <a:solidFill>
                  <a:srgbClr val="FF0000"/>
                </a:solidFill>
                <a:effectLst>
                  <a:outerShdw blurRad="38100" dist="38100" dir="2700000" algn="tl">
                    <a:srgbClr val="000000"/>
                  </a:outerShdw>
                </a:effectLst>
                <a:uLnTx/>
                <a:uFillTx/>
                <a:ea typeface="仿宋_GB2312" panose="02010609030101010101" pitchFamily="49" charset="-122"/>
                <a:sym typeface="+mn-ea"/>
              </a:rPr>
              <a:t>填表人员注意</a:t>
            </a:r>
            <a:endParaRPr lang="zh-CN" altLang="en-US" sz="4800" dirty="0">
              <a:solidFill>
                <a:srgbClr val="FF0000"/>
              </a:solidFill>
              <a:latin typeface="汉仪雅酷黑 55W" panose="020B0504020202020204" pitchFamily="34" charset="-122"/>
              <a:ea typeface="汉仪雅酷黑 55W" panose="020B0504020202020204" pitchFamily="34" charset="-122"/>
              <a:cs typeface="+mn-ea"/>
              <a:sym typeface="+mn-lt"/>
            </a:endParaRPr>
          </a:p>
        </p:txBody>
      </p:sp>
      <p:sp>
        <p:nvSpPr>
          <p:cNvPr id="5" name="文本框 4"/>
          <p:cNvSpPr txBox="1"/>
          <p:nvPr>
            <p:custDataLst>
              <p:tags r:id="rId4"/>
            </p:custDataLst>
          </p:nvPr>
        </p:nvSpPr>
        <p:spPr>
          <a:xfrm>
            <a:off x="1284605" y="1176020"/>
            <a:ext cx="9545955" cy="4828540"/>
          </a:xfrm>
          <a:prstGeom prst="rect">
            <a:avLst/>
          </a:prstGeom>
          <a:noFill/>
        </p:spPr>
        <p:txBody>
          <a:bodyPr wrap="square">
            <a:noAutofit/>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0000"/>
                </a:solidFill>
                <a:effectLst>
                  <a:outerShdw blurRad="38100" dist="38100" dir="2700000" algn="tl">
                    <a:srgbClr val="000000">
                      <a:alpha val="43137"/>
                    </a:srgbClr>
                  </a:outerShdw>
                </a:effectLst>
                <a:uLnTx/>
                <a:uFillTx/>
                <a:sym typeface="+mn-ea"/>
              </a:rPr>
              <a:t>       </a:t>
            </a:r>
            <a:r>
              <a:rPr lang="en-US" altLang="zh-CN"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非劳务派遣企业</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填写在</a:t>
            </a: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本单位</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工作的劳务派遣人员时</a:t>
            </a:r>
            <a:r>
              <a:rPr lang="zh-CN" altLang="en-US" sz="2400"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填报</a:t>
            </a:r>
            <a:r>
              <a:rPr lang="en-US" altLang="zh-CN" sz="2400"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a:t>
            </a:r>
            <a:r>
              <a:rPr lang="zh-CN" altLang="zh-CN"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劳务派遣人员工资报酬情况</a:t>
            </a:r>
            <a:r>
              <a:rPr lang="en-US" altLang="zh-CN" sz="2400"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a:t>
            </a:r>
            <a:r>
              <a:rPr lang="zh-CN" altLang="en-US" sz="2400"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表</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，其他人员填报</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企业从业人员工资报酬情况</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表。</a:t>
            </a:r>
            <a:endParaRPr kumimoji="0" lang="en-US" altLang="zh-CN"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劳务派遣型企业</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须填写与</a:t>
            </a: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本单位</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签定劳动合同的全部人员，</a:t>
            </a: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填报</a:t>
            </a:r>
            <a:r>
              <a:rPr lang="en-US" altLang="zh-CN"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a:t>
            </a: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企业从业人员工资报酬情况</a:t>
            </a:r>
            <a:r>
              <a:rPr lang="en-US" altLang="zh-CN"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a:t>
            </a: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表</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endParaRPr kumimoji="0" lang="zh-CN" altLang="en-US" sz="2400" b="1"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6" cstate="print">
            <a:extLst>
              <a:ext uri="{28A0092B-C50C-407E-A947-70E740481C1C}">
                <a14:useLocalDpi xmlns:a14="http://schemas.microsoft.com/office/drawing/2010/main" val="0"/>
              </a:ext>
            </a:extLst>
          </a:blip>
          <a:srcRect t="39524"/>
          <a:stretch>
            <a:fillRect/>
          </a:stretch>
        </p:blipFill>
        <p:spPr>
          <a:xfrm>
            <a:off x="0" y="5673725"/>
            <a:ext cx="12192000" cy="1184275"/>
          </a:xfrm>
          <a:prstGeom prst="rect">
            <a:avLst/>
          </a:prstGeom>
        </p:spPr>
      </p:pic>
      <p:pic>
        <p:nvPicPr>
          <p:cNvPr id="6" name="图片 5"/>
          <p:cNvPicPr>
            <a:picLocks noChangeAspect="1"/>
          </p:cNvPicPr>
          <p:nvPr>
            <p:custDataLst>
              <p:tags r:id="rId2"/>
            </p:custDataLst>
          </p:nvPr>
        </p:nvPicPr>
        <p:blipFill>
          <a:blip r:embed="rId7"/>
          <a:stretch>
            <a:fillRect/>
          </a:stretch>
        </p:blipFill>
        <p:spPr>
          <a:xfrm>
            <a:off x="-635" y="-106680"/>
            <a:ext cx="12193270" cy="1174750"/>
          </a:xfrm>
          <a:prstGeom prst="rect">
            <a:avLst/>
          </a:prstGeom>
        </p:spPr>
      </p:pic>
      <p:sp>
        <p:nvSpPr>
          <p:cNvPr id="7" name="Text Box 15"/>
          <p:cNvSpPr txBox="1"/>
          <p:nvPr>
            <p:custDataLst>
              <p:tags r:id="rId3"/>
            </p:custDataLst>
          </p:nvPr>
        </p:nvSpPr>
        <p:spPr>
          <a:xfrm>
            <a:off x="544195" y="488315"/>
            <a:ext cx="11334750" cy="515366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.职工代码</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职工代码按照企业参与本调查的所有劳动者自然排序，由企业自行顺序编码（</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00001</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99999</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之间）</a:t>
            </a: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不能重复</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zh-CN" altLang="zh-CN" sz="2400" b="1" kern="0" dirty="0">
                <a:solidFill>
                  <a:srgbClr val="3657B4"/>
                </a:solidFill>
                <a:effectLst>
                  <a:outerShdw blurRad="38100" dist="38100" dir="2700000" algn="tl">
                    <a:srgbClr val="000000">
                      <a:alpha val="43137"/>
                    </a:srgbClr>
                  </a:outerShdw>
                </a:effectLst>
                <a:latin typeface="+mn-ea"/>
                <a:cs typeface="+mn-ea"/>
              </a:rPr>
              <a:t>持续参与调查的企业在填报职工代码时，要确保同一员工在不同调查期间代码的稳定性，以便持续跟踪观察某类员工技术技能及工资水平的变化趋势。新增员工的代码可在原有基础上顺延编号。</a:t>
            </a:r>
            <a:endPar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2-3</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 姓名、身份证号码</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姓名、身份证号应与劳动者实际情况一致。劳务派遣企业必填， 非劳务派遣企业填报使用劳务派遣人员信息时必填，非劳务派遣人员选填。</a:t>
            </a: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4</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.劳务派遣企业用工形式</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劳务派遣型企业填写，根据劳动者实际工作单位，劳务派遣企业用工形式分为企业内部员工、劳务派遣员工。</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graphicFrame>
        <p:nvGraphicFramePr>
          <p:cNvPr id="4" name="表格 3"/>
          <p:cNvGraphicFramePr>
            <a:graphicFrameLocks noGrp="1"/>
          </p:cNvGraphicFramePr>
          <p:nvPr>
            <p:custDataLst>
              <p:tags r:id="rId4"/>
            </p:custDataLst>
          </p:nvPr>
        </p:nvGraphicFramePr>
        <p:xfrm>
          <a:off x="2923540" y="5071918"/>
          <a:ext cx="6344920" cy="1156335"/>
        </p:xfrm>
        <a:graphic>
          <a:graphicData uri="http://schemas.openxmlformats.org/drawingml/2006/table">
            <a:tbl>
              <a:tblPr/>
              <a:tblGrid>
                <a:gridCol w="1000125">
                  <a:extLst>
                    <a:ext uri="{9D8B030D-6E8A-4147-A177-3AD203B41FA5}">
                      <a16:colId xmlns:a16="http://schemas.microsoft.com/office/drawing/2014/main" val="20000"/>
                    </a:ext>
                  </a:extLst>
                </a:gridCol>
                <a:gridCol w="1833245">
                  <a:extLst>
                    <a:ext uri="{9D8B030D-6E8A-4147-A177-3AD203B41FA5}">
                      <a16:colId xmlns:a16="http://schemas.microsoft.com/office/drawing/2014/main" val="20001"/>
                    </a:ext>
                  </a:extLst>
                </a:gridCol>
                <a:gridCol w="3511550">
                  <a:extLst>
                    <a:ext uri="{9D8B030D-6E8A-4147-A177-3AD203B41FA5}">
                      <a16:colId xmlns:a16="http://schemas.microsoft.com/office/drawing/2014/main" val="20002"/>
                    </a:ext>
                  </a:extLst>
                </a:gridCol>
              </a:tblGrid>
              <a:tr h="385445">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just" defTabSz="914400" rtl="0" eaLnBrk="1" fontAlgn="base" latinLnBrk="0" hangingPunct="1">
                        <a:lnSpc>
                          <a:spcPct val="107000"/>
                        </a:lnSpc>
                        <a:spcBef>
                          <a:spcPct val="0"/>
                        </a:spcBef>
                        <a:spcAft>
                          <a:spcPct val="0"/>
                        </a:spcAft>
                        <a:buClrTx/>
                        <a:buSzTx/>
                        <a:buFontTx/>
                        <a:buNone/>
                      </a:pPr>
                      <a:r>
                        <a:rPr kumimoji="0" lang="zh-CN" altLang="zh-CN" sz="1200" b="1" i="0" u="none" strike="noStrike" cap="none" normalizeH="0" baseline="0">
                          <a:ln>
                            <a:noFill/>
                          </a:ln>
                          <a:solidFill>
                            <a:srgbClr val="FFFFFF"/>
                          </a:solidFill>
                          <a:effectLst/>
                          <a:latin typeface="Garamond" panose="02020404030301010803" pitchFamily="18" charset="0"/>
                          <a:ea typeface="宋体" panose="02010600030101010101" pitchFamily="2" charset="-122"/>
                        </a:rPr>
                        <a:t>代　码</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just" defTabSz="914400" rtl="0" eaLnBrk="1" fontAlgn="base" latinLnBrk="0" hangingPunct="1">
                        <a:lnSpc>
                          <a:spcPct val="107000"/>
                        </a:lnSpc>
                        <a:spcBef>
                          <a:spcPct val="0"/>
                        </a:spcBef>
                        <a:spcAft>
                          <a:spcPct val="0"/>
                        </a:spcAft>
                        <a:buClrTx/>
                        <a:buSzTx/>
                        <a:buFontTx/>
                        <a:buNone/>
                      </a:pPr>
                      <a:r>
                        <a:rPr kumimoji="0" lang="zh-CN" altLang="zh-CN" sz="1200" b="1" i="0" u="none" strike="noStrike" cap="none" normalizeH="0" baseline="0" dirty="0">
                          <a:ln>
                            <a:noFill/>
                          </a:ln>
                          <a:solidFill>
                            <a:srgbClr val="FFFFFF"/>
                          </a:solidFill>
                          <a:effectLst/>
                          <a:latin typeface="Garamond" panose="02020404030301010803" pitchFamily="18" charset="0"/>
                          <a:ea typeface="宋体" panose="02010600030101010101" pitchFamily="2" charset="-122"/>
                        </a:rPr>
                        <a:t>名　　称</a:t>
                      </a:r>
                      <a:endParaRPr kumimoji="0" lang="zh-CN" altLang="zh-CN" sz="1000" b="1" i="0" u="none" strike="noStrike" cap="none" normalizeH="0" baseline="0" dirty="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ctr" defTabSz="914400" rtl="0" eaLnBrk="1" fontAlgn="base" latinLnBrk="0" hangingPunct="1">
                        <a:lnSpc>
                          <a:spcPct val="107000"/>
                        </a:lnSpc>
                        <a:spcBef>
                          <a:spcPct val="0"/>
                        </a:spcBef>
                        <a:spcAft>
                          <a:spcPct val="0"/>
                        </a:spcAft>
                        <a:buClrTx/>
                        <a:buSzTx/>
                        <a:buFontTx/>
                        <a:buNone/>
                      </a:pPr>
                      <a:r>
                        <a:rPr kumimoji="0" lang="zh-CN" altLang="zh-CN" sz="1200" b="1" i="0" u="none" strike="noStrike" cap="none" normalizeH="0" baseline="0">
                          <a:ln>
                            <a:noFill/>
                          </a:ln>
                          <a:solidFill>
                            <a:srgbClr val="FFFFFF"/>
                          </a:solidFill>
                          <a:effectLst/>
                          <a:latin typeface="Garamond" panose="02020404030301010803" pitchFamily="18" charset="0"/>
                          <a:ea typeface="宋体" panose="02010600030101010101" pitchFamily="2" charset="-122"/>
                        </a:rPr>
                        <a:t>说　　明</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385445">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ctr" defTabSz="914400" rtl="0" eaLnBrk="1" fontAlgn="base" latinLnBrk="0" hangingPunct="1">
                        <a:lnSpc>
                          <a:spcPct val="107000"/>
                        </a:lnSpc>
                        <a:spcBef>
                          <a:spcPct val="0"/>
                        </a:spcBef>
                        <a:spcAft>
                          <a:spcPct val="0"/>
                        </a:spcAft>
                        <a:buClrTx/>
                        <a:buSzTx/>
                        <a:buFontTx/>
                        <a:buNone/>
                      </a:pPr>
                      <a:r>
                        <a:rPr kumimoji="0" lang="en-US" altLang="zh-CN" sz="1200" b="1" i="0" u="none" strike="noStrike" cap="none" normalizeH="0" baseline="0">
                          <a:ln>
                            <a:noFill/>
                          </a:ln>
                          <a:solidFill>
                            <a:srgbClr val="FFFFFF"/>
                          </a:solidFill>
                          <a:effectLst/>
                          <a:latin typeface="Garamond" panose="02020404030301010803" pitchFamily="18" charset="0"/>
                          <a:ea typeface="宋体" panose="02010600030101010101" pitchFamily="2" charset="-122"/>
                        </a:rPr>
                        <a:t>1</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just" defTabSz="914400" rtl="0" eaLnBrk="1" fontAlgn="base" latinLnBrk="0" hangingPunct="1">
                        <a:lnSpc>
                          <a:spcPct val="107000"/>
                        </a:lnSpc>
                        <a:spcBef>
                          <a:spcPct val="0"/>
                        </a:spcBef>
                        <a:spcAft>
                          <a:spcPct val="0"/>
                        </a:spcAft>
                        <a:buClrTx/>
                        <a:buSzTx/>
                        <a:buFontTx/>
                        <a:buNone/>
                      </a:pPr>
                      <a:r>
                        <a:rPr kumimoji="0" lang="zh-CN" altLang="zh-CN" sz="1200" b="0" i="0" u="none" strike="noStrike" cap="none" normalizeH="0" baseline="0" dirty="0">
                          <a:ln>
                            <a:noFill/>
                          </a:ln>
                          <a:solidFill>
                            <a:srgbClr val="000514"/>
                          </a:solidFill>
                          <a:effectLst/>
                          <a:latin typeface="Garamond" panose="02020404030301010803" pitchFamily="18" charset="0"/>
                          <a:ea typeface="宋体" panose="02010600030101010101" pitchFamily="2" charset="-122"/>
                        </a:rPr>
                        <a:t>企业内部员工</a:t>
                      </a:r>
                      <a:endParaRPr kumimoji="0" lang="zh-CN" altLang="zh-CN" sz="1000" b="0" i="0" u="none" strike="noStrike" cap="none" normalizeH="0" baseline="0" dirty="0">
                        <a:ln>
                          <a:noFill/>
                        </a:ln>
                        <a:solidFill>
                          <a:srgbClr val="000514"/>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just" defTabSz="914400" rtl="0" eaLnBrk="1" fontAlgn="base" latinLnBrk="0" hangingPunct="1">
                        <a:lnSpc>
                          <a:spcPct val="107000"/>
                        </a:lnSpc>
                        <a:spcBef>
                          <a:spcPct val="0"/>
                        </a:spcBef>
                        <a:spcAft>
                          <a:spcPct val="0"/>
                        </a:spcAft>
                        <a:buClrTx/>
                        <a:buSzTx/>
                        <a:buFontTx/>
                        <a:buNone/>
                      </a:pPr>
                      <a:r>
                        <a:rPr kumimoji="0" lang="zh-CN" altLang="zh-CN" sz="1200" b="0" i="0" u="none" strike="noStrike" cap="none" normalizeH="0" baseline="0">
                          <a:ln>
                            <a:noFill/>
                          </a:ln>
                          <a:solidFill>
                            <a:srgbClr val="000514"/>
                          </a:solidFill>
                          <a:effectLst/>
                          <a:latin typeface="Garamond" panose="02020404030301010803" pitchFamily="18" charset="0"/>
                          <a:ea typeface="宋体" panose="02010600030101010101" pitchFamily="2" charset="-122"/>
                        </a:rPr>
                        <a:t>在劳务派遣企业本企业工作的人员</a:t>
                      </a:r>
                      <a:endParaRPr kumimoji="0" lang="zh-CN" altLang="zh-CN" sz="1000" b="0" i="0" u="none" strike="noStrike" cap="none" normalizeH="0" baseline="0">
                        <a:ln>
                          <a:noFill/>
                        </a:ln>
                        <a:solidFill>
                          <a:srgbClr val="000514"/>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extLst>
                  <a:ext uri="{0D108BD9-81ED-4DB2-BD59-A6C34878D82A}">
                    <a16:rowId xmlns:a16="http://schemas.microsoft.com/office/drawing/2014/main" val="10001"/>
                  </a:ext>
                </a:extLst>
              </a:tr>
              <a:tr h="385445">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ctr" defTabSz="914400" rtl="0" eaLnBrk="1" fontAlgn="base" latinLnBrk="0" hangingPunct="1">
                        <a:lnSpc>
                          <a:spcPct val="107000"/>
                        </a:lnSpc>
                        <a:spcBef>
                          <a:spcPct val="0"/>
                        </a:spcBef>
                        <a:spcAft>
                          <a:spcPct val="0"/>
                        </a:spcAft>
                        <a:buClrTx/>
                        <a:buSzTx/>
                        <a:buFontTx/>
                        <a:buNone/>
                      </a:pPr>
                      <a:r>
                        <a:rPr kumimoji="0" lang="en-US" altLang="zh-CN" sz="1200" b="1" i="0" u="none" strike="noStrike" cap="none" normalizeH="0" baseline="0">
                          <a:ln>
                            <a:noFill/>
                          </a:ln>
                          <a:solidFill>
                            <a:srgbClr val="FFFFFF"/>
                          </a:solidFill>
                          <a:effectLst/>
                          <a:latin typeface="Garamond" panose="02020404030301010803" pitchFamily="18" charset="0"/>
                          <a:ea typeface="宋体" panose="02010600030101010101" pitchFamily="2" charset="-122"/>
                        </a:rPr>
                        <a:t>2</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just" defTabSz="914400" rtl="0" eaLnBrk="1" fontAlgn="base" latinLnBrk="0" hangingPunct="1">
                        <a:lnSpc>
                          <a:spcPct val="107000"/>
                        </a:lnSpc>
                        <a:spcBef>
                          <a:spcPct val="0"/>
                        </a:spcBef>
                        <a:spcAft>
                          <a:spcPct val="0"/>
                        </a:spcAft>
                        <a:buClrTx/>
                        <a:buSzTx/>
                        <a:buFontTx/>
                        <a:buNone/>
                      </a:pPr>
                      <a:r>
                        <a:rPr kumimoji="0" lang="zh-CN" altLang="zh-CN" sz="1200" b="0" i="0" u="none" strike="noStrike" cap="none" normalizeH="0" baseline="0" dirty="0">
                          <a:ln>
                            <a:noFill/>
                          </a:ln>
                          <a:solidFill>
                            <a:srgbClr val="000514"/>
                          </a:solidFill>
                          <a:effectLst/>
                          <a:latin typeface="Garamond" panose="02020404030301010803" pitchFamily="18" charset="0"/>
                          <a:ea typeface="宋体" panose="02010600030101010101" pitchFamily="2" charset="-122"/>
                        </a:rPr>
                        <a:t>劳务派遣员工</a:t>
                      </a:r>
                      <a:endParaRPr kumimoji="0" lang="zh-CN" altLang="zh-CN" sz="1000" b="0" i="0" u="none" strike="noStrike" cap="none" normalizeH="0" baseline="0" dirty="0">
                        <a:ln>
                          <a:noFill/>
                        </a:ln>
                        <a:solidFill>
                          <a:srgbClr val="000514"/>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just" defTabSz="914400" rtl="0" eaLnBrk="1" fontAlgn="base" latinLnBrk="0" hangingPunct="1">
                        <a:lnSpc>
                          <a:spcPct val="107000"/>
                        </a:lnSpc>
                        <a:spcBef>
                          <a:spcPct val="0"/>
                        </a:spcBef>
                        <a:spcAft>
                          <a:spcPct val="0"/>
                        </a:spcAft>
                        <a:buClrTx/>
                        <a:buSzTx/>
                        <a:buFontTx/>
                        <a:buNone/>
                      </a:pPr>
                      <a:r>
                        <a:rPr kumimoji="0" lang="zh-CN" altLang="zh-CN" sz="1200" b="0" i="0" u="none" strike="noStrike" cap="none" normalizeH="0" baseline="0" dirty="0">
                          <a:ln>
                            <a:noFill/>
                          </a:ln>
                          <a:solidFill>
                            <a:srgbClr val="000514"/>
                          </a:solidFill>
                          <a:effectLst/>
                          <a:latin typeface="Garamond" panose="02020404030301010803" pitchFamily="18" charset="0"/>
                          <a:ea typeface="宋体" panose="02010600030101010101" pitchFamily="2" charset="-122"/>
                        </a:rPr>
                        <a:t>派往用工单位的人员</a:t>
                      </a:r>
                      <a:endParaRPr kumimoji="0" lang="zh-CN" altLang="zh-CN" sz="1000" b="0" i="0" u="none" strike="noStrike" cap="none" normalizeH="0" baseline="0" dirty="0">
                        <a:ln>
                          <a:noFill/>
                        </a:ln>
                        <a:solidFill>
                          <a:srgbClr val="000514"/>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6" cstate="print">
            <a:extLst>
              <a:ext uri="{28A0092B-C50C-407E-A947-70E740481C1C}">
                <a14:useLocalDpi xmlns:a14="http://schemas.microsoft.com/office/drawing/2010/main" val="0"/>
              </a:ext>
            </a:extLst>
          </a:blip>
          <a:srcRect t="39524"/>
          <a:stretch>
            <a:fillRect/>
          </a:stretch>
        </p:blipFill>
        <p:spPr>
          <a:xfrm>
            <a:off x="0" y="5673725"/>
            <a:ext cx="12192000" cy="1184275"/>
          </a:xfrm>
          <a:prstGeom prst="rect">
            <a:avLst/>
          </a:prstGeom>
        </p:spPr>
      </p:pic>
      <p:pic>
        <p:nvPicPr>
          <p:cNvPr id="6" name="图片 5"/>
          <p:cNvPicPr>
            <a:picLocks noChangeAspect="1"/>
          </p:cNvPicPr>
          <p:nvPr>
            <p:custDataLst>
              <p:tags r:id="rId2"/>
            </p:custDataLst>
          </p:nvPr>
        </p:nvPicPr>
        <p:blipFill>
          <a:blip r:embed="rId7"/>
          <a:stretch>
            <a:fillRect/>
          </a:stretch>
        </p:blipFill>
        <p:spPr>
          <a:xfrm>
            <a:off x="-635" y="-106680"/>
            <a:ext cx="12193270" cy="1174750"/>
          </a:xfrm>
          <a:prstGeom prst="rect">
            <a:avLst/>
          </a:prstGeom>
        </p:spPr>
      </p:pic>
      <p:sp>
        <p:nvSpPr>
          <p:cNvPr id="7" name="Text Box 15"/>
          <p:cNvSpPr txBox="1"/>
          <p:nvPr>
            <p:custDataLst>
              <p:tags r:id="rId3"/>
            </p:custDataLst>
          </p:nvPr>
        </p:nvSpPr>
        <p:spPr>
          <a:xfrm>
            <a:off x="544195" y="488315"/>
            <a:ext cx="11334750" cy="515366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5</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.用工单位统一社会信用代码</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劳务派遣型企业填写，指劳务派遣员工被派往的用工单位统一社会信用代码。</a:t>
            </a:r>
            <a:endPar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6</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.用工单位名称</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劳务派遣型企业填写，指劳务派遣员工被派往的用工单位名称。</a:t>
            </a:r>
            <a:endPar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7</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.性别</a:t>
            </a:r>
            <a:endParaRPr kumimoji="0" lang="zh-CN" altLang="en-US" sz="2400" b="1" i="0" u="none" strike="noStrike" kern="0" cap="none" spc="0" normalizeH="0" baseline="0" noProof="0" dirty="0">
              <a:ln>
                <a:noFill/>
              </a:ln>
              <a:solidFill>
                <a:srgbClr val="FF0000"/>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依据劳动者真实情况填报。</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性别请按照下表代码表填写。</a:t>
            </a:r>
            <a:endParaRPr kumimoji="0" lang="zh-CN" altLang="en-US" sz="2400" b="1" i="0" u="none" strike="noStrike" kern="0" cap="none" spc="0" normalizeH="0" baseline="0" noProof="0" dirty="0">
              <a:ln>
                <a:noFill/>
              </a:ln>
              <a:solidFill>
                <a:srgbClr val="FFFF00"/>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rgbClr val="FFFF00"/>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en-US" altLang="zh-CN" sz="2400" b="1" i="0" u="none" strike="noStrike" kern="0" cap="none" spc="0" normalizeH="0" baseline="0" noProof="0" dirty="0">
              <a:ln>
                <a:noFill/>
              </a:ln>
              <a:solidFill>
                <a:srgbClr val="FFFF00"/>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graphicFrame>
        <p:nvGraphicFramePr>
          <p:cNvPr id="8" name="表格 7"/>
          <p:cNvGraphicFramePr>
            <a:graphicFrameLocks noGrp="1"/>
          </p:cNvGraphicFramePr>
          <p:nvPr>
            <p:custDataLst>
              <p:tags r:id="rId4"/>
            </p:custDataLst>
          </p:nvPr>
        </p:nvGraphicFramePr>
        <p:xfrm>
          <a:off x="1233805" y="4640580"/>
          <a:ext cx="5211763" cy="1214756"/>
        </p:xfrm>
        <a:graphic>
          <a:graphicData uri="http://schemas.openxmlformats.org/drawingml/2006/table">
            <a:tbl>
              <a:tblPr/>
              <a:tblGrid>
                <a:gridCol w="1187450">
                  <a:extLst>
                    <a:ext uri="{9D8B030D-6E8A-4147-A177-3AD203B41FA5}">
                      <a16:colId xmlns:a16="http://schemas.microsoft.com/office/drawing/2014/main" val="20000"/>
                    </a:ext>
                  </a:extLst>
                </a:gridCol>
                <a:gridCol w="1189038">
                  <a:extLst>
                    <a:ext uri="{9D8B030D-6E8A-4147-A177-3AD203B41FA5}">
                      <a16:colId xmlns:a16="http://schemas.microsoft.com/office/drawing/2014/main" val="20001"/>
                    </a:ext>
                  </a:extLst>
                </a:gridCol>
                <a:gridCol w="2835275">
                  <a:extLst>
                    <a:ext uri="{9D8B030D-6E8A-4147-A177-3AD203B41FA5}">
                      <a16:colId xmlns:a16="http://schemas.microsoft.com/office/drawing/2014/main" val="20002"/>
                    </a:ext>
                  </a:extLst>
                </a:gridCol>
              </a:tblGrid>
              <a:tr h="405130">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just" defTabSz="914400" rtl="0" eaLnBrk="1" fontAlgn="base" latinLnBrk="0" hangingPunct="1">
                        <a:lnSpc>
                          <a:spcPct val="107000"/>
                        </a:lnSpc>
                        <a:spcBef>
                          <a:spcPct val="0"/>
                        </a:spcBef>
                        <a:spcAft>
                          <a:spcPct val="0"/>
                        </a:spcAft>
                        <a:buClrTx/>
                        <a:buSzTx/>
                        <a:buFontTx/>
                        <a:buNone/>
                      </a:pPr>
                      <a:r>
                        <a:rPr kumimoji="0" lang="zh-CN" altLang="zh-CN" sz="1200" b="1" i="0" u="none" strike="noStrike" cap="none" normalizeH="0" baseline="0">
                          <a:ln>
                            <a:noFill/>
                          </a:ln>
                          <a:solidFill>
                            <a:srgbClr val="FFFFFF"/>
                          </a:solidFill>
                          <a:effectLst/>
                          <a:latin typeface="Garamond" panose="02020404030301010803" pitchFamily="18" charset="0"/>
                          <a:ea typeface="宋体" panose="02010600030101010101" pitchFamily="2" charset="-122"/>
                        </a:rPr>
                        <a:t>代　　码</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just" defTabSz="914400" rtl="0" eaLnBrk="1" fontAlgn="base" latinLnBrk="0" hangingPunct="1">
                        <a:lnSpc>
                          <a:spcPct val="107000"/>
                        </a:lnSpc>
                        <a:spcBef>
                          <a:spcPct val="0"/>
                        </a:spcBef>
                        <a:spcAft>
                          <a:spcPct val="0"/>
                        </a:spcAft>
                        <a:buClrTx/>
                        <a:buSzTx/>
                        <a:buFontTx/>
                        <a:buNone/>
                      </a:pPr>
                      <a:r>
                        <a:rPr kumimoji="0" lang="zh-CN" altLang="zh-CN" sz="1200" b="1" i="0" u="none" strike="noStrike" cap="none" normalizeH="0" baseline="0">
                          <a:ln>
                            <a:noFill/>
                          </a:ln>
                          <a:solidFill>
                            <a:srgbClr val="FFFFFF"/>
                          </a:solidFill>
                          <a:effectLst/>
                          <a:latin typeface="Garamond" panose="02020404030301010803" pitchFamily="18" charset="0"/>
                          <a:ea typeface="宋体" panose="02010600030101010101" pitchFamily="2" charset="-122"/>
                        </a:rPr>
                        <a:t>名　　称</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ctr" defTabSz="914400" rtl="0" eaLnBrk="1" fontAlgn="base" latinLnBrk="0" hangingPunct="1">
                        <a:lnSpc>
                          <a:spcPct val="107000"/>
                        </a:lnSpc>
                        <a:spcBef>
                          <a:spcPct val="0"/>
                        </a:spcBef>
                        <a:spcAft>
                          <a:spcPct val="0"/>
                        </a:spcAft>
                        <a:buClrTx/>
                        <a:buSzTx/>
                        <a:buFontTx/>
                        <a:buNone/>
                      </a:pPr>
                      <a:r>
                        <a:rPr kumimoji="0" lang="zh-CN" altLang="zh-CN" sz="1200" b="1" i="0" u="none" strike="noStrike" cap="none" normalizeH="0" baseline="0">
                          <a:ln>
                            <a:noFill/>
                          </a:ln>
                          <a:solidFill>
                            <a:srgbClr val="FFFFFF"/>
                          </a:solidFill>
                          <a:effectLst/>
                          <a:latin typeface="Garamond" panose="02020404030301010803" pitchFamily="18" charset="0"/>
                          <a:ea typeface="宋体" panose="02010600030101010101" pitchFamily="2" charset="-122"/>
                        </a:rPr>
                        <a:t>说　　明</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404813">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ctr" defTabSz="914400" rtl="0" eaLnBrk="1" fontAlgn="base" latinLnBrk="0" hangingPunct="1">
                        <a:lnSpc>
                          <a:spcPct val="107000"/>
                        </a:lnSpc>
                        <a:spcBef>
                          <a:spcPct val="0"/>
                        </a:spcBef>
                        <a:spcAft>
                          <a:spcPct val="0"/>
                        </a:spcAft>
                        <a:buClrTx/>
                        <a:buSzTx/>
                        <a:buFontTx/>
                        <a:buNone/>
                      </a:pPr>
                      <a:r>
                        <a:rPr kumimoji="0" lang="en-US" altLang="zh-CN" sz="1200" b="1" i="0" u="none" strike="noStrike" cap="none" normalizeH="0" baseline="0">
                          <a:ln>
                            <a:noFill/>
                          </a:ln>
                          <a:solidFill>
                            <a:srgbClr val="FFFFFF"/>
                          </a:solidFill>
                          <a:effectLst/>
                          <a:latin typeface="Garamond" panose="02020404030301010803" pitchFamily="18" charset="0"/>
                          <a:ea typeface="宋体" panose="02010600030101010101" pitchFamily="2" charset="-122"/>
                        </a:rPr>
                        <a:t>1</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ctr" defTabSz="914400" rtl="0" eaLnBrk="1" fontAlgn="base" latinLnBrk="0" hangingPunct="1">
                        <a:lnSpc>
                          <a:spcPct val="107000"/>
                        </a:lnSpc>
                        <a:spcBef>
                          <a:spcPct val="0"/>
                        </a:spcBef>
                        <a:spcAft>
                          <a:spcPct val="0"/>
                        </a:spcAft>
                        <a:buClrTx/>
                        <a:buSzTx/>
                        <a:buFontTx/>
                        <a:buNone/>
                      </a:pPr>
                      <a:r>
                        <a:rPr kumimoji="0" lang="zh-CN" altLang="zh-CN" sz="1200" b="0" i="0" u="none" strike="noStrike" cap="none" normalizeH="0" baseline="0">
                          <a:ln>
                            <a:noFill/>
                          </a:ln>
                          <a:solidFill>
                            <a:srgbClr val="000514"/>
                          </a:solidFill>
                          <a:effectLst/>
                          <a:latin typeface="Garamond" panose="02020404030301010803" pitchFamily="18" charset="0"/>
                          <a:ea typeface="宋体" panose="02010600030101010101" pitchFamily="2" charset="-122"/>
                        </a:rPr>
                        <a:t>男</a:t>
                      </a:r>
                      <a:endParaRPr kumimoji="0" lang="zh-CN" altLang="zh-CN" sz="1000" b="0" i="0" u="none" strike="noStrike" cap="none" normalizeH="0" baseline="0">
                        <a:ln>
                          <a:noFill/>
                        </a:ln>
                        <a:solidFill>
                          <a:srgbClr val="000514"/>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just" defTabSz="914400" rtl="0" eaLnBrk="1" fontAlgn="base" latinLnBrk="0" hangingPunct="1">
                        <a:lnSpc>
                          <a:spcPct val="107000"/>
                        </a:lnSpc>
                        <a:spcBef>
                          <a:spcPct val="0"/>
                        </a:spcBef>
                        <a:spcAft>
                          <a:spcPts val="800"/>
                        </a:spcAft>
                        <a:buClrTx/>
                        <a:buSzTx/>
                        <a:buFontTx/>
                        <a:buNone/>
                      </a:pPr>
                      <a:r>
                        <a:rPr kumimoji="0" lang="en-US" altLang="zh-CN" sz="1200" b="0" i="0" u="none" strike="noStrike" cap="none" normalizeH="0" baseline="0">
                          <a:ln>
                            <a:noFill/>
                          </a:ln>
                          <a:solidFill>
                            <a:srgbClr val="000514"/>
                          </a:solidFill>
                          <a:effectLst/>
                          <a:latin typeface="Garamond" panose="02020404030301010803" pitchFamily="18" charset="0"/>
                          <a:ea typeface="宋体" panose="02010600030101010101" pitchFamily="2" charset="-122"/>
                        </a:rPr>
                        <a:t> </a:t>
                      </a:r>
                      <a:endParaRPr kumimoji="0" lang="zh-CN" altLang="zh-CN" sz="1000" b="0" i="0" u="none" strike="noStrike" cap="none" normalizeH="0" baseline="0">
                        <a:ln>
                          <a:noFill/>
                        </a:ln>
                        <a:solidFill>
                          <a:srgbClr val="000514"/>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extLst>
                  <a:ext uri="{0D108BD9-81ED-4DB2-BD59-A6C34878D82A}">
                    <a16:rowId xmlns:a16="http://schemas.microsoft.com/office/drawing/2014/main" val="10001"/>
                  </a:ext>
                </a:extLst>
              </a:tr>
              <a:tr h="404813">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ctr" defTabSz="914400" rtl="0" eaLnBrk="1" fontAlgn="base" latinLnBrk="0" hangingPunct="1">
                        <a:lnSpc>
                          <a:spcPct val="107000"/>
                        </a:lnSpc>
                        <a:spcBef>
                          <a:spcPct val="0"/>
                        </a:spcBef>
                        <a:spcAft>
                          <a:spcPct val="0"/>
                        </a:spcAft>
                        <a:buClrTx/>
                        <a:buSzTx/>
                        <a:buFontTx/>
                        <a:buNone/>
                      </a:pPr>
                      <a:r>
                        <a:rPr kumimoji="0" lang="en-US" altLang="zh-CN" sz="1200" b="1" i="0" u="none" strike="noStrike" cap="none" normalizeH="0" baseline="0">
                          <a:ln>
                            <a:noFill/>
                          </a:ln>
                          <a:solidFill>
                            <a:srgbClr val="FFFFFF"/>
                          </a:solidFill>
                          <a:effectLst/>
                          <a:latin typeface="Garamond" panose="02020404030301010803" pitchFamily="18" charset="0"/>
                          <a:ea typeface="宋体" panose="02010600030101010101" pitchFamily="2" charset="-122"/>
                        </a:rPr>
                        <a:t>2</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ctr" defTabSz="914400" rtl="0" eaLnBrk="1" fontAlgn="base" latinLnBrk="0" hangingPunct="1">
                        <a:lnSpc>
                          <a:spcPct val="107000"/>
                        </a:lnSpc>
                        <a:spcBef>
                          <a:spcPct val="0"/>
                        </a:spcBef>
                        <a:spcAft>
                          <a:spcPct val="0"/>
                        </a:spcAft>
                        <a:buClrTx/>
                        <a:buSzTx/>
                        <a:buFontTx/>
                        <a:buNone/>
                      </a:pPr>
                      <a:r>
                        <a:rPr kumimoji="0" lang="zh-CN" altLang="zh-CN" sz="1200" b="0" i="0" u="none" strike="noStrike" cap="none" normalizeH="0" baseline="0">
                          <a:ln>
                            <a:noFill/>
                          </a:ln>
                          <a:solidFill>
                            <a:srgbClr val="000514"/>
                          </a:solidFill>
                          <a:effectLst/>
                          <a:latin typeface="Garamond" panose="02020404030301010803" pitchFamily="18" charset="0"/>
                          <a:ea typeface="宋体" panose="02010600030101010101" pitchFamily="2" charset="-122"/>
                        </a:rPr>
                        <a:t>女</a:t>
                      </a:r>
                      <a:endParaRPr kumimoji="0" lang="zh-CN" altLang="zh-CN" sz="1000" b="0" i="0" u="none" strike="noStrike" cap="none" normalizeH="0" baseline="0">
                        <a:ln>
                          <a:noFill/>
                        </a:ln>
                        <a:solidFill>
                          <a:srgbClr val="000514"/>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just" defTabSz="914400" rtl="0" eaLnBrk="1" fontAlgn="base" latinLnBrk="0" hangingPunct="1">
                        <a:lnSpc>
                          <a:spcPct val="107000"/>
                        </a:lnSpc>
                        <a:spcBef>
                          <a:spcPct val="0"/>
                        </a:spcBef>
                        <a:spcAft>
                          <a:spcPts val="800"/>
                        </a:spcAft>
                        <a:buClrTx/>
                        <a:buSzTx/>
                        <a:buFontTx/>
                        <a:buNone/>
                      </a:pPr>
                      <a:r>
                        <a:rPr kumimoji="0" lang="en-US" altLang="zh-CN" sz="1200" b="0" i="0" u="none" strike="noStrike" cap="none" normalizeH="0" baseline="0">
                          <a:ln>
                            <a:noFill/>
                          </a:ln>
                          <a:solidFill>
                            <a:srgbClr val="000514"/>
                          </a:solidFill>
                          <a:effectLst/>
                          <a:latin typeface="Garamond" panose="02020404030301010803" pitchFamily="18" charset="0"/>
                          <a:ea typeface="宋体" panose="02010600030101010101" pitchFamily="2" charset="-122"/>
                        </a:rPr>
                        <a:t> </a:t>
                      </a:r>
                      <a:endParaRPr kumimoji="0" lang="zh-CN" altLang="zh-CN" sz="1000" b="0" i="0" u="none" strike="noStrike" cap="none" normalizeH="0" baseline="0">
                        <a:ln>
                          <a:noFill/>
                        </a:ln>
                        <a:solidFill>
                          <a:srgbClr val="000514"/>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形状, 圆圈&#10;&#10;描述已自动生成"/>
          <p:cNvPicPr>
            <a:picLocks noChangeAspect="1"/>
          </p:cNvPicPr>
          <p:nvPr>
            <p:custDataLst>
              <p:tags r:id="rId1"/>
            </p:custDataLst>
          </p:nvPr>
        </p:nvPicPr>
        <p:blipFill rotWithShape="1">
          <a:blip r:embed="rId6" cstate="print">
            <a:extLst>
              <a:ext uri="{28A0092B-C50C-407E-A947-70E740481C1C}">
                <a14:useLocalDpi xmlns:a14="http://schemas.microsoft.com/office/drawing/2010/main" val="0"/>
              </a:ext>
            </a:extLst>
          </a:blip>
          <a:srcRect t="39524"/>
          <a:stretch>
            <a:fillRect/>
          </a:stretch>
        </p:blipFill>
        <p:spPr>
          <a:xfrm>
            <a:off x="0" y="5673725"/>
            <a:ext cx="12192000" cy="1184275"/>
          </a:xfrm>
          <a:prstGeom prst="rect">
            <a:avLst/>
          </a:prstGeom>
        </p:spPr>
      </p:pic>
      <p:pic>
        <p:nvPicPr>
          <p:cNvPr id="9" name="图片 8"/>
          <p:cNvPicPr>
            <a:picLocks noChangeAspect="1"/>
          </p:cNvPicPr>
          <p:nvPr>
            <p:custDataLst>
              <p:tags r:id="rId2"/>
            </p:custDataLst>
          </p:nvPr>
        </p:nvPicPr>
        <p:blipFill>
          <a:blip r:embed="rId7"/>
          <a:stretch>
            <a:fillRect/>
          </a:stretch>
        </p:blipFill>
        <p:spPr>
          <a:xfrm>
            <a:off x="-635" y="-106680"/>
            <a:ext cx="12193270" cy="1174750"/>
          </a:xfrm>
          <a:prstGeom prst="rect">
            <a:avLst/>
          </a:prstGeom>
        </p:spPr>
      </p:pic>
      <p:sp>
        <p:nvSpPr>
          <p:cNvPr id="10" name="Text Box 15"/>
          <p:cNvSpPr txBox="1"/>
          <p:nvPr>
            <p:custDataLst>
              <p:tags r:id="rId3"/>
            </p:custDataLst>
          </p:nvPr>
        </p:nvSpPr>
        <p:spPr>
          <a:xfrm>
            <a:off x="544195" y="488315"/>
            <a:ext cx="11334750" cy="515366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8</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.户籍性质</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依据劳动者真实情况填报。</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户籍性质请按照下表代码表填写。</a:t>
            </a: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9</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.出生年份</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依据劳动者真实情况填报。</a:t>
            </a:r>
            <a:endParaRPr kumimoji="0" lang="en-US" altLang="zh-CN" sz="2400" b="1" i="0" u="none" strike="noStrike" kern="0" cap="none" spc="0" normalizeH="0" baseline="0" noProof="0" dirty="0">
              <a:ln>
                <a:noFill/>
              </a:ln>
              <a:solidFill>
                <a:srgbClr val="FFFF00"/>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出生年份请按</a:t>
            </a: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公历</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填写，填写</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4</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位数字。如“</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1990”</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，请不用填写月份和日期，仅填写年份。</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graphicFrame>
        <p:nvGraphicFramePr>
          <p:cNvPr id="12" name="表格 11"/>
          <p:cNvGraphicFramePr>
            <a:graphicFrameLocks noGrp="1"/>
          </p:cNvGraphicFramePr>
          <p:nvPr>
            <p:custDataLst>
              <p:tags r:id="rId4"/>
            </p:custDataLst>
          </p:nvPr>
        </p:nvGraphicFramePr>
        <p:xfrm>
          <a:off x="1189038" y="1890078"/>
          <a:ext cx="5110162" cy="2024060"/>
        </p:xfrm>
        <a:graphic>
          <a:graphicData uri="http://schemas.openxmlformats.org/drawingml/2006/table">
            <a:tbl>
              <a:tblPr/>
              <a:tblGrid>
                <a:gridCol w="835025">
                  <a:extLst>
                    <a:ext uri="{9D8B030D-6E8A-4147-A177-3AD203B41FA5}">
                      <a16:colId xmlns:a16="http://schemas.microsoft.com/office/drawing/2014/main" val="20000"/>
                    </a:ext>
                  </a:extLst>
                </a:gridCol>
                <a:gridCol w="1530350">
                  <a:extLst>
                    <a:ext uri="{9D8B030D-6E8A-4147-A177-3AD203B41FA5}">
                      <a16:colId xmlns:a16="http://schemas.microsoft.com/office/drawing/2014/main" val="20001"/>
                    </a:ext>
                  </a:extLst>
                </a:gridCol>
                <a:gridCol w="2744787">
                  <a:extLst>
                    <a:ext uri="{9D8B030D-6E8A-4147-A177-3AD203B41FA5}">
                      <a16:colId xmlns:a16="http://schemas.microsoft.com/office/drawing/2014/main" val="20002"/>
                    </a:ext>
                  </a:extLst>
                </a:gridCol>
              </a:tblGrid>
              <a:tr h="404812">
                <a:tc>
                  <a:txBody>
                    <a:bodyPr/>
                    <a:lstStyle/>
                    <a:p>
                      <a:pPr marL="0" marR="0" lvl="0" indent="0" algn="just" defTabSz="914400" rtl="0" eaLnBrk="1" fontAlgn="base" latinLnBrk="0" hangingPunct="1">
                        <a:lnSpc>
                          <a:spcPct val="107000"/>
                        </a:lnSpc>
                        <a:spcBef>
                          <a:spcPct val="0"/>
                        </a:spcBef>
                        <a:spcAft>
                          <a:spcPct val="0"/>
                        </a:spcAft>
                        <a:buClrTx/>
                        <a:buSzTx/>
                        <a:buFontTx/>
                        <a:buNone/>
                      </a:pPr>
                      <a:r>
                        <a:rPr kumimoji="0" lang="zh-CN" altLang="zh-CN" sz="1200" b="1" i="0" u="none" strike="noStrike" cap="none" normalizeH="0" baseline="0">
                          <a:ln>
                            <a:noFill/>
                          </a:ln>
                          <a:solidFill>
                            <a:srgbClr val="FFFFFF"/>
                          </a:solidFill>
                          <a:effectLst/>
                          <a:latin typeface="Garamond" panose="02020404030301010803" pitchFamily="18" charset="0"/>
                          <a:ea typeface="宋体" panose="02010600030101010101" pitchFamily="2" charset="-122"/>
                        </a:rPr>
                        <a:t>代　码</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7000"/>
                        </a:lnSpc>
                        <a:spcBef>
                          <a:spcPct val="0"/>
                        </a:spcBef>
                        <a:spcAft>
                          <a:spcPct val="0"/>
                        </a:spcAft>
                        <a:buClrTx/>
                        <a:buSzTx/>
                        <a:buFontTx/>
                        <a:buNone/>
                      </a:pPr>
                      <a:r>
                        <a:rPr kumimoji="0" lang="zh-CN" altLang="zh-CN" sz="1200" b="1" i="0" u="none" strike="noStrike" cap="none" normalizeH="0" baseline="0">
                          <a:ln>
                            <a:noFill/>
                          </a:ln>
                          <a:solidFill>
                            <a:srgbClr val="FFFFFF"/>
                          </a:solidFill>
                          <a:effectLst/>
                          <a:latin typeface="Garamond" panose="02020404030301010803" pitchFamily="18" charset="0"/>
                          <a:ea typeface="宋体" panose="02010600030101010101" pitchFamily="2" charset="-122"/>
                        </a:rPr>
                        <a:t>名　　称</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7000"/>
                        </a:lnSpc>
                        <a:spcBef>
                          <a:spcPct val="0"/>
                        </a:spcBef>
                        <a:spcAft>
                          <a:spcPct val="0"/>
                        </a:spcAft>
                        <a:buClrTx/>
                        <a:buSzTx/>
                        <a:buFontTx/>
                        <a:buNone/>
                      </a:pPr>
                      <a:r>
                        <a:rPr kumimoji="0" lang="zh-CN" altLang="zh-CN" sz="1200" b="1" i="0" u="none" strike="noStrike" cap="none" normalizeH="0" baseline="0">
                          <a:ln>
                            <a:noFill/>
                          </a:ln>
                          <a:solidFill>
                            <a:srgbClr val="FFFFFF"/>
                          </a:solidFill>
                          <a:effectLst/>
                          <a:latin typeface="Garamond" panose="02020404030301010803" pitchFamily="18" charset="0"/>
                          <a:ea typeface="宋体" panose="02010600030101010101" pitchFamily="2" charset="-122"/>
                        </a:rPr>
                        <a:t>说　　明</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404812">
                <a:tc>
                  <a:txBody>
                    <a:bodyPr/>
                    <a:lstStyle/>
                    <a:p>
                      <a:pPr marL="0" marR="0" lvl="0" indent="0" algn="ctr" defTabSz="914400" rtl="0" eaLnBrk="1" fontAlgn="base" latinLnBrk="0" hangingPunct="1">
                        <a:lnSpc>
                          <a:spcPct val="107000"/>
                        </a:lnSpc>
                        <a:spcBef>
                          <a:spcPct val="0"/>
                        </a:spcBef>
                        <a:spcAft>
                          <a:spcPct val="0"/>
                        </a:spcAft>
                        <a:buClrTx/>
                        <a:buSzTx/>
                        <a:buFontTx/>
                        <a:buNone/>
                      </a:pPr>
                      <a:r>
                        <a:rPr kumimoji="0" lang="en-US" altLang="zh-CN" sz="1200" b="1" i="0" u="none" strike="noStrike" cap="none" normalizeH="0" baseline="0">
                          <a:ln>
                            <a:noFill/>
                          </a:ln>
                          <a:solidFill>
                            <a:srgbClr val="FFFFFF"/>
                          </a:solidFill>
                          <a:effectLst/>
                          <a:latin typeface="Garamond" panose="02020404030301010803" pitchFamily="18" charset="0"/>
                          <a:ea typeface="宋体" panose="02010600030101010101" pitchFamily="2" charset="-122"/>
                        </a:rPr>
                        <a:t>1</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7000"/>
                        </a:lnSpc>
                        <a:spcBef>
                          <a:spcPct val="0"/>
                        </a:spcBef>
                        <a:spcAft>
                          <a:spcPct val="0"/>
                        </a:spcAft>
                        <a:buClrTx/>
                        <a:buSzTx/>
                        <a:buFontTx/>
                        <a:buNone/>
                      </a:pPr>
                      <a:r>
                        <a:rPr kumimoji="0" lang="zh-CN" altLang="zh-CN" sz="1400" b="0" i="0" u="none" strike="noStrike" cap="none" normalizeH="0" baseline="0">
                          <a:ln>
                            <a:noFill/>
                          </a:ln>
                          <a:solidFill>
                            <a:srgbClr val="000514"/>
                          </a:solidFill>
                          <a:effectLst/>
                          <a:latin typeface="Garamond" panose="02020404030301010803" pitchFamily="18" charset="0"/>
                          <a:ea typeface="宋体" panose="02010600030101010101" pitchFamily="2" charset="-122"/>
                        </a:rPr>
                        <a:t>本市城镇</a:t>
                      </a:r>
                      <a:endParaRPr kumimoji="0" lang="zh-CN" altLang="zh-CN" sz="1000" b="0" i="0" u="none" strike="noStrike" cap="none" normalizeH="0" baseline="0">
                        <a:ln>
                          <a:noFill/>
                        </a:ln>
                        <a:solidFill>
                          <a:srgbClr val="000514"/>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c>
                  <a:txBody>
                    <a:bodyPr/>
                    <a:lstStyle/>
                    <a:p>
                      <a:pPr marL="0" marR="0" lvl="0" indent="0" algn="just" defTabSz="914400" rtl="0" eaLnBrk="1" fontAlgn="base" latinLnBrk="0" hangingPunct="1">
                        <a:lnSpc>
                          <a:spcPct val="107000"/>
                        </a:lnSpc>
                        <a:spcBef>
                          <a:spcPct val="0"/>
                        </a:spcBef>
                        <a:spcAft>
                          <a:spcPts val="800"/>
                        </a:spcAft>
                        <a:buClrTx/>
                        <a:buSzTx/>
                        <a:buFontTx/>
                        <a:buNone/>
                      </a:pPr>
                      <a:r>
                        <a:rPr kumimoji="0" lang="en-US" altLang="zh-CN" sz="1200" b="0" i="0" u="none" strike="noStrike" cap="none" normalizeH="0" baseline="0">
                          <a:ln>
                            <a:noFill/>
                          </a:ln>
                          <a:solidFill>
                            <a:srgbClr val="000514"/>
                          </a:solidFill>
                          <a:effectLst/>
                          <a:latin typeface="Garamond" panose="02020404030301010803" pitchFamily="18" charset="0"/>
                          <a:ea typeface="宋体" panose="02010600030101010101" pitchFamily="2" charset="-122"/>
                        </a:rPr>
                        <a:t> </a:t>
                      </a:r>
                      <a:endParaRPr kumimoji="0" lang="zh-CN" altLang="zh-CN" sz="1000" b="0" i="0" u="none" strike="noStrike" cap="none" normalizeH="0" baseline="0">
                        <a:ln>
                          <a:noFill/>
                        </a:ln>
                        <a:solidFill>
                          <a:srgbClr val="000514"/>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extLst>
                  <a:ext uri="{0D108BD9-81ED-4DB2-BD59-A6C34878D82A}">
                    <a16:rowId xmlns:a16="http://schemas.microsoft.com/office/drawing/2014/main" val="10001"/>
                  </a:ext>
                </a:extLst>
              </a:tr>
              <a:tr h="404812">
                <a:tc>
                  <a:txBody>
                    <a:bodyPr/>
                    <a:lstStyle/>
                    <a:p>
                      <a:pPr marL="0" marR="0" lvl="0" indent="0" algn="ctr" defTabSz="914400" rtl="0" eaLnBrk="1" fontAlgn="base" latinLnBrk="0" hangingPunct="1">
                        <a:lnSpc>
                          <a:spcPct val="107000"/>
                        </a:lnSpc>
                        <a:spcBef>
                          <a:spcPct val="0"/>
                        </a:spcBef>
                        <a:spcAft>
                          <a:spcPct val="0"/>
                        </a:spcAft>
                        <a:buClrTx/>
                        <a:buSzTx/>
                        <a:buFontTx/>
                        <a:buNone/>
                      </a:pPr>
                      <a:r>
                        <a:rPr kumimoji="0" lang="en-US" altLang="zh-CN" sz="1200" b="1" i="0" u="none" strike="noStrike" cap="none" normalizeH="0" baseline="0">
                          <a:ln>
                            <a:noFill/>
                          </a:ln>
                          <a:solidFill>
                            <a:srgbClr val="FFFFFF"/>
                          </a:solidFill>
                          <a:effectLst/>
                          <a:latin typeface="Garamond" panose="02020404030301010803" pitchFamily="18" charset="0"/>
                          <a:ea typeface="宋体" panose="02010600030101010101" pitchFamily="2" charset="-122"/>
                        </a:rPr>
                        <a:t>2</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7000"/>
                        </a:lnSpc>
                        <a:spcBef>
                          <a:spcPct val="0"/>
                        </a:spcBef>
                        <a:spcAft>
                          <a:spcPct val="0"/>
                        </a:spcAft>
                        <a:buClrTx/>
                        <a:buSzTx/>
                        <a:buFontTx/>
                        <a:buNone/>
                      </a:pPr>
                      <a:r>
                        <a:rPr kumimoji="0" lang="zh-CN" altLang="zh-CN" sz="1400" b="0" i="0" u="none" strike="noStrike" cap="none" normalizeH="0" baseline="0">
                          <a:ln>
                            <a:noFill/>
                          </a:ln>
                          <a:solidFill>
                            <a:srgbClr val="000514"/>
                          </a:solidFill>
                          <a:effectLst/>
                          <a:latin typeface="Garamond" panose="02020404030301010803" pitchFamily="18" charset="0"/>
                          <a:ea typeface="宋体" panose="02010600030101010101" pitchFamily="2" charset="-122"/>
                        </a:rPr>
                        <a:t>本市农村</a:t>
                      </a:r>
                      <a:endParaRPr kumimoji="0" lang="zh-CN" altLang="zh-CN" sz="1000" b="0" i="0" u="none" strike="noStrike" cap="none" normalizeH="0" baseline="0">
                        <a:ln>
                          <a:noFill/>
                        </a:ln>
                        <a:solidFill>
                          <a:srgbClr val="000514"/>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tc>
                  <a:txBody>
                    <a:bodyPr/>
                    <a:lstStyle/>
                    <a:p>
                      <a:pPr marL="0" marR="0" lvl="0" indent="0" algn="just" defTabSz="914400" rtl="0" eaLnBrk="1" fontAlgn="base" latinLnBrk="0" hangingPunct="1">
                        <a:lnSpc>
                          <a:spcPct val="107000"/>
                        </a:lnSpc>
                        <a:spcBef>
                          <a:spcPct val="0"/>
                        </a:spcBef>
                        <a:spcAft>
                          <a:spcPts val="800"/>
                        </a:spcAft>
                        <a:buClrTx/>
                        <a:buSzTx/>
                        <a:buFontTx/>
                        <a:buNone/>
                      </a:pPr>
                      <a:r>
                        <a:rPr kumimoji="0" lang="en-US" altLang="zh-CN" sz="1200" b="0" i="0" u="none" strike="noStrike" cap="none" normalizeH="0" baseline="0">
                          <a:ln>
                            <a:noFill/>
                          </a:ln>
                          <a:solidFill>
                            <a:srgbClr val="000514"/>
                          </a:solidFill>
                          <a:effectLst/>
                          <a:latin typeface="Garamond" panose="02020404030301010803" pitchFamily="18" charset="0"/>
                          <a:ea typeface="宋体" panose="02010600030101010101" pitchFamily="2" charset="-122"/>
                        </a:rPr>
                        <a:t> </a:t>
                      </a:r>
                      <a:endParaRPr kumimoji="0" lang="zh-CN" altLang="zh-CN" sz="1000" b="0" i="0" u="none" strike="noStrike" cap="none" normalizeH="0" baseline="0">
                        <a:ln>
                          <a:noFill/>
                        </a:ln>
                        <a:solidFill>
                          <a:srgbClr val="000514"/>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extLst>
                  <a:ext uri="{0D108BD9-81ED-4DB2-BD59-A6C34878D82A}">
                    <a16:rowId xmlns:a16="http://schemas.microsoft.com/office/drawing/2014/main" val="10002"/>
                  </a:ext>
                </a:extLst>
              </a:tr>
              <a:tr h="404812">
                <a:tc>
                  <a:txBody>
                    <a:bodyPr/>
                    <a:lstStyle/>
                    <a:p>
                      <a:pPr marL="0" marR="0" lvl="0" indent="0" algn="ctr" defTabSz="914400" rtl="0" eaLnBrk="1" fontAlgn="base" latinLnBrk="0" hangingPunct="1">
                        <a:lnSpc>
                          <a:spcPct val="107000"/>
                        </a:lnSpc>
                        <a:spcBef>
                          <a:spcPct val="0"/>
                        </a:spcBef>
                        <a:spcAft>
                          <a:spcPct val="0"/>
                        </a:spcAft>
                        <a:buClrTx/>
                        <a:buSzTx/>
                        <a:buFontTx/>
                        <a:buNone/>
                      </a:pPr>
                      <a:r>
                        <a:rPr kumimoji="0" lang="en-US" altLang="zh-CN" sz="1200" b="1" i="0" u="none" strike="noStrike" cap="none" normalizeH="0" baseline="0">
                          <a:ln>
                            <a:noFill/>
                          </a:ln>
                          <a:solidFill>
                            <a:srgbClr val="FFFFFF"/>
                          </a:solidFill>
                          <a:effectLst/>
                          <a:latin typeface="Garamond" panose="02020404030301010803" pitchFamily="18" charset="0"/>
                          <a:ea typeface="宋体" panose="02010600030101010101" pitchFamily="2" charset="-122"/>
                        </a:rPr>
                        <a:t>3</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7000"/>
                        </a:lnSpc>
                        <a:spcBef>
                          <a:spcPct val="0"/>
                        </a:spcBef>
                        <a:spcAft>
                          <a:spcPct val="0"/>
                        </a:spcAft>
                        <a:buClrTx/>
                        <a:buSzTx/>
                        <a:buFontTx/>
                        <a:buNone/>
                      </a:pPr>
                      <a:r>
                        <a:rPr kumimoji="0" lang="zh-CN" altLang="zh-CN" sz="1400" b="0" i="0" u="none" strike="noStrike" cap="none" normalizeH="0" baseline="0">
                          <a:ln>
                            <a:noFill/>
                          </a:ln>
                          <a:solidFill>
                            <a:srgbClr val="000514"/>
                          </a:solidFill>
                          <a:effectLst/>
                          <a:latin typeface="Garamond" panose="02020404030301010803" pitchFamily="18" charset="0"/>
                          <a:ea typeface="宋体" panose="02010600030101010101" pitchFamily="2" charset="-122"/>
                        </a:rPr>
                        <a:t>外省城镇</a:t>
                      </a:r>
                      <a:endParaRPr kumimoji="0" lang="zh-CN" altLang="zh-CN" sz="1000" b="0" i="0" u="none" strike="noStrike" cap="none" normalizeH="0" baseline="0">
                        <a:ln>
                          <a:noFill/>
                        </a:ln>
                        <a:solidFill>
                          <a:srgbClr val="000514"/>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c>
                  <a:txBody>
                    <a:bodyPr/>
                    <a:lstStyle/>
                    <a:p>
                      <a:pPr marL="0" marR="0" lvl="0" indent="0" algn="just" defTabSz="914400" rtl="0" eaLnBrk="1" fontAlgn="base" latinLnBrk="0" hangingPunct="1">
                        <a:lnSpc>
                          <a:spcPct val="107000"/>
                        </a:lnSpc>
                        <a:spcBef>
                          <a:spcPct val="0"/>
                        </a:spcBef>
                        <a:spcAft>
                          <a:spcPts val="800"/>
                        </a:spcAft>
                        <a:buClrTx/>
                        <a:buSzTx/>
                        <a:buFontTx/>
                        <a:buNone/>
                      </a:pPr>
                      <a:r>
                        <a:rPr kumimoji="0" lang="en-US" altLang="zh-CN" sz="1200" b="0" i="0" u="none" strike="noStrike" cap="none" normalizeH="0" baseline="0">
                          <a:ln>
                            <a:noFill/>
                          </a:ln>
                          <a:solidFill>
                            <a:srgbClr val="000514"/>
                          </a:solidFill>
                          <a:effectLst/>
                          <a:latin typeface="Garamond" panose="02020404030301010803" pitchFamily="18" charset="0"/>
                          <a:ea typeface="宋体" panose="02010600030101010101" pitchFamily="2" charset="-122"/>
                        </a:rPr>
                        <a:t> </a:t>
                      </a:r>
                      <a:endParaRPr kumimoji="0" lang="zh-CN" altLang="zh-CN" sz="1000" b="0" i="0" u="none" strike="noStrike" cap="none" normalizeH="0" baseline="0">
                        <a:ln>
                          <a:noFill/>
                        </a:ln>
                        <a:solidFill>
                          <a:srgbClr val="000514"/>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extLst>
                  <a:ext uri="{0D108BD9-81ED-4DB2-BD59-A6C34878D82A}">
                    <a16:rowId xmlns:a16="http://schemas.microsoft.com/office/drawing/2014/main" val="10003"/>
                  </a:ext>
                </a:extLst>
              </a:tr>
              <a:tr h="404812">
                <a:tc>
                  <a:txBody>
                    <a:bodyPr/>
                    <a:lstStyle/>
                    <a:p>
                      <a:pPr marL="0" marR="0" lvl="0" indent="0" algn="ctr" defTabSz="914400" rtl="0" eaLnBrk="1" fontAlgn="base" latinLnBrk="0" hangingPunct="1">
                        <a:lnSpc>
                          <a:spcPct val="107000"/>
                        </a:lnSpc>
                        <a:spcBef>
                          <a:spcPct val="0"/>
                        </a:spcBef>
                        <a:spcAft>
                          <a:spcPct val="0"/>
                        </a:spcAft>
                        <a:buClrTx/>
                        <a:buSzTx/>
                        <a:buFontTx/>
                        <a:buNone/>
                      </a:pPr>
                      <a:r>
                        <a:rPr kumimoji="0" lang="en-US" altLang="zh-CN" sz="1200" b="1" i="0" u="none" strike="noStrike" cap="none" normalizeH="0" baseline="0">
                          <a:ln>
                            <a:noFill/>
                          </a:ln>
                          <a:solidFill>
                            <a:srgbClr val="FFFFFF"/>
                          </a:solidFill>
                          <a:effectLst/>
                          <a:latin typeface="Garamond" panose="02020404030301010803" pitchFamily="18" charset="0"/>
                          <a:ea typeface="宋体" panose="02010600030101010101" pitchFamily="2" charset="-122"/>
                        </a:rPr>
                        <a:t>4</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7000"/>
                        </a:lnSpc>
                        <a:spcBef>
                          <a:spcPct val="0"/>
                        </a:spcBef>
                        <a:spcAft>
                          <a:spcPct val="0"/>
                        </a:spcAft>
                        <a:buClrTx/>
                        <a:buSzTx/>
                        <a:buFontTx/>
                        <a:buNone/>
                      </a:pPr>
                      <a:r>
                        <a:rPr kumimoji="0" lang="zh-CN" altLang="zh-CN" sz="1400" b="0" i="0" u="none" strike="noStrike" cap="none" normalizeH="0" baseline="0">
                          <a:ln>
                            <a:noFill/>
                          </a:ln>
                          <a:solidFill>
                            <a:srgbClr val="000514"/>
                          </a:solidFill>
                          <a:effectLst/>
                          <a:latin typeface="Garamond" panose="02020404030301010803" pitchFamily="18" charset="0"/>
                          <a:ea typeface="宋体" panose="02010600030101010101" pitchFamily="2" charset="-122"/>
                        </a:rPr>
                        <a:t>外省农村</a:t>
                      </a:r>
                      <a:endParaRPr kumimoji="0" lang="zh-CN" altLang="zh-CN" sz="1000" b="0" i="0" u="none" strike="noStrike" cap="none" normalizeH="0" baseline="0">
                        <a:ln>
                          <a:noFill/>
                        </a:ln>
                        <a:solidFill>
                          <a:srgbClr val="000514"/>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tc>
                  <a:txBody>
                    <a:bodyPr/>
                    <a:lstStyle/>
                    <a:p>
                      <a:pPr marL="0" marR="0" lvl="0" indent="0" algn="just" defTabSz="914400" rtl="0" eaLnBrk="1" fontAlgn="base" latinLnBrk="0" hangingPunct="1">
                        <a:lnSpc>
                          <a:spcPct val="107000"/>
                        </a:lnSpc>
                        <a:spcBef>
                          <a:spcPct val="0"/>
                        </a:spcBef>
                        <a:spcAft>
                          <a:spcPts val="800"/>
                        </a:spcAft>
                        <a:buClrTx/>
                        <a:buSzTx/>
                        <a:buFontTx/>
                        <a:buNone/>
                      </a:pPr>
                      <a:r>
                        <a:rPr kumimoji="0" lang="en-US" altLang="zh-CN" sz="1200" b="0" i="0" u="none" strike="noStrike" cap="none" normalizeH="0" baseline="0">
                          <a:ln>
                            <a:noFill/>
                          </a:ln>
                          <a:solidFill>
                            <a:srgbClr val="000514"/>
                          </a:solidFill>
                          <a:effectLst/>
                          <a:latin typeface="Garamond" panose="02020404030301010803" pitchFamily="18" charset="0"/>
                          <a:ea typeface="宋体" panose="02010600030101010101" pitchFamily="2" charset="-122"/>
                        </a:rPr>
                        <a:t> </a:t>
                      </a:r>
                      <a:endParaRPr kumimoji="0" lang="zh-CN" altLang="zh-CN" sz="1000" b="0" i="0" u="none" strike="noStrike" cap="none" normalizeH="0" baseline="0">
                        <a:ln>
                          <a:noFill/>
                        </a:ln>
                        <a:solidFill>
                          <a:srgbClr val="000514"/>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形状, 圆圈&#10;&#10;描述已自动生成"/>
          <p:cNvPicPr>
            <a:picLocks noChangeAspect="1"/>
          </p:cNvPicPr>
          <p:nvPr>
            <p:custDataLst>
              <p:tags r:id="rId1"/>
            </p:custDataLst>
          </p:nvPr>
        </p:nvPicPr>
        <p:blipFill rotWithShape="1">
          <a:blip r:embed="rId6" cstate="print">
            <a:extLst>
              <a:ext uri="{28A0092B-C50C-407E-A947-70E740481C1C}">
                <a14:useLocalDpi xmlns:a14="http://schemas.microsoft.com/office/drawing/2010/main" val="0"/>
              </a:ext>
            </a:extLst>
          </a:blip>
          <a:srcRect t="39524"/>
          <a:stretch>
            <a:fillRect/>
          </a:stretch>
        </p:blipFill>
        <p:spPr>
          <a:xfrm>
            <a:off x="0" y="5673725"/>
            <a:ext cx="12192000" cy="1184275"/>
          </a:xfrm>
          <a:prstGeom prst="rect">
            <a:avLst/>
          </a:prstGeom>
        </p:spPr>
      </p:pic>
      <p:pic>
        <p:nvPicPr>
          <p:cNvPr id="9" name="图片 8"/>
          <p:cNvPicPr>
            <a:picLocks noChangeAspect="1"/>
          </p:cNvPicPr>
          <p:nvPr>
            <p:custDataLst>
              <p:tags r:id="rId2"/>
            </p:custDataLst>
          </p:nvPr>
        </p:nvPicPr>
        <p:blipFill>
          <a:blip r:embed="rId7"/>
          <a:stretch>
            <a:fillRect/>
          </a:stretch>
        </p:blipFill>
        <p:spPr>
          <a:xfrm>
            <a:off x="-635" y="-106680"/>
            <a:ext cx="12193270" cy="1174750"/>
          </a:xfrm>
          <a:prstGeom prst="rect">
            <a:avLst/>
          </a:prstGeom>
        </p:spPr>
      </p:pic>
      <p:sp>
        <p:nvSpPr>
          <p:cNvPr id="10" name="Text Box 15"/>
          <p:cNvSpPr txBox="1"/>
          <p:nvPr>
            <p:custDataLst>
              <p:tags r:id="rId3"/>
            </p:custDataLst>
          </p:nvPr>
        </p:nvSpPr>
        <p:spPr>
          <a:xfrm>
            <a:off x="544195" y="488315"/>
            <a:ext cx="11334750" cy="515366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ea typeface="仿宋_GB2312" panose="02010609030101010101" pitchFamily="49" charset="-122"/>
                <a:sym typeface="+mn-ea"/>
              </a:rPr>
              <a:t>10</a:t>
            </a:r>
            <a:r>
              <a:rPr lang="zh-CN" altLang="en-US" sz="2400" b="1" kern="0" noProof="0" dirty="0">
                <a:ln>
                  <a:noFill/>
                </a:ln>
                <a:solidFill>
                  <a:srgbClr val="FFA117"/>
                </a:solidFill>
                <a:effectLst>
                  <a:outerShdw blurRad="38100" dist="38100" dir="2700000" algn="tl">
                    <a:srgbClr val="000000"/>
                  </a:outerShdw>
                </a:effectLst>
                <a:uLnTx/>
                <a:uFillTx/>
                <a:ea typeface="仿宋_GB2312" panose="02010609030101010101" pitchFamily="49" charset="-122"/>
                <a:sym typeface="+mn-ea"/>
              </a:rPr>
              <a:t>.</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出生年份</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lt"/>
              <a:ea typeface="仿宋_GB2312" panose="02010609030101010101" pitchFamily="49" charset="-122"/>
              <a:cs typeface="+mn-cs"/>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sym typeface="+mn-ea"/>
              </a:rPr>
              <a:t>指从业人员接受国内外教育所取得的最高学历或与现有的受教育水平相当的学历，以取得国家承认的毕业证书为准。请按照下表代码表填写。</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lt"/>
              <a:ea typeface="+mn-ea"/>
              <a:cs typeface="+mn-cs"/>
              <a:sym typeface="+mn-ea"/>
            </a:endParaRPr>
          </a:p>
        </p:txBody>
      </p:sp>
      <p:graphicFrame>
        <p:nvGraphicFramePr>
          <p:cNvPr id="5" name="表格 4"/>
          <p:cNvGraphicFramePr>
            <a:graphicFrameLocks noGrp="1"/>
          </p:cNvGraphicFramePr>
          <p:nvPr>
            <p:custDataLst>
              <p:tags r:id="rId4"/>
            </p:custDataLst>
          </p:nvPr>
        </p:nvGraphicFramePr>
        <p:xfrm>
          <a:off x="1059180" y="1942465"/>
          <a:ext cx="10708640" cy="3563620"/>
        </p:xfrm>
        <a:graphic>
          <a:graphicData uri="http://schemas.openxmlformats.org/drawingml/2006/table">
            <a:tbl>
              <a:tblPr/>
              <a:tblGrid>
                <a:gridCol w="1400810">
                  <a:extLst>
                    <a:ext uri="{9D8B030D-6E8A-4147-A177-3AD203B41FA5}">
                      <a16:colId xmlns:a16="http://schemas.microsoft.com/office/drawing/2014/main" val="20000"/>
                    </a:ext>
                  </a:extLst>
                </a:gridCol>
                <a:gridCol w="2435225">
                  <a:extLst>
                    <a:ext uri="{9D8B030D-6E8A-4147-A177-3AD203B41FA5}">
                      <a16:colId xmlns:a16="http://schemas.microsoft.com/office/drawing/2014/main" val="20001"/>
                    </a:ext>
                  </a:extLst>
                </a:gridCol>
                <a:gridCol w="6872605">
                  <a:extLst>
                    <a:ext uri="{9D8B030D-6E8A-4147-A177-3AD203B41FA5}">
                      <a16:colId xmlns:a16="http://schemas.microsoft.com/office/drawing/2014/main" val="20002"/>
                    </a:ext>
                  </a:extLst>
                </a:gridCol>
              </a:tblGrid>
              <a:tr h="340995">
                <a:tc>
                  <a:txBody>
                    <a:bodyPr/>
                    <a:lstStyle>
                      <a:lvl1pPr marL="63500">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63500" marR="0" lvl="0" indent="0" algn="just" defTabSz="914400" rtl="0" eaLnBrk="1" fontAlgn="base" latinLnBrk="0" hangingPunct="1">
                        <a:lnSpc>
                          <a:spcPct val="107000"/>
                        </a:lnSpc>
                        <a:spcBef>
                          <a:spcPct val="0"/>
                        </a:spcBef>
                        <a:spcAft>
                          <a:spcPct val="0"/>
                        </a:spcAft>
                        <a:buClrTx/>
                        <a:buSzTx/>
                        <a:buFontTx/>
                        <a:buNone/>
                      </a:pPr>
                      <a:r>
                        <a:rPr kumimoji="0" lang="zh-CN" altLang="zh-CN" sz="1100" b="1" i="0" u="none" strike="noStrike" cap="none" normalizeH="0" baseline="0">
                          <a:ln>
                            <a:noFill/>
                          </a:ln>
                          <a:solidFill>
                            <a:srgbClr val="FFFFFF"/>
                          </a:solidFill>
                          <a:effectLst/>
                          <a:latin typeface="Garamond" panose="02020404030301010803" pitchFamily="18" charset="0"/>
                          <a:ea typeface="宋体" panose="02010600030101010101" pitchFamily="2" charset="-122"/>
                        </a:rPr>
                        <a:t>代　码</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marL="244475">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244475" marR="0" lvl="0" indent="0" algn="just" defTabSz="914400" rtl="0" eaLnBrk="1" fontAlgn="base" latinLnBrk="0" hangingPunct="1">
                        <a:lnSpc>
                          <a:spcPct val="107000"/>
                        </a:lnSpc>
                        <a:spcBef>
                          <a:spcPct val="0"/>
                        </a:spcBef>
                        <a:spcAft>
                          <a:spcPct val="0"/>
                        </a:spcAft>
                        <a:buClrTx/>
                        <a:buSzTx/>
                        <a:buFontTx/>
                        <a:buNone/>
                      </a:pPr>
                      <a:r>
                        <a:rPr kumimoji="0" lang="zh-CN" altLang="zh-CN" sz="1100" b="1" i="0" u="none" strike="noStrike" cap="none" normalizeH="0" baseline="0">
                          <a:ln>
                            <a:noFill/>
                          </a:ln>
                          <a:solidFill>
                            <a:srgbClr val="FFFFFF"/>
                          </a:solidFill>
                          <a:effectLst/>
                          <a:latin typeface="Garamond" panose="02020404030301010803" pitchFamily="18" charset="0"/>
                          <a:ea typeface="宋体" panose="02010600030101010101" pitchFamily="2" charset="-122"/>
                        </a:rPr>
                        <a:t>名　　称</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ctr" defTabSz="914400" rtl="0" eaLnBrk="1" fontAlgn="base" latinLnBrk="0" hangingPunct="1">
                        <a:lnSpc>
                          <a:spcPct val="107000"/>
                        </a:lnSpc>
                        <a:spcBef>
                          <a:spcPct val="0"/>
                        </a:spcBef>
                        <a:spcAft>
                          <a:spcPct val="0"/>
                        </a:spcAft>
                        <a:buClrTx/>
                        <a:buSzTx/>
                        <a:buFontTx/>
                        <a:buNone/>
                      </a:pPr>
                      <a:r>
                        <a:rPr kumimoji="0" lang="zh-CN" altLang="zh-CN" sz="1100" b="1" i="0" u="none" strike="noStrike" cap="none" normalizeH="0" baseline="0">
                          <a:ln>
                            <a:noFill/>
                          </a:ln>
                          <a:solidFill>
                            <a:srgbClr val="FFFFFF"/>
                          </a:solidFill>
                          <a:effectLst/>
                          <a:latin typeface="Garamond" panose="02020404030301010803" pitchFamily="18" charset="0"/>
                          <a:ea typeface="宋体" panose="02010600030101010101" pitchFamily="2" charset="-122"/>
                        </a:rPr>
                        <a:t>说　　明</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644525">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ctr" defTabSz="914400" rtl="0" eaLnBrk="1" fontAlgn="base" latinLnBrk="0" hangingPunct="1">
                        <a:lnSpc>
                          <a:spcPct val="107000"/>
                        </a:lnSpc>
                        <a:spcBef>
                          <a:spcPct val="0"/>
                        </a:spcBef>
                        <a:spcAft>
                          <a:spcPct val="0"/>
                        </a:spcAft>
                        <a:buClrTx/>
                        <a:buSzTx/>
                        <a:buFontTx/>
                        <a:buNone/>
                      </a:pPr>
                      <a:r>
                        <a:rPr kumimoji="0" lang="en-US" altLang="zh-CN" sz="1100" b="1" i="0" u="none" strike="noStrike" cap="none" normalizeH="0" baseline="0">
                          <a:ln>
                            <a:noFill/>
                          </a:ln>
                          <a:solidFill>
                            <a:srgbClr val="FFFFFF"/>
                          </a:solidFill>
                          <a:effectLst/>
                          <a:latin typeface="Garamond" panose="02020404030301010803" pitchFamily="18" charset="0"/>
                          <a:ea typeface="宋体" panose="02010600030101010101" pitchFamily="2" charset="-122"/>
                        </a:rPr>
                        <a:t>1</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just" defTabSz="914400" rtl="0" eaLnBrk="1" fontAlgn="base" latinLnBrk="0" hangingPunct="1">
                        <a:lnSpc>
                          <a:spcPct val="107000"/>
                        </a:lnSpc>
                        <a:spcBef>
                          <a:spcPct val="0"/>
                        </a:spcBef>
                        <a:spcAft>
                          <a:spcPct val="0"/>
                        </a:spcAft>
                        <a:buClrTx/>
                        <a:buSzTx/>
                        <a:buFontTx/>
                        <a:buNone/>
                      </a:pPr>
                      <a:r>
                        <a:rPr kumimoji="0" lang="zh-CN" altLang="zh-CN" sz="1100" b="0" i="0" u="none" strike="noStrike" cap="none" normalizeH="0" baseline="0">
                          <a:ln>
                            <a:noFill/>
                          </a:ln>
                          <a:solidFill>
                            <a:srgbClr val="000514"/>
                          </a:solidFill>
                          <a:effectLst/>
                          <a:latin typeface="Garamond" panose="02020404030301010803" pitchFamily="18" charset="0"/>
                          <a:ea typeface="宋体" panose="02010600030101010101" pitchFamily="2" charset="-122"/>
                        </a:rPr>
                        <a:t>研究生（含博士、硕士）</a:t>
                      </a:r>
                      <a:endParaRPr kumimoji="0" lang="zh-CN" altLang="zh-CN" sz="1000" b="0" i="0" u="none" strike="noStrike" cap="none" normalizeH="0" baseline="0">
                        <a:ln>
                          <a:noFill/>
                        </a:ln>
                        <a:solidFill>
                          <a:srgbClr val="000514"/>
                        </a:solidFill>
                        <a:effectLst/>
                        <a:latin typeface="Calibri" panose="020F0502020204030204" charset="0"/>
                        <a:ea typeface="宋体" panose="02010600030101010101" pitchFamily="2" charset="-122"/>
                        <a:cs typeface="Times New Roman" panose="02020603050405020304" pitchFamily="18" charset="0"/>
                      </a:endParaRP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just" defTabSz="914400" rtl="0" eaLnBrk="1" fontAlgn="base" latinLnBrk="0" hangingPunct="1">
                        <a:lnSpc>
                          <a:spcPct val="107000"/>
                        </a:lnSpc>
                        <a:spcBef>
                          <a:spcPct val="0"/>
                        </a:spcBef>
                        <a:spcAft>
                          <a:spcPct val="0"/>
                        </a:spcAft>
                        <a:buClrTx/>
                        <a:buSzTx/>
                        <a:buFontTx/>
                        <a:buNone/>
                      </a:pPr>
                      <a:r>
                        <a:rPr kumimoji="0" lang="zh-CN" altLang="zh-CN" sz="1100" b="0" i="0" u="none" strike="noStrike" cap="none" normalizeH="0" baseline="0">
                          <a:ln>
                            <a:noFill/>
                          </a:ln>
                          <a:solidFill>
                            <a:srgbClr val="000514"/>
                          </a:solidFill>
                          <a:effectLst/>
                          <a:latin typeface="Garamond" panose="02020404030301010803" pitchFamily="18" charset="0"/>
                          <a:ea typeface="宋体" panose="02010600030101010101" pitchFamily="2" charset="-122"/>
                        </a:rPr>
                        <a:t>指接受的最高一级教育为硕士研究生、博士研究生并取得毕业证书，不包括肄业、在读或辍学。</a:t>
                      </a:r>
                      <a:endParaRPr kumimoji="0" lang="zh-CN" altLang="zh-CN" sz="1000" b="0" i="0" u="none" strike="noStrike" cap="none" normalizeH="0" baseline="0">
                        <a:ln>
                          <a:noFill/>
                        </a:ln>
                        <a:solidFill>
                          <a:srgbClr val="000514"/>
                        </a:solidFill>
                        <a:effectLst/>
                        <a:latin typeface="Calibri" panose="020F0502020204030204" charset="0"/>
                        <a:ea typeface="宋体" panose="02010600030101010101" pitchFamily="2" charset="-122"/>
                        <a:cs typeface="Times New Roman" panose="02020603050405020304" pitchFamily="18" charset="0"/>
                      </a:endParaRP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extLst>
                  <a:ext uri="{0D108BD9-81ED-4DB2-BD59-A6C34878D82A}">
                    <a16:rowId xmlns:a16="http://schemas.microsoft.com/office/drawing/2014/main" val="10001"/>
                  </a:ext>
                </a:extLst>
              </a:tr>
              <a:tr h="643890">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ctr" defTabSz="914400" rtl="0" eaLnBrk="1" fontAlgn="base" latinLnBrk="0" hangingPunct="1">
                        <a:lnSpc>
                          <a:spcPct val="107000"/>
                        </a:lnSpc>
                        <a:spcBef>
                          <a:spcPct val="0"/>
                        </a:spcBef>
                        <a:spcAft>
                          <a:spcPct val="0"/>
                        </a:spcAft>
                        <a:buClrTx/>
                        <a:buSzTx/>
                        <a:buFontTx/>
                        <a:buNone/>
                      </a:pPr>
                      <a:r>
                        <a:rPr kumimoji="0" lang="en-US" altLang="zh-CN" sz="1100" b="1" i="0" u="none" strike="noStrike" cap="none" normalizeH="0" baseline="0">
                          <a:ln>
                            <a:noFill/>
                          </a:ln>
                          <a:solidFill>
                            <a:srgbClr val="FFFFFF"/>
                          </a:solidFill>
                          <a:effectLst/>
                          <a:latin typeface="Garamond" panose="02020404030301010803" pitchFamily="18" charset="0"/>
                          <a:ea typeface="宋体" panose="02010600030101010101" pitchFamily="2" charset="-122"/>
                        </a:rPr>
                        <a:t>2</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marL="244475">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244475" marR="0" lvl="0" indent="0" algn="just" defTabSz="914400" rtl="0" eaLnBrk="1" fontAlgn="base" latinLnBrk="0" hangingPunct="1">
                        <a:lnSpc>
                          <a:spcPct val="107000"/>
                        </a:lnSpc>
                        <a:spcBef>
                          <a:spcPct val="0"/>
                        </a:spcBef>
                        <a:spcAft>
                          <a:spcPct val="0"/>
                        </a:spcAft>
                        <a:buClrTx/>
                        <a:buSzTx/>
                        <a:buFontTx/>
                        <a:buNone/>
                      </a:pPr>
                      <a:r>
                        <a:rPr kumimoji="0" lang="zh-CN" altLang="zh-CN" sz="1100" b="0" i="0" u="none" strike="noStrike" cap="none" normalizeH="0" baseline="0">
                          <a:ln>
                            <a:noFill/>
                          </a:ln>
                          <a:solidFill>
                            <a:srgbClr val="000514"/>
                          </a:solidFill>
                          <a:effectLst/>
                          <a:latin typeface="Garamond" panose="02020404030301010803" pitchFamily="18" charset="0"/>
                          <a:ea typeface="宋体" panose="02010600030101010101" pitchFamily="2" charset="-122"/>
                        </a:rPr>
                        <a:t>大学本科</a:t>
                      </a:r>
                      <a:endParaRPr kumimoji="0" lang="zh-CN" altLang="zh-CN" sz="1000" b="0" i="0" u="none" strike="noStrike" cap="none" normalizeH="0" baseline="0">
                        <a:ln>
                          <a:noFill/>
                        </a:ln>
                        <a:solidFill>
                          <a:srgbClr val="000514"/>
                        </a:solidFill>
                        <a:effectLst/>
                        <a:latin typeface="Calibri" panose="020F0502020204030204" charset="0"/>
                        <a:ea typeface="宋体" panose="02010600030101010101" pitchFamily="2" charset="-122"/>
                        <a:cs typeface="Times New Roman" panose="02020603050405020304" pitchFamily="18" charset="0"/>
                      </a:endParaRP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just" defTabSz="914400" rtl="0" eaLnBrk="1" fontAlgn="base" latinLnBrk="0" hangingPunct="1">
                        <a:lnSpc>
                          <a:spcPct val="107000"/>
                        </a:lnSpc>
                        <a:spcBef>
                          <a:spcPct val="0"/>
                        </a:spcBef>
                        <a:spcAft>
                          <a:spcPct val="0"/>
                        </a:spcAft>
                        <a:buClrTx/>
                        <a:buSzTx/>
                        <a:buFontTx/>
                        <a:buNone/>
                      </a:pPr>
                      <a:r>
                        <a:rPr kumimoji="0" lang="zh-CN" altLang="zh-CN" sz="1100" b="0" i="0" u="none" strike="noStrike" cap="none" normalizeH="0" baseline="0">
                          <a:ln>
                            <a:noFill/>
                          </a:ln>
                          <a:solidFill>
                            <a:srgbClr val="000514"/>
                          </a:solidFill>
                          <a:effectLst/>
                          <a:latin typeface="Garamond" panose="02020404030301010803" pitchFamily="18" charset="0"/>
                          <a:ea typeface="宋体" panose="02010600030101010101" pitchFamily="2" charset="-122"/>
                        </a:rPr>
                        <a:t>指接受的最高一级教育为大学本科并取得毕业证书，不包括肄业、在读或辍学。</a:t>
                      </a:r>
                      <a:endParaRPr kumimoji="0" lang="zh-CN" altLang="zh-CN" sz="1000" b="0" i="0" u="none" strike="noStrike" cap="none" normalizeH="0" baseline="0">
                        <a:ln>
                          <a:noFill/>
                        </a:ln>
                        <a:solidFill>
                          <a:srgbClr val="000514"/>
                        </a:solidFill>
                        <a:effectLst/>
                        <a:latin typeface="Calibri" panose="020F0502020204030204" charset="0"/>
                        <a:ea typeface="宋体" panose="02010600030101010101" pitchFamily="2" charset="-122"/>
                        <a:cs typeface="Times New Roman" panose="02020603050405020304" pitchFamily="18" charset="0"/>
                      </a:endParaRP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extLst>
                  <a:ext uri="{0D108BD9-81ED-4DB2-BD59-A6C34878D82A}">
                    <a16:rowId xmlns:a16="http://schemas.microsoft.com/office/drawing/2014/main" val="10002"/>
                  </a:ext>
                </a:extLst>
              </a:tr>
              <a:tr h="644525">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ctr" defTabSz="914400" rtl="0" eaLnBrk="1" fontAlgn="base" latinLnBrk="0" hangingPunct="1">
                        <a:lnSpc>
                          <a:spcPct val="107000"/>
                        </a:lnSpc>
                        <a:spcBef>
                          <a:spcPct val="0"/>
                        </a:spcBef>
                        <a:spcAft>
                          <a:spcPct val="0"/>
                        </a:spcAft>
                        <a:buClrTx/>
                        <a:buSzTx/>
                        <a:buFontTx/>
                        <a:buNone/>
                      </a:pPr>
                      <a:r>
                        <a:rPr kumimoji="0" lang="en-US" altLang="zh-CN" sz="1100" b="1" i="0" u="none" strike="noStrike" cap="none" normalizeH="0" baseline="0">
                          <a:ln>
                            <a:noFill/>
                          </a:ln>
                          <a:solidFill>
                            <a:srgbClr val="FFFFFF"/>
                          </a:solidFill>
                          <a:effectLst/>
                          <a:latin typeface="Garamond" panose="02020404030301010803" pitchFamily="18" charset="0"/>
                          <a:ea typeface="宋体" panose="02010600030101010101" pitchFamily="2" charset="-122"/>
                        </a:rPr>
                        <a:t>3</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marL="244475">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244475" marR="0" lvl="0" indent="0" algn="just" defTabSz="914400" rtl="0" eaLnBrk="1" fontAlgn="base" latinLnBrk="0" hangingPunct="1">
                        <a:lnSpc>
                          <a:spcPct val="107000"/>
                        </a:lnSpc>
                        <a:spcBef>
                          <a:spcPct val="0"/>
                        </a:spcBef>
                        <a:spcAft>
                          <a:spcPct val="0"/>
                        </a:spcAft>
                        <a:buClrTx/>
                        <a:buSzTx/>
                        <a:buFontTx/>
                        <a:buNone/>
                      </a:pPr>
                      <a:r>
                        <a:rPr kumimoji="0" lang="zh-CN" altLang="zh-CN" sz="1100" b="0" i="0" u="none" strike="noStrike" cap="none" normalizeH="0" baseline="0">
                          <a:ln>
                            <a:noFill/>
                          </a:ln>
                          <a:solidFill>
                            <a:srgbClr val="000514"/>
                          </a:solidFill>
                          <a:effectLst/>
                          <a:latin typeface="Garamond" panose="02020404030301010803" pitchFamily="18" charset="0"/>
                          <a:ea typeface="宋体" panose="02010600030101010101" pitchFamily="2" charset="-122"/>
                        </a:rPr>
                        <a:t>大学专科</a:t>
                      </a:r>
                      <a:endParaRPr kumimoji="0" lang="zh-CN" altLang="zh-CN" sz="1000" b="0" i="0" u="none" strike="noStrike" cap="none" normalizeH="0" baseline="0">
                        <a:ln>
                          <a:noFill/>
                        </a:ln>
                        <a:solidFill>
                          <a:srgbClr val="000514"/>
                        </a:solidFill>
                        <a:effectLst/>
                        <a:latin typeface="Calibri" panose="020F0502020204030204" charset="0"/>
                        <a:ea typeface="宋体" panose="02010600030101010101" pitchFamily="2" charset="-122"/>
                        <a:cs typeface="Times New Roman" panose="02020603050405020304" pitchFamily="18" charset="0"/>
                      </a:endParaRP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just" defTabSz="914400" rtl="0" eaLnBrk="1" fontAlgn="base" latinLnBrk="0" hangingPunct="1">
                        <a:lnSpc>
                          <a:spcPct val="107000"/>
                        </a:lnSpc>
                        <a:spcBef>
                          <a:spcPct val="0"/>
                        </a:spcBef>
                        <a:spcAft>
                          <a:spcPct val="0"/>
                        </a:spcAft>
                        <a:buClrTx/>
                        <a:buSzTx/>
                        <a:buFontTx/>
                        <a:buNone/>
                      </a:pPr>
                      <a:r>
                        <a:rPr kumimoji="0" lang="zh-CN" altLang="zh-CN" sz="1100" b="0" i="0" u="none" strike="noStrike" cap="none" normalizeH="0" baseline="0">
                          <a:ln>
                            <a:noFill/>
                          </a:ln>
                          <a:solidFill>
                            <a:srgbClr val="000514"/>
                          </a:solidFill>
                          <a:effectLst/>
                          <a:latin typeface="Garamond" panose="02020404030301010803" pitchFamily="18" charset="0"/>
                          <a:ea typeface="宋体" panose="02010600030101010101" pitchFamily="2" charset="-122"/>
                        </a:rPr>
                        <a:t>指接受的最高一级教育为大学专科并取得毕业证书，不包括肄业、在读或辍学。</a:t>
                      </a:r>
                      <a:endParaRPr kumimoji="0" lang="zh-CN" altLang="zh-CN" sz="1000" b="0" i="0" u="none" strike="noStrike" cap="none" normalizeH="0" baseline="0">
                        <a:ln>
                          <a:noFill/>
                        </a:ln>
                        <a:solidFill>
                          <a:srgbClr val="000514"/>
                        </a:solidFill>
                        <a:effectLst/>
                        <a:latin typeface="Calibri" panose="020F0502020204030204" charset="0"/>
                        <a:ea typeface="宋体" panose="02010600030101010101" pitchFamily="2" charset="-122"/>
                        <a:cs typeface="Times New Roman" panose="02020603050405020304" pitchFamily="18" charset="0"/>
                      </a:endParaRP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extLst>
                  <a:ext uri="{0D108BD9-81ED-4DB2-BD59-A6C34878D82A}">
                    <a16:rowId xmlns:a16="http://schemas.microsoft.com/office/drawing/2014/main" val="10003"/>
                  </a:ext>
                </a:extLst>
              </a:tr>
              <a:tr h="645160">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ctr" defTabSz="914400" rtl="0" eaLnBrk="1" fontAlgn="base" latinLnBrk="0" hangingPunct="1">
                        <a:lnSpc>
                          <a:spcPct val="107000"/>
                        </a:lnSpc>
                        <a:spcBef>
                          <a:spcPct val="0"/>
                        </a:spcBef>
                        <a:spcAft>
                          <a:spcPct val="0"/>
                        </a:spcAft>
                        <a:buClrTx/>
                        <a:buSzTx/>
                        <a:buFontTx/>
                        <a:buNone/>
                      </a:pPr>
                      <a:r>
                        <a:rPr kumimoji="0" lang="en-US" altLang="zh-CN" sz="1100" b="1" i="0" u="none" strike="noStrike" cap="none" normalizeH="0" baseline="0">
                          <a:ln>
                            <a:noFill/>
                          </a:ln>
                          <a:solidFill>
                            <a:srgbClr val="FFFFFF"/>
                          </a:solidFill>
                          <a:effectLst/>
                          <a:latin typeface="Garamond" panose="02020404030301010803" pitchFamily="18" charset="0"/>
                          <a:ea typeface="宋体" panose="02010600030101010101" pitchFamily="2" charset="-122"/>
                        </a:rPr>
                        <a:t>4</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just" defTabSz="914400" rtl="0" eaLnBrk="1" fontAlgn="base" latinLnBrk="0" hangingPunct="1">
                        <a:lnSpc>
                          <a:spcPct val="107000"/>
                        </a:lnSpc>
                        <a:spcBef>
                          <a:spcPct val="0"/>
                        </a:spcBef>
                        <a:spcAft>
                          <a:spcPct val="0"/>
                        </a:spcAft>
                        <a:buClrTx/>
                        <a:buSzTx/>
                        <a:buFontTx/>
                        <a:buNone/>
                      </a:pPr>
                      <a:r>
                        <a:rPr kumimoji="0" lang="zh-CN" altLang="zh-CN" sz="1100" b="0" i="0" u="none" strike="noStrike" cap="none" normalizeH="0" baseline="0">
                          <a:ln>
                            <a:noFill/>
                          </a:ln>
                          <a:solidFill>
                            <a:srgbClr val="000514"/>
                          </a:solidFill>
                          <a:effectLst/>
                          <a:latin typeface="Garamond" panose="02020404030301010803" pitchFamily="18" charset="0"/>
                          <a:ea typeface="宋体" panose="02010600030101010101" pitchFamily="2" charset="-122"/>
                        </a:rPr>
                        <a:t>高中、中专或技校</a:t>
                      </a:r>
                      <a:endParaRPr kumimoji="0" lang="zh-CN" altLang="zh-CN" sz="1000" b="0" i="0" u="none" strike="noStrike" cap="none" normalizeH="0" baseline="0">
                        <a:ln>
                          <a:noFill/>
                        </a:ln>
                        <a:solidFill>
                          <a:srgbClr val="000514"/>
                        </a:solidFill>
                        <a:effectLst/>
                        <a:latin typeface="Calibri" panose="020F0502020204030204" charset="0"/>
                        <a:ea typeface="宋体" panose="02010600030101010101" pitchFamily="2" charset="-122"/>
                        <a:cs typeface="Times New Roman" panose="02020603050405020304" pitchFamily="18" charset="0"/>
                      </a:endParaRP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just" defTabSz="914400" rtl="0" eaLnBrk="1" fontAlgn="base" latinLnBrk="0" hangingPunct="1">
                        <a:lnSpc>
                          <a:spcPct val="107000"/>
                        </a:lnSpc>
                        <a:spcBef>
                          <a:spcPct val="0"/>
                        </a:spcBef>
                        <a:spcAft>
                          <a:spcPct val="0"/>
                        </a:spcAft>
                        <a:buClrTx/>
                        <a:buSzTx/>
                        <a:buFontTx/>
                        <a:buNone/>
                      </a:pPr>
                      <a:r>
                        <a:rPr kumimoji="0" lang="zh-CN" altLang="zh-CN" sz="1100" b="0" i="0" u="none" strike="noStrike" cap="none" normalizeH="0" baseline="0">
                          <a:ln>
                            <a:noFill/>
                          </a:ln>
                          <a:solidFill>
                            <a:srgbClr val="000514"/>
                          </a:solidFill>
                          <a:effectLst/>
                          <a:latin typeface="Garamond" panose="02020404030301010803" pitchFamily="18" charset="0"/>
                          <a:ea typeface="宋体" panose="02010600030101010101" pitchFamily="2" charset="-122"/>
                        </a:rPr>
                        <a:t>指接受的最高一级教育为普通高中、高中、技工学校、成人高中，并取得毕业证书。包括等同于高中学历的</a:t>
                      </a:r>
                    </a:p>
                    <a:p>
                      <a:pPr marL="0" marR="0" lvl="0" indent="0" algn="just" defTabSz="914400" rtl="0" eaLnBrk="1" fontAlgn="base" latinLnBrk="0" hangingPunct="1">
                        <a:lnSpc>
                          <a:spcPct val="107000"/>
                        </a:lnSpc>
                        <a:spcBef>
                          <a:spcPct val="0"/>
                        </a:spcBef>
                        <a:spcAft>
                          <a:spcPct val="0"/>
                        </a:spcAft>
                        <a:buClrTx/>
                        <a:buSzTx/>
                        <a:buFontTx/>
                        <a:buNone/>
                      </a:pPr>
                      <a:r>
                        <a:rPr kumimoji="0" lang="zh-CN" altLang="zh-CN" sz="1100" b="0" i="0" u="none" strike="noStrike" cap="none" normalizeH="0" baseline="0">
                          <a:ln>
                            <a:noFill/>
                          </a:ln>
                          <a:solidFill>
                            <a:srgbClr val="000514"/>
                          </a:solidFill>
                          <a:effectLst/>
                          <a:latin typeface="Garamond" panose="02020404030301010803" pitchFamily="18" charset="0"/>
                          <a:ea typeface="宋体" panose="02010600030101010101" pitchFamily="2" charset="-122"/>
                        </a:rPr>
                        <a:t>中等专业学校、成人中专。不包括肄业、或辍学。</a:t>
                      </a:r>
                      <a:endParaRPr kumimoji="0" lang="zh-CN" altLang="zh-CN" sz="1000" b="0" i="0" u="none" strike="noStrike" cap="none" normalizeH="0" baseline="0">
                        <a:ln>
                          <a:noFill/>
                        </a:ln>
                        <a:solidFill>
                          <a:srgbClr val="000514"/>
                        </a:solidFill>
                        <a:effectLst/>
                        <a:latin typeface="Calibri" panose="020F0502020204030204" charset="0"/>
                        <a:ea typeface="宋体" panose="02010600030101010101" pitchFamily="2" charset="-122"/>
                        <a:cs typeface="Times New Roman" panose="02020603050405020304" pitchFamily="18" charset="0"/>
                      </a:endParaRP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extLst>
                  <a:ext uri="{0D108BD9-81ED-4DB2-BD59-A6C34878D82A}">
                    <a16:rowId xmlns:a16="http://schemas.microsoft.com/office/drawing/2014/main" val="10004"/>
                  </a:ext>
                </a:extLst>
              </a:tr>
              <a:tr h="644525">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ctr" defTabSz="914400" rtl="0" eaLnBrk="1" fontAlgn="base" latinLnBrk="0" hangingPunct="1">
                        <a:lnSpc>
                          <a:spcPct val="107000"/>
                        </a:lnSpc>
                        <a:spcBef>
                          <a:spcPct val="0"/>
                        </a:spcBef>
                        <a:spcAft>
                          <a:spcPct val="0"/>
                        </a:spcAft>
                        <a:buClrTx/>
                        <a:buSzTx/>
                        <a:buFontTx/>
                        <a:buNone/>
                      </a:pPr>
                      <a:r>
                        <a:rPr kumimoji="0" lang="en-US" altLang="zh-CN" sz="1100" b="1" i="0" u="none" strike="noStrike" cap="none" normalizeH="0" baseline="0">
                          <a:ln>
                            <a:noFill/>
                          </a:ln>
                          <a:solidFill>
                            <a:srgbClr val="FFFFFF"/>
                          </a:solidFill>
                          <a:effectLst/>
                          <a:latin typeface="Garamond" panose="02020404030301010803" pitchFamily="18" charset="0"/>
                          <a:ea typeface="宋体" panose="02010600030101010101" pitchFamily="2" charset="-122"/>
                        </a:rPr>
                        <a:t>5</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marL="171450">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171450" marR="0" lvl="0" indent="0" algn="just" defTabSz="914400" rtl="0" eaLnBrk="1" fontAlgn="base" latinLnBrk="0" hangingPunct="1">
                        <a:lnSpc>
                          <a:spcPct val="107000"/>
                        </a:lnSpc>
                        <a:spcBef>
                          <a:spcPct val="0"/>
                        </a:spcBef>
                        <a:spcAft>
                          <a:spcPct val="0"/>
                        </a:spcAft>
                        <a:buClrTx/>
                        <a:buSzTx/>
                        <a:buFontTx/>
                        <a:buNone/>
                      </a:pPr>
                      <a:r>
                        <a:rPr kumimoji="0" lang="zh-CN" altLang="zh-CN" sz="1100" b="0" i="0" u="none" strike="noStrike" cap="none" normalizeH="0" baseline="0">
                          <a:ln>
                            <a:noFill/>
                          </a:ln>
                          <a:solidFill>
                            <a:srgbClr val="000514"/>
                          </a:solidFill>
                          <a:effectLst/>
                          <a:latin typeface="Garamond" panose="02020404030301010803" pitchFamily="18" charset="0"/>
                          <a:ea typeface="宋体" panose="02010600030101010101" pitchFamily="2" charset="-122"/>
                        </a:rPr>
                        <a:t>初中及以下</a:t>
                      </a:r>
                      <a:endParaRPr kumimoji="0" lang="zh-CN" altLang="zh-CN" sz="1000" b="0" i="0" u="none" strike="noStrike" cap="none" normalizeH="0" baseline="0">
                        <a:ln>
                          <a:noFill/>
                        </a:ln>
                        <a:solidFill>
                          <a:srgbClr val="000514"/>
                        </a:solidFill>
                        <a:effectLst/>
                        <a:latin typeface="Calibri" panose="020F0502020204030204" charset="0"/>
                        <a:ea typeface="宋体" panose="02010600030101010101" pitchFamily="2" charset="-122"/>
                        <a:cs typeface="Times New Roman" panose="02020603050405020304" pitchFamily="18" charset="0"/>
                      </a:endParaRP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just" defTabSz="914400" rtl="0" eaLnBrk="1" fontAlgn="base" latinLnBrk="0" hangingPunct="1">
                        <a:lnSpc>
                          <a:spcPct val="107000"/>
                        </a:lnSpc>
                        <a:spcBef>
                          <a:spcPct val="0"/>
                        </a:spcBef>
                        <a:spcAft>
                          <a:spcPct val="0"/>
                        </a:spcAft>
                        <a:buClrTx/>
                        <a:buSzTx/>
                        <a:buFontTx/>
                        <a:buNone/>
                      </a:pPr>
                      <a:r>
                        <a:rPr kumimoji="0" lang="zh-CN" altLang="zh-CN" sz="1100" b="0" i="0" u="none" strike="noStrike" cap="none" normalizeH="0" baseline="0">
                          <a:ln>
                            <a:noFill/>
                          </a:ln>
                          <a:solidFill>
                            <a:srgbClr val="000514"/>
                          </a:solidFill>
                          <a:effectLst/>
                          <a:latin typeface="Garamond" panose="02020404030301010803" pitchFamily="18" charset="0"/>
                          <a:ea typeface="宋体" panose="02010600030101010101" pitchFamily="2" charset="-122"/>
                        </a:rPr>
                        <a:t>指接受的最高一级教育为初中、小学或未接受国民教育。</a:t>
                      </a:r>
                      <a:endParaRPr kumimoji="0" lang="zh-CN" altLang="zh-CN" sz="1000" b="0" i="0" u="none" strike="noStrike" cap="none" normalizeH="0" baseline="0">
                        <a:ln>
                          <a:noFill/>
                        </a:ln>
                        <a:solidFill>
                          <a:srgbClr val="000514"/>
                        </a:solidFill>
                        <a:effectLst/>
                        <a:latin typeface="Calibri" panose="020F0502020204030204" charset="0"/>
                        <a:ea typeface="宋体" panose="02010600030101010101" pitchFamily="2" charset="-122"/>
                        <a:cs typeface="Times New Roman" panose="02020603050405020304" pitchFamily="18" charset="0"/>
                      </a:endParaRP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t="39524"/>
          <a:stretch>
            <a:fillRect/>
          </a:stretch>
        </p:blipFill>
        <p:spPr>
          <a:xfrm>
            <a:off x="0" y="5673725"/>
            <a:ext cx="12192000" cy="1184275"/>
          </a:xfrm>
          <a:prstGeom prst="rect">
            <a:avLst/>
          </a:prstGeom>
        </p:spPr>
      </p:pic>
      <p:pic>
        <p:nvPicPr>
          <p:cNvPr id="6" name="图片 5"/>
          <p:cNvPicPr>
            <a:picLocks noChangeAspect="1"/>
          </p:cNvPicPr>
          <p:nvPr>
            <p:custDataLst>
              <p:tags r:id="rId2"/>
            </p:custDataLst>
          </p:nvPr>
        </p:nvPicPr>
        <p:blipFill>
          <a:blip r:embed="rId6"/>
          <a:stretch>
            <a:fillRect/>
          </a:stretch>
        </p:blipFill>
        <p:spPr>
          <a:xfrm>
            <a:off x="-635" y="-106680"/>
            <a:ext cx="12193270" cy="1174750"/>
          </a:xfrm>
          <a:prstGeom prst="rect">
            <a:avLst/>
          </a:prstGeom>
        </p:spPr>
      </p:pic>
      <p:sp>
        <p:nvSpPr>
          <p:cNvPr id="7" name="Text Box 15"/>
          <p:cNvSpPr txBox="1"/>
          <p:nvPr>
            <p:custDataLst>
              <p:tags r:id="rId3"/>
            </p:custDataLst>
          </p:nvPr>
        </p:nvSpPr>
        <p:spPr>
          <a:xfrm>
            <a:off x="544195" y="488315"/>
            <a:ext cx="11334750" cy="515366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11</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 </a:t>
            </a:r>
            <a:r>
              <a:rPr lang="zh-CN" altLang="en-US" sz="2400" b="1" kern="0" dirty="0">
                <a:solidFill>
                  <a:srgbClr val="FFA117"/>
                </a:solidFill>
                <a:effectLst>
                  <a:outerShdw blurRad="38100" dist="38100" dir="2700000" algn="tl">
                    <a:srgbClr val="000000"/>
                  </a:outerShdw>
                </a:effectLst>
                <a:latin typeface="+mn-ea"/>
                <a:cs typeface="+mn-ea"/>
                <a:sym typeface="+mn-ea"/>
              </a:rPr>
              <a:t>初次就业年份</a:t>
            </a:r>
          </a:p>
          <a:p>
            <a:pPr fontAlgn="base">
              <a:spcBef>
                <a:spcPct val="20000"/>
              </a:spcBef>
              <a:spcAft>
                <a:spcPct val="0"/>
              </a:spcAft>
              <a:buClr>
                <a:schemeClr val="hlink"/>
              </a:buClr>
              <a:buSzPct val="70000"/>
              <a:defRPr/>
            </a:pPr>
            <a:r>
              <a:rPr lang="en-US" altLang="zh-CN" sz="2400" b="1" kern="0" dirty="0">
                <a:solidFill>
                  <a:srgbClr val="3657B4"/>
                </a:solidFill>
                <a:effectLst>
                  <a:outerShdw blurRad="38100" dist="38100" dir="2700000" algn="tl">
                    <a:srgbClr val="000000">
                      <a:alpha val="43137"/>
                    </a:srgbClr>
                  </a:outerShdw>
                </a:effectLst>
                <a:latin typeface="+mn-ea"/>
                <a:cs typeface="+mn-ea"/>
              </a:rPr>
              <a:t>        </a:t>
            </a:r>
            <a:r>
              <a:rPr lang="zh-CN" altLang="zh-CN" sz="2400" b="1" kern="0" dirty="0">
                <a:solidFill>
                  <a:srgbClr val="3657B4"/>
                </a:solidFill>
                <a:effectLst>
                  <a:outerShdw blurRad="38100" dist="38100" dir="2700000" algn="tl">
                    <a:srgbClr val="000000">
                      <a:alpha val="43137"/>
                    </a:srgbClr>
                  </a:outerShdw>
                </a:effectLst>
                <a:latin typeface="+mn-ea"/>
                <a:cs typeface="+mn-ea"/>
              </a:rPr>
              <a:t>指劳动者</a:t>
            </a:r>
            <a:r>
              <a:rPr lang="zh-CN" altLang="zh-CN" sz="2400" b="1" kern="0" dirty="0">
                <a:solidFill>
                  <a:srgbClr val="FF0000"/>
                </a:solidFill>
                <a:effectLst>
                  <a:outerShdw blurRad="38100" dist="38100" dir="2700000" algn="tl">
                    <a:srgbClr val="000000">
                      <a:alpha val="43137"/>
                    </a:srgbClr>
                  </a:outerShdw>
                </a:effectLst>
                <a:latin typeface="+mn-ea"/>
                <a:cs typeface="+mn-ea"/>
              </a:rPr>
              <a:t>初次</a:t>
            </a:r>
            <a:r>
              <a:rPr lang="zh-CN" altLang="zh-CN" sz="2400" b="1" kern="0" dirty="0">
                <a:solidFill>
                  <a:srgbClr val="3657B4"/>
                </a:solidFill>
                <a:effectLst>
                  <a:outerShdw blurRad="38100" dist="38100" dir="2700000" algn="tl">
                    <a:srgbClr val="000000">
                      <a:alpha val="43137"/>
                    </a:srgbClr>
                  </a:outerShdw>
                </a:effectLst>
                <a:latin typeface="+mn-ea"/>
                <a:cs typeface="+mn-ea"/>
              </a:rPr>
              <a:t>完成学历教育，并在劳动力市场就业的年份（并非入职本企业的年份）。请按公历填写，填写</a:t>
            </a:r>
            <a:r>
              <a:rPr lang="en-US" altLang="zh-CN" sz="2400" b="1" kern="0" dirty="0">
                <a:solidFill>
                  <a:srgbClr val="3657B4"/>
                </a:solidFill>
                <a:effectLst>
                  <a:outerShdw blurRad="38100" dist="38100" dir="2700000" algn="tl">
                    <a:srgbClr val="000000">
                      <a:alpha val="43137"/>
                    </a:srgbClr>
                  </a:outerShdw>
                </a:effectLst>
                <a:latin typeface="+mn-ea"/>
                <a:cs typeface="+mn-ea"/>
              </a:rPr>
              <a:t>4</a:t>
            </a:r>
            <a:r>
              <a:rPr lang="zh-CN" altLang="zh-CN" sz="2400" b="1" kern="0" dirty="0">
                <a:solidFill>
                  <a:srgbClr val="3657B4"/>
                </a:solidFill>
                <a:effectLst>
                  <a:outerShdw blurRad="38100" dist="38100" dir="2700000" algn="tl">
                    <a:srgbClr val="000000">
                      <a:alpha val="43137"/>
                    </a:srgbClr>
                  </a:outerShdw>
                </a:effectLst>
                <a:latin typeface="+mn-ea"/>
                <a:cs typeface="+mn-ea"/>
              </a:rPr>
              <a:t>位数字。如“</a:t>
            </a:r>
            <a:r>
              <a:rPr lang="en-US" altLang="zh-CN" sz="2400" b="1" kern="0" dirty="0">
                <a:solidFill>
                  <a:srgbClr val="3657B4"/>
                </a:solidFill>
                <a:effectLst>
                  <a:outerShdw blurRad="38100" dist="38100" dir="2700000" algn="tl">
                    <a:srgbClr val="000000">
                      <a:alpha val="43137"/>
                    </a:srgbClr>
                  </a:outerShdw>
                </a:effectLst>
                <a:latin typeface="+mn-ea"/>
                <a:cs typeface="+mn-ea"/>
              </a:rPr>
              <a:t>2010</a:t>
            </a:r>
            <a:r>
              <a:rPr lang="zh-CN" altLang="zh-CN" sz="2400" b="1" kern="0" dirty="0">
                <a:solidFill>
                  <a:srgbClr val="3657B4"/>
                </a:solidFill>
                <a:effectLst>
                  <a:outerShdw blurRad="38100" dist="38100" dir="2700000" algn="tl">
                    <a:srgbClr val="000000">
                      <a:alpha val="43137"/>
                    </a:srgbClr>
                  </a:outerShdw>
                </a:effectLst>
                <a:latin typeface="+mn-ea"/>
                <a:cs typeface="+mn-ea"/>
              </a:rPr>
              <a:t>”，不用填写月份和日期，仅填写年份。</a:t>
            </a: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12</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.职业</a:t>
            </a:r>
            <a:endParaRPr kumimoji="0" lang="en-US" altLang="zh-CN"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（软件及模板中均有对应选项）</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指从业人员获取主要生活来源所从事的社会性工作的类别。按照</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中华人民共和国职业分类大典</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2022</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年版）填写，共七位。</a:t>
            </a:r>
            <a:endParaRPr kumimoji="0" lang="en-US" altLang="zh-CN"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填报要求到职业小类，不要填写中类或大类。如本企业使用与职业分类标准不同的专门岗位名称，需要说明的，可在填报软件的“描述”中单独注明。如选择各类“其他”岗位的，请务必在“岗位描述”中注明岗位具体名称或工作内容。</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algn="l" defTabSz="914400" rtl="0" eaLnBrk="1" fontAlgn="base" latinLnBrk="0" hangingPunct="1">
              <a:lnSpc>
                <a:spcPct val="100000"/>
              </a:lnSpc>
              <a:spcBef>
                <a:spcPct val="20000"/>
              </a:spcBef>
              <a:buClr>
                <a:schemeClr val="hlink"/>
              </a:buClr>
              <a:buSzPct val="70000"/>
              <a:buFont typeface="Wingdings" panose="05000000000000000000" pitchFamily="2" charset="2"/>
              <a:buNone/>
              <a:defRPr/>
            </a:pP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（具体解释可见《2024年（2023年度）北京市企业薪酬调查工作培训手册》职业代码表)</a:t>
            </a:r>
            <a:endParaRPr kumimoji="0" lang="en-US" altLang="zh-CN"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6" cstate="print">
            <a:extLst>
              <a:ext uri="{28A0092B-C50C-407E-A947-70E740481C1C}">
                <a14:useLocalDpi xmlns:a14="http://schemas.microsoft.com/office/drawing/2010/main" val="0"/>
              </a:ext>
            </a:extLst>
          </a:blip>
          <a:srcRect t="39524"/>
          <a:stretch>
            <a:fillRect/>
          </a:stretch>
        </p:blipFill>
        <p:spPr>
          <a:xfrm>
            <a:off x="0" y="5673725"/>
            <a:ext cx="12192000" cy="1184275"/>
          </a:xfrm>
          <a:prstGeom prst="rect">
            <a:avLst/>
          </a:prstGeom>
        </p:spPr>
      </p:pic>
      <p:pic>
        <p:nvPicPr>
          <p:cNvPr id="6" name="图片 5"/>
          <p:cNvPicPr>
            <a:picLocks noChangeAspect="1"/>
          </p:cNvPicPr>
          <p:nvPr>
            <p:custDataLst>
              <p:tags r:id="rId2"/>
            </p:custDataLst>
          </p:nvPr>
        </p:nvPicPr>
        <p:blipFill>
          <a:blip r:embed="rId7"/>
          <a:stretch>
            <a:fillRect/>
          </a:stretch>
        </p:blipFill>
        <p:spPr>
          <a:xfrm>
            <a:off x="-635" y="-106680"/>
            <a:ext cx="12193270" cy="1174750"/>
          </a:xfrm>
          <a:prstGeom prst="rect">
            <a:avLst/>
          </a:prstGeom>
        </p:spPr>
      </p:pic>
      <p:sp>
        <p:nvSpPr>
          <p:cNvPr id="7" name="Text Box 15"/>
          <p:cNvSpPr txBox="1"/>
          <p:nvPr>
            <p:custDataLst>
              <p:tags r:id="rId3"/>
            </p:custDataLst>
          </p:nvPr>
        </p:nvSpPr>
        <p:spPr>
          <a:xfrm>
            <a:off x="544195" y="203200"/>
            <a:ext cx="11334750" cy="5726545"/>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13</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.管理岗位等级、专业技术职称、职业技能等级</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软件及模板中均有对应选项，并做了优化，与往年不同，例如如果职业选择了以“</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3”</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为开头的职业，后面管理岗位等级、专业技术职称、职业技能等级项目中就只出现对应“</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3”</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的管理岗位等级、专业技术职称、职业技能等级，便于企业填报合作逻辑审核修改。</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ts val="18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本指标与前一项“职业”指标的对应关系：职业大类为第一、三大类的，只能对应本指标中的</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11</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12</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13</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14</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选项；职业大类为第二大类的，对应本指标中的</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21-24</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选项；职业大类为第四大类、第五大类、第六大类的，对应本指标中的</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3A-37</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选项。</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fontAlgn="base">
              <a:spcBef>
                <a:spcPts val="1800"/>
              </a:spcBef>
              <a:spcAft>
                <a:spcPct val="0"/>
              </a:spcAft>
              <a:buClr>
                <a:schemeClr val="hlink"/>
              </a:buClr>
              <a:buSzPct val="70000"/>
              <a:defRPr/>
            </a:pPr>
            <a:r>
              <a:rPr lang="en-US" altLang="zh-CN" sz="2400" b="1" kern="0" dirty="0">
                <a:solidFill>
                  <a:srgbClr val="3657B4"/>
                </a:solidFill>
                <a:effectLst>
                  <a:outerShdw blurRad="38100" dist="38100" dir="2700000" algn="tl">
                    <a:srgbClr val="000000">
                      <a:alpha val="43137"/>
                    </a:srgbClr>
                  </a:outerShdw>
                </a:effectLst>
                <a:latin typeface="+mn-ea"/>
                <a:cs typeface="+mn-ea"/>
              </a:rPr>
              <a:t>        </a:t>
            </a:r>
            <a:r>
              <a:rPr lang="zh-CN" altLang="zh-CN" sz="2400" b="1" kern="0" dirty="0">
                <a:solidFill>
                  <a:srgbClr val="3657B4"/>
                </a:solidFill>
                <a:effectLst>
                  <a:outerShdw blurRad="38100" dist="38100" dir="2700000" algn="tl">
                    <a:srgbClr val="000000">
                      <a:alpha val="43137"/>
                    </a:srgbClr>
                  </a:outerShdw>
                </a:effectLst>
                <a:latin typeface="+mn-ea"/>
                <a:cs typeface="+mn-ea"/>
              </a:rPr>
              <a:t>针对现实中一些技术、技能人才从事管理岗位工作的实际情况，自</a:t>
            </a:r>
            <a:r>
              <a:rPr lang="en-US" altLang="zh-CN" sz="2400" b="1" kern="0" dirty="0">
                <a:solidFill>
                  <a:srgbClr val="3657B4"/>
                </a:solidFill>
                <a:effectLst>
                  <a:outerShdw blurRad="38100" dist="38100" dir="2700000" algn="tl">
                    <a:srgbClr val="000000">
                      <a:alpha val="43137"/>
                    </a:srgbClr>
                  </a:outerShdw>
                </a:effectLst>
                <a:latin typeface="+mn-ea"/>
                <a:cs typeface="+mn-ea"/>
              </a:rPr>
              <a:t>2024</a:t>
            </a:r>
            <a:r>
              <a:rPr lang="zh-CN" altLang="zh-CN" sz="2400" b="1" kern="0" dirty="0">
                <a:solidFill>
                  <a:srgbClr val="3657B4"/>
                </a:solidFill>
                <a:effectLst>
                  <a:outerShdw blurRad="38100" dist="38100" dir="2700000" algn="tl">
                    <a:srgbClr val="000000">
                      <a:alpha val="43137"/>
                    </a:srgbClr>
                  </a:outerShdw>
                </a:effectLst>
                <a:latin typeface="+mn-ea"/>
                <a:cs typeface="+mn-ea"/>
              </a:rPr>
              <a:t>年度调查起，职业小类为“企业负责人”（代码前五位为</a:t>
            </a:r>
            <a:r>
              <a:rPr lang="en-US" altLang="zh-CN" sz="2400" b="1" kern="0" dirty="0">
                <a:solidFill>
                  <a:srgbClr val="3657B4"/>
                </a:solidFill>
                <a:effectLst>
                  <a:outerShdw blurRad="38100" dist="38100" dir="2700000" algn="tl">
                    <a:srgbClr val="000000">
                      <a:alpha val="43137"/>
                    </a:srgbClr>
                  </a:outerShdw>
                </a:effectLst>
                <a:latin typeface="+mn-ea"/>
                <a:cs typeface="+mn-ea"/>
              </a:rPr>
              <a:t>1-06-01</a:t>
            </a:r>
            <a:r>
              <a:rPr lang="zh-CN" altLang="zh-CN" sz="2400" b="1" kern="0" dirty="0">
                <a:solidFill>
                  <a:srgbClr val="3657B4"/>
                </a:solidFill>
                <a:effectLst>
                  <a:outerShdw blurRad="38100" dist="38100" dir="2700000" algn="tl">
                    <a:srgbClr val="000000">
                      <a:alpha val="43137"/>
                    </a:srgbClr>
                  </a:outerShdw>
                </a:effectLst>
                <a:latin typeface="+mn-ea"/>
                <a:cs typeface="+mn-ea"/>
              </a:rPr>
              <a:t>）的，由原来只能对应填报管理岗位类等级（</a:t>
            </a:r>
            <a:r>
              <a:rPr lang="en-US" altLang="zh-CN" sz="2400" b="1" kern="0" dirty="0">
                <a:solidFill>
                  <a:srgbClr val="3657B4"/>
                </a:solidFill>
                <a:effectLst>
                  <a:outerShdw blurRad="38100" dist="38100" dir="2700000" algn="tl">
                    <a:srgbClr val="000000">
                      <a:alpha val="43137"/>
                    </a:srgbClr>
                  </a:outerShdw>
                </a:effectLst>
                <a:latin typeface="+mn-ea"/>
                <a:cs typeface="+mn-ea"/>
              </a:rPr>
              <a:t>11</a:t>
            </a:r>
            <a:r>
              <a:rPr lang="zh-CN" altLang="zh-CN" sz="2400" b="1" kern="0" dirty="0">
                <a:solidFill>
                  <a:srgbClr val="3657B4"/>
                </a:solidFill>
                <a:effectLst>
                  <a:outerShdw blurRad="38100" dist="38100" dir="2700000" algn="tl">
                    <a:srgbClr val="000000">
                      <a:alpha val="43137"/>
                    </a:srgbClr>
                  </a:outerShdw>
                </a:effectLst>
                <a:latin typeface="+mn-ea"/>
                <a:cs typeface="+mn-ea"/>
              </a:rPr>
              <a:t>～</a:t>
            </a:r>
            <a:r>
              <a:rPr lang="en-US" altLang="zh-CN" sz="2400" b="1" kern="0" dirty="0">
                <a:solidFill>
                  <a:srgbClr val="3657B4"/>
                </a:solidFill>
                <a:effectLst>
                  <a:outerShdw blurRad="38100" dist="38100" dir="2700000" algn="tl">
                    <a:srgbClr val="000000">
                      <a:alpha val="43137"/>
                    </a:srgbClr>
                  </a:outerShdw>
                </a:effectLst>
                <a:latin typeface="+mn-ea"/>
                <a:cs typeface="+mn-ea"/>
              </a:rPr>
              <a:t>14</a:t>
            </a:r>
            <a:r>
              <a:rPr lang="zh-CN" altLang="zh-CN" sz="2400" b="1" kern="0" dirty="0">
                <a:solidFill>
                  <a:srgbClr val="3657B4"/>
                </a:solidFill>
                <a:effectLst>
                  <a:outerShdw blurRad="38100" dist="38100" dir="2700000" algn="tl">
                    <a:srgbClr val="000000">
                      <a:alpha val="43137"/>
                    </a:srgbClr>
                  </a:outerShdw>
                </a:effectLst>
                <a:latin typeface="+mn-ea"/>
                <a:cs typeface="+mn-ea"/>
              </a:rPr>
              <a:t>选项），变更为“综合考虑劳动者的工作性质内容、技术技能等级证书等因素，可在管理类</a:t>
            </a:r>
            <a:r>
              <a:rPr lang="zh-CN" altLang="en-US" sz="2400" b="1" kern="0" dirty="0">
                <a:solidFill>
                  <a:srgbClr val="3657B4"/>
                </a:solidFill>
                <a:effectLst>
                  <a:outerShdw blurRad="38100" dist="38100" dir="2700000" algn="tl">
                    <a:srgbClr val="000000">
                      <a:alpha val="43137"/>
                    </a:srgbClr>
                  </a:outerShdw>
                </a:effectLst>
                <a:latin typeface="+mn-ea"/>
                <a:cs typeface="+mn-ea"/>
              </a:rPr>
              <a:t>（</a:t>
            </a:r>
            <a:r>
              <a:rPr lang="en-US" altLang="zh-CN" sz="2400" b="1" kern="0" dirty="0">
                <a:solidFill>
                  <a:srgbClr val="3657B4"/>
                </a:solidFill>
                <a:effectLst>
                  <a:outerShdw blurRad="38100" dist="38100" dir="2700000" algn="tl">
                    <a:srgbClr val="000000">
                      <a:alpha val="43137"/>
                    </a:srgbClr>
                  </a:outerShdw>
                </a:effectLst>
                <a:latin typeface="+mn-ea"/>
                <a:cs typeface="+mn-ea"/>
              </a:rPr>
              <a:t>11</a:t>
            </a:r>
            <a:r>
              <a:rPr lang="zh-CN" altLang="zh-CN" sz="2400" b="1" kern="0" dirty="0">
                <a:solidFill>
                  <a:srgbClr val="3657B4"/>
                </a:solidFill>
                <a:effectLst>
                  <a:outerShdw blurRad="38100" dist="38100" dir="2700000" algn="tl">
                    <a:srgbClr val="000000">
                      <a:alpha val="43137"/>
                    </a:srgbClr>
                  </a:outerShdw>
                </a:effectLst>
                <a:latin typeface="+mn-ea"/>
                <a:cs typeface="+mn-ea"/>
              </a:rPr>
              <a:t> ～ </a:t>
            </a:r>
            <a:r>
              <a:rPr lang="en-US" altLang="zh-CN" sz="2400" b="1" kern="0" dirty="0">
                <a:solidFill>
                  <a:srgbClr val="3657B4"/>
                </a:solidFill>
                <a:effectLst>
                  <a:outerShdw blurRad="38100" dist="38100" dir="2700000" algn="tl">
                    <a:srgbClr val="000000">
                      <a:alpha val="43137"/>
                    </a:srgbClr>
                  </a:outerShdw>
                </a:effectLst>
                <a:latin typeface="+mn-ea"/>
                <a:cs typeface="+mn-ea"/>
              </a:rPr>
              <a:t>14</a:t>
            </a:r>
            <a:r>
              <a:rPr lang="zh-CN" altLang="en-US" sz="2400" b="1" kern="0" dirty="0">
                <a:solidFill>
                  <a:srgbClr val="3657B4"/>
                </a:solidFill>
                <a:effectLst>
                  <a:outerShdw blurRad="38100" dist="38100" dir="2700000" algn="tl">
                    <a:srgbClr val="000000">
                      <a:alpha val="43137"/>
                    </a:srgbClr>
                  </a:outerShdw>
                </a:effectLst>
                <a:latin typeface="+mn-ea"/>
                <a:cs typeface="+mn-ea"/>
              </a:rPr>
              <a:t>）</a:t>
            </a:r>
            <a:r>
              <a:rPr lang="zh-CN" altLang="zh-CN" sz="2400" b="1" kern="0" dirty="0">
                <a:solidFill>
                  <a:srgbClr val="3657B4"/>
                </a:solidFill>
                <a:effectLst>
                  <a:outerShdw blurRad="38100" dist="38100" dir="2700000" algn="tl">
                    <a:srgbClr val="000000">
                      <a:alpha val="43137"/>
                    </a:srgbClr>
                  </a:outerShdw>
                </a:effectLst>
                <a:latin typeface="+mn-ea"/>
                <a:cs typeface="+mn-ea"/>
              </a:rPr>
              <a:t>、技术类</a:t>
            </a:r>
            <a:r>
              <a:rPr lang="zh-CN" altLang="en-US" sz="2400" b="1" kern="0" dirty="0">
                <a:solidFill>
                  <a:srgbClr val="3657B4"/>
                </a:solidFill>
                <a:effectLst>
                  <a:outerShdw blurRad="38100" dist="38100" dir="2700000" algn="tl">
                    <a:srgbClr val="000000">
                      <a:alpha val="43137"/>
                    </a:srgbClr>
                  </a:outerShdw>
                </a:effectLst>
                <a:latin typeface="+mn-ea"/>
                <a:cs typeface="+mn-ea"/>
              </a:rPr>
              <a:t>（</a:t>
            </a:r>
            <a:r>
              <a:rPr lang="en-US" altLang="zh-CN" sz="2400" b="1" kern="0" dirty="0">
                <a:solidFill>
                  <a:srgbClr val="3657B4"/>
                </a:solidFill>
                <a:effectLst>
                  <a:outerShdw blurRad="38100" dist="38100" dir="2700000" algn="tl">
                    <a:srgbClr val="000000">
                      <a:alpha val="43137"/>
                    </a:srgbClr>
                  </a:outerShdw>
                </a:effectLst>
                <a:latin typeface="+mn-ea"/>
                <a:cs typeface="+mn-ea"/>
              </a:rPr>
              <a:t>21</a:t>
            </a:r>
            <a:r>
              <a:rPr lang="zh-CN" altLang="zh-CN" sz="2400" b="1" kern="0" dirty="0">
                <a:solidFill>
                  <a:srgbClr val="3657B4"/>
                </a:solidFill>
                <a:effectLst>
                  <a:outerShdw blurRad="38100" dist="38100" dir="2700000" algn="tl">
                    <a:srgbClr val="000000">
                      <a:alpha val="43137"/>
                    </a:srgbClr>
                  </a:outerShdw>
                </a:effectLst>
                <a:latin typeface="+mn-ea"/>
                <a:cs typeface="+mn-ea"/>
              </a:rPr>
              <a:t> ～ </a:t>
            </a:r>
            <a:r>
              <a:rPr lang="en-US" altLang="zh-CN" sz="2400" b="1" kern="0" dirty="0">
                <a:solidFill>
                  <a:srgbClr val="3657B4"/>
                </a:solidFill>
                <a:effectLst>
                  <a:outerShdw blurRad="38100" dist="38100" dir="2700000" algn="tl">
                    <a:srgbClr val="000000">
                      <a:alpha val="43137"/>
                    </a:srgbClr>
                  </a:outerShdw>
                </a:effectLst>
                <a:latin typeface="+mn-ea"/>
                <a:cs typeface="+mn-ea"/>
              </a:rPr>
              <a:t>24</a:t>
            </a:r>
            <a:r>
              <a:rPr lang="zh-CN" altLang="en-US" sz="2400" b="1" kern="0" dirty="0">
                <a:solidFill>
                  <a:srgbClr val="3657B4"/>
                </a:solidFill>
                <a:effectLst>
                  <a:outerShdw blurRad="38100" dist="38100" dir="2700000" algn="tl">
                    <a:srgbClr val="000000">
                      <a:alpha val="43137"/>
                    </a:srgbClr>
                  </a:outerShdw>
                </a:effectLst>
                <a:latin typeface="+mn-ea"/>
                <a:cs typeface="+mn-ea"/>
              </a:rPr>
              <a:t>）</a:t>
            </a:r>
            <a:r>
              <a:rPr lang="zh-CN" altLang="zh-CN" sz="2400" b="1" kern="0" dirty="0">
                <a:solidFill>
                  <a:srgbClr val="3657B4"/>
                </a:solidFill>
                <a:effectLst>
                  <a:outerShdw blurRad="38100" dist="38100" dir="2700000" algn="tl">
                    <a:srgbClr val="000000">
                      <a:alpha val="43137"/>
                    </a:srgbClr>
                  </a:outerShdw>
                </a:effectLst>
                <a:latin typeface="+mn-ea"/>
                <a:cs typeface="+mn-ea"/>
              </a:rPr>
              <a:t>、技能类</a:t>
            </a:r>
            <a:r>
              <a:rPr lang="zh-CN" altLang="en-US" sz="2400" b="1" kern="0" dirty="0">
                <a:solidFill>
                  <a:srgbClr val="3657B4"/>
                </a:solidFill>
                <a:effectLst>
                  <a:outerShdw blurRad="38100" dist="38100" dir="2700000" algn="tl">
                    <a:srgbClr val="000000">
                      <a:alpha val="43137"/>
                    </a:srgbClr>
                  </a:outerShdw>
                </a:effectLst>
                <a:latin typeface="+mn-ea"/>
                <a:cs typeface="+mn-ea"/>
              </a:rPr>
              <a:t>（</a:t>
            </a:r>
            <a:r>
              <a:rPr lang="en-US" altLang="zh-CN" sz="2400" b="1" kern="0" dirty="0">
                <a:solidFill>
                  <a:srgbClr val="3657B4"/>
                </a:solidFill>
                <a:effectLst>
                  <a:outerShdw blurRad="38100" dist="38100" dir="2700000" algn="tl">
                    <a:srgbClr val="000000">
                      <a:alpha val="43137"/>
                    </a:srgbClr>
                  </a:outerShdw>
                </a:effectLst>
                <a:latin typeface="+mn-ea"/>
                <a:cs typeface="+mn-ea"/>
              </a:rPr>
              <a:t>3A</a:t>
            </a:r>
            <a:r>
              <a:rPr lang="zh-CN" altLang="zh-CN" sz="2400" b="1" kern="0" dirty="0">
                <a:solidFill>
                  <a:srgbClr val="3657B4"/>
                </a:solidFill>
                <a:effectLst>
                  <a:outerShdw blurRad="38100" dist="38100" dir="2700000" algn="tl">
                    <a:srgbClr val="000000">
                      <a:alpha val="43137"/>
                    </a:srgbClr>
                  </a:outerShdw>
                </a:effectLst>
                <a:latin typeface="+mn-ea"/>
                <a:cs typeface="+mn-ea"/>
              </a:rPr>
              <a:t> ～ </a:t>
            </a:r>
            <a:r>
              <a:rPr lang="en-US" altLang="zh-CN" sz="2400" b="1" kern="0" dirty="0">
                <a:solidFill>
                  <a:srgbClr val="3657B4"/>
                </a:solidFill>
                <a:effectLst>
                  <a:outerShdw blurRad="38100" dist="38100" dir="2700000" algn="tl">
                    <a:srgbClr val="000000">
                      <a:alpha val="43137"/>
                    </a:srgbClr>
                  </a:outerShdw>
                </a:effectLst>
                <a:latin typeface="+mn-ea"/>
                <a:cs typeface="+mn-ea"/>
              </a:rPr>
              <a:t>36</a:t>
            </a:r>
            <a:r>
              <a:rPr lang="zh-CN" altLang="en-US" sz="2400" b="1" kern="0" dirty="0">
                <a:solidFill>
                  <a:srgbClr val="3657B4"/>
                </a:solidFill>
                <a:effectLst>
                  <a:outerShdw blurRad="38100" dist="38100" dir="2700000" algn="tl">
                    <a:srgbClr val="000000">
                      <a:alpha val="43137"/>
                    </a:srgbClr>
                  </a:outerShdw>
                </a:effectLst>
                <a:latin typeface="+mn-ea"/>
                <a:cs typeface="+mn-ea"/>
              </a:rPr>
              <a:t>）</a:t>
            </a:r>
            <a:r>
              <a:rPr lang="zh-CN" altLang="zh-CN" sz="2400" b="1" kern="0" dirty="0">
                <a:solidFill>
                  <a:srgbClr val="3657B4"/>
                </a:solidFill>
                <a:effectLst>
                  <a:outerShdw blurRad="38100" dist="38100" dir="2700000" algn="tl">
                    <a:srgbClr val="000000">
                      <a:alpha val="43137"/>
                    </a:srgbClr>
                  </a:outerShdw>
                </a:effectLst>
                <a:latin typeface="+mn-ea"/>
                <a:cs typeface="+mn-ea"/>
              </a:rPr>
              <a:t>三类岗位等级中选择任一类，填写具体等级”。</a:t>
            </a:r>
          </a:p>
          <a:p>
            <a:pPr marL="0" marR="0" lvl="0" indent="0" algn="l" defTabSz="914400" rtl="0" eaLnBrk="1" fontAlgn="base" latinLnBrk="0" hangingPunct="1">
              <a:lnSpc>
                <a:spcPct val="100000"/>
              </a:lnSpc>
              <a:spcBef>
                <a:spcPts val="18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形状, 圆圈&#10;&#10;描述已自动生成"/>
          <p:cNvPicPr>
            <a:picLocks noChangeAspect="1"/>
          </p:cNvPicPr>
          <p:nvPr>
            <p:custDataLst>
              <p:tags r:id="rId1"/>
            </p:custDataLst>
          </p:nvPr>
        </p:nvPicPr>
        <p:blipFill rotWithShape="1">
          <a:blip r:embed="rId6" cstate="print">
            <a:extLst>
              <a:ext uri="{28A0092B-C50C-407E-A947-70E740481C1C}">
                <a14:useLocalDpi xmlns:a14="http://schemas.microsoft.com/office/drawing/2010/main" val="0"/>
              </a:ext>
            </a:extLst>
          </a:blip>
          <a:srcRect t="39524"/>
          <a:stretch>
            <a:fillRect/>
          </a:stretch>
        </p:blipFill>
        <p:spPr>
          <a:xfrm>
            <a:off x="0" y="5780476"/>
            <a:ext cx="12192000" cy="1077523"/>
          </a:xfrm>
          <a:prstGeom prst="rect">
            <a:avLst/>
          </a:prstGeom>
        </p:spPr>
      </p:pic>
      <p:pic>
        <p:nvPicPr>
          <p:cNvPr id="10" name="图片 9"/>
          <p:cNvPicPr>
            <a:picLocks noChangeAspect="1"/>
          </p:cNvPicPr>
          <p:nvPr>
            <p:custDataLst>
              <p:tags r:id="rId2"/>
            </p:custDataLst>
          </p:nvPr>
        </p:nvPicPr>
        <p:blipFill>
          <a:blip r:embed="rId7"/>
          <a:stretch>
            <a:fillRect/>
          </a:stretch>
        </p:blipFill>
        <p:spPr>
          <a:xfrm>
            <a:off x="-529" y="-426"/>
            <a:ext cx="12193057" cy="1068531"/>
          </a:xfrm>
          <a:prstGeom prst="rect">
            <a:avLst/>
          </a:prstGeom>
        </p:spPr>
      </p:pic>
      <p:sp>
        <p:nvSpPr>
          <p:cNvPr id="33" name="文本框 32"/>
          <p:cNvSpPr txBox="1"/>
          <p:nvPr>
            <p:custDataLst>
              <p:tags r:id="rId3"/>
            </p:custDataLst>
          </p:nvPr>
        </p:nvSpPr>
        <p:spPr>
          <a:xfrm>
            <a:off x="1127527" y="1198359"/>
            <a:ext cx="3183834" cy="829945"/>
          </a:xfrm>
          <a:prstGeom prst="rect">
            <a:avLst/>
          </a:prstGeom>
          <a:noFill/>
        </p:spPr>
        <p:txBody>
          <a:bodyPr wrap="square" rtlCol="0">
            <a:spAutoFit/>
          </a:bodyPr>
          <a:lstStyle/>
          <a:p>
            <a:pPr algn="l"/>
            <a:r>
              <a:rPr lang="zh-CN" altLang="en-US" sz="4800" b="1" kern="0" noProof="0" dirty="0">
                <a:ln>
                  <a:noFill/>
                </a:ln>
                <a:solidFill>
                  <a:srgbClr val="FF0000"/>
                </a:solidFill>
                <a:effectLst>
                  <a:outerShdw blurRad="38100" dist="38100" dir="2700000" algn="tl">
                    <a:srgbClr val="000000"/>
                  </a:outerShdw>
                </a:effectLst>
                <a:uLnTx/>
                <a:uFillTx/>
                <a:latin typeface="仿宋" panose="02010609060101010101" pitchFamily="49" charset="-122"/>
                <a:ea typeface="仿宋" panose="02010609060101010101" pitchFamily="49" charset="-122"/>
                <a:sym typeface="+mn-lt"/>
              </a:rPr>
              <a:t>特别注意</a:t>
            </a:r>
            <a:endParaRPr lang="zh-CN" altLang="en-US" sz="4800" dirty="0">
              <a:solidFill>
                <a:srgbClr val="FF0000"/>
              </a:solidFill>
              <a:latin typeface="仿宋" panose="02010609060101010101" pitchFamily="49" charset="-122"/>
              <a:ea typeface="仿宋" panose="02010609060101010101" pitchFamily="49" charset="-122"/>
              <a:cs typeface="+mn-ea"/>
              <a:sym typeface="+mn-lt"/>
            </a:endParaRPr>
          </a:p>
        </p:txBody>
      </p:sp>
      <p:sp>
        <p:nvSpPr>
          <p:cNvPr id="5" name="文本框 4"/>
          <p:cNvSpPr txBox="1"/>
          <p:nvPr>
            <p:custDataLst>
              <p:tags r:id="rId4"/>
            </p:custDataLst>
          </p:nvPr>
        </p:nvSpPr>
        <p:spPr>
          <a:xfrm>
            <a:off x="1284605" y="2789382"/>
            <a:ext cx="9545955" cy="2430087"/>
          </a:xfrm>
          <a:prstGeom prst="rect">
            <a:avLst/>
          </a:prstGeom>
          <a:noFill/>
        </p:spPr>
        <p:txBody>
          <a:bodyPr wrap="square">
            <a:noAutofit/>
          </a:bodyPr>
          <a:lstStyle/>
          <a:p>
            <a:pPr marL="342900" marR="0" indent="-342900" defTabSz="914400">
              <a:spcBef>
                <a:spcPct val="20000"/>
              </a:spcBef>
              <a:buClr>
                <a:schemeClr val="hlink"/>
              </a:buClr>
              <a:buSzPct val="70000"/>
              <a:buFont typeface="Wingdings" panose="05000000000000000000" pitchFamily="2" charset="2"/>
              <a:buChar char="u"/>
              <a:defRPr/>
            </a:pPr>
            <a:r>
              <a:rPr lang="zh-CN" altLang="en-US" sz="2400" b="1" noProof="0" dirty="0">
                <a:solidFill>
                  <a:srgbClr val="FFC000"/>
                </a:solidFill>
                <a:effectLst>
                  <a:outerShdw blurRad="38100" dist="38100" dir="2700000" algn="tl">
                    <a:srgbClr val="000000"/>
                  </a:outerShdw>
                </a:effectLst>
                <a:latin typeface="+mn-ea"/>
                <a:sym typeface="Arial" panose="020B0604020202020204" pitchFamily="34" charset="0"/>
              </a:rPr>
              <a:t>一定仔细认真核对所填报数据的单位名称。</a:t>
            </a:r>
            <a:endParaRPr kumimoji="0" lang="en-US" altLang="zh-CN" sz="2400" b="1" kern="1200" cap="none" spc="0" normalizeH="0" baseline="0" noProof="0" dirty="0">
              <a:solidFill>
                <a:srgbClr val="FFFF00"/>
              </a:solidFill>
              <a:effectLst>
                <a:outerShdw blurRad="38100" dist="38100" dir="2700000" algn="tl">
                  <a:srgbClr val="000000"/>
                </a:outerShdw>
              </a:effectLst>
              <a:latin typeface="+mn-ea"/>
              <a:ea typeface="+mn-ea"/>
              <a:cs typeface="+mn-cs"/>
              <a:sym typeface="Arial" panose="020B0604020202020204" pitchFamily="34" charset="0"/>
            </a:endParaRPr>
          </a:p>
          <a:p>
            <a:pPr marL="342900" marR="0" indent="-342900" defTabSz="914400">
              <a:spcBef>
                <a:spcPct val="20000"/>
              </a:spcBef>
              <a:buClr>
                <a:schemeClr val="hlink"/>
              </a:buClr>
              <a:buSzPct val="70000"/>
              <a:buFont typeface="Wingdings" panose="05000000000000000000" pitchFamily="2" charset="2"/>
              <a:buChar char="u"/>
              <a:defRPr/>
            </a:pPr>
            <a:r>
              <a:rPr lang="zh-CN" altLang="en-US" sz="2400" b="1" noProof="0" dirty="0">
                <a:solidFill>
                  <a:srgbClr val="FFC000"/>
                </a:solidFill>
                <a:effectLst>
                  <a:outerShdw blurRad="38100" dist="38100" dir="2700000" algn="tl">
                    <a:srgbClr val="000000"/>
                  </a:outerShdw>
                </a:effectLst>
                <a:latin typeface="+mn-ea"/>
                <a:sym typeface="Arial" panose="020B0604020202020204" pitchFamily="34" charset="0"/>
              </a:rPr>
              <a:t>填报企业具体数据填报口径，在不违反要求的前提下，保持以集团为单位统一口径的要求填报。</a:t>
            </a:r>
            <a:endParaRPr kumimoji="0" lang="en-US" altLang="zh-CN" sz="2400" b="1" kern="1200" cap="none" spc="0" normalizeH="0" baseline="0" noProof="0" dirty="0">
              <a:solidFill>
                <a:srgbClr val="FFC000"/>
              </a:solidFill>
              <a:effectLst>
                <a:outerShdw blurRad="38100" dist="38100" dir="2700000" algn="tl">
                  <a:srgbClr val="000000"/>
                </a:outerShdw>
              </a:effectLst>
              <a:latin typeface="+mn-ea"/>
              <a:ea typeface="+mn-ea"/>
              <a:cs typeface="+mn-cs"/>
              <a:sym typeface="Arial" panose="020B0604020202020204" pitchFamily="34" charset="0"/>
            </a:endParaRPr>
          </a:p>
          <a:p>
            <a:pPr marL="342900" marR="0" indent="-342900" defTabSz="914400">
              <a:spcBef>
                <a:spcPct val="20000"/>
              </a:spcBef>
              <a:buClr>
                <a:schemeClr val="hlink"/>
              </a:buClr>
              <a:buSzPct val="70000"/>
              <a:buFont typeface="Wingdings" panose="05000000000000000000" pitchFamily="2" charset="2"/>
              <a:buChar char="u"/>
              <a:defRPr/>
            </a:pPr>
            <a:r>
              <a:rPr lang="zh-CN" altLang="en-US" sz="2400" b="1" noProof="0" dirty="0">
                <a:solidFill>
                  <a:srgbClr val="FFC000"/>
                </a:solidFill>
                <a:effectLst>
                  <a:outerShdw blurRad="38100" dist="38100" dir="2700000" algn="tl">
                    <a:srgbClr val="000000"/>
                  </a:outerShdw>
                </a:effectLst>
                <a:latin typeface="+mn-ea"/>
                <a:sym typeface="Arial" panose="020B0604020202020204" pitchFamily="34" charset="0"/>
              </a:rPr>
              <a:t>按人社部最新要求，被调查企业为</a:t>
            </a:r>
            <a:r>
              <a:rPr lang="zh-CN" altLang="en-US" sz="2400" b="1" noProof="0" dirty="0">
                <a:solidFill>
                  <a:srgbClr val="FF0000"/>
                </a:solidFill>
                <a:effectLst>
                  <a:outerShdw blurRad="38100" dist="38100" dir="2700000" algn="tl">
                    <a:srgbClr val="000000"/>
                  </a:outerShdw>
                </a:effectLst>
                <a:latin typeface="+mn-ea"/>
                <a:sym typeface="Arial" panose="020B0604020202020204" pitchFamily="34" charset="0"/>
              </a:rPr>
              <a:t>全员填报</a:t>
            </a:r>
            <a:r>
              <a:rPr lang="zh-CN" altLang="en-US" sz="2400" b="1" noProof="0" dirty="0">
                <a:solidFill>
                  <a:srgbClr val="FFC000"/>
                </a:solidFill>
                <a:effectLst>
                  <a:outerShdw blurRad="38100" dist="38100" dir="2700000" algn="tl">
                    <a:srgbClr val="000000"/>
                  </a:outerShdw>
                </a:effectLst>
                <a:latin typeface="+mn-ea"/>
                <a:sym typeface="Arial" panose="020B0604020202020204" pitchFamily="34" charset="0"/>
              </a:rPr>
              <a:t>，不再采用抽样调查；</a:t>
            </a:r>
            <a:endParaRPr kumimoji="0" lang="en-US" altLang="zh-CN" sz="2400" b="1" kern="1200" cap="none" spc="0" normalizeH="0" baseline="0" noProof="0" dirty="0">
              <a:solidFill>
                <a:srgbClr val="FFC000"/>
              </a:solidFill>
              <a:effectLst>
                <a:outerShdw blurRad="38100" dist="38100" dir="2700000" algn="tl">
                  <a:srgbClr val="000000"/>
                </a:outerShdw>
              </a:effectLst>
              <a:latin typeface="+mn-ea"/>
              <a:ea typeface="+mn-ea"/>
              <a:cs typeface="+mn-cs"/>
              <a:sym typeface="Arial" panose="020B0604020202020204" pitchFamily="34" charset="0"/>
            </a:endParaRPr>
          </a:p>
          <a:p>
            <a:pPr marL="342900" marR="0" indent="-342900" defTabSz="914400">
              <a:spcBef>
                <a:spcPct val="20000"/>
              </a:spcBef>
              <a:buClr>
                <a:schemeClr val="hlink"/>
              </a:buClr>
              <a:buSzPct val="70000"/>
              <a:buFont typeface="Wingdings" panose="05000000000000000000" pitchFamily="2" charset="2"/>
              <a:buChar char="u"/>
              <a:defRPr/>
            </a:pPr>
            <a:r>
              <a:rPr lang="zh-CN" altLang="en-US" sz="2400" b="1" noProof="0" dirty="0">
                <a:solidFill>
                  <a:srgbClr val="FFC000"/>
                </a:solidFill>
                <a:effectLst>
                  <a:outerShdw blurRad="38100" dist="38100" dir="2700000" algn="tl">
                    <a:srgbClr val="000000"/>
                  </a:outerShdw>
                </a:effectLst>
                <a:latin typeface="+mn-ea"/>
                <a:sym typeface="Arial" panose="020B0604020202020204" pitchFamily="34" charset="0"/>
              </a:rPr>
              <a:t>新毕业生为当年毕业当年参加工作的毕业生，不限定生源。</a:t>
            </a:r>
            <a:endParaRPr kumimoji="0" lang="en-US" altLang="zh-CN" sz="2400" b="1" kern="1200" cap="none" spc="0" normalizeH="0" baseline="0" noProof="0" dirty="0">
              <a:solidFill>
                <a:srgbClr val="FFFF00"/>
              </a:solidFill>
              <a:effectLst>
                <a:outerShdw blurRad="38100" dist="38100" dir="2700000" algn="tl">
                  <a:srgbClr val="000000"/>
                </a:outerShdw>
              </a:effectLst>
              <a:latin typeface="+mn-ea"/>
              <a:ea typeface="+mn-ea"/>
              <a:cs typeface="+mn-cs"/>
              <a:sym typeface="Arial" panose="020B0604020202020204" pitchFamily="34" charset="0"/>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t="39524"/>
          <a:stretch>
            <a:fillRect/>
          </a:stretch>
        </p:blipFill>
        <p:spPr>
          <a:xfrm>
            <a:off x="0" y="5673725"/>
            <a:ext cx="12192000" cy="1184275"/>
          </a:xfrm>
          <a:prstGeom prst="rect">
            <a:avLst/>
          </a:prstGeom>
        </p:spPr>
      </p:pic>
      <p:pic>
        <p:nvPicPr>
          <p:cNvPr id="6" name="图片 5"/>
          <p:cNvPicPr>
            <a:picLocks noChangeAspect="1"/>
          </p:cNvPicPr>
          <p:nvPr>
            <p:custDataLst>
              <p:tags r:id="rId2"/>
            </p:custDataLst>
          </p:nvPr>
        </p:nvPicPr>
        <p:blipFill>
          <a:blip r:embed="rId6"/>
          <a:stretch>
            <a:fillRect/>
          </a:stretch>
        </p:blipFill>
        <p:spPr>
          <a:xfrm>
            <a:off x="-635" y="-106680"/>
            <a:ext cx="12193270" cy="1174750"/>
          </a:xfrm>
          <a:prstGeom prst="rect">
            <a:avLst/>
          </a:prstGeom>
        </p:spPr>
      </p:pic>
      <p:sp>
        <p:nvSpPr>
          <p:cNvPr id="7" name="Text Box 15"/>
          <p:cNvSpPr txBox="1"/>
          <p:nvPr>
            <p:custDataLst>
              <p:tags r:id="rId3"/>
            </p:custDataLst>
          </p:nvPr>
        </p:nvSpPr>
        <p:spPr>
          <a:xfrm>
            <a:off x="544195" y="762000"/>
            <a:ext cx="11334750" cy="4879975"/>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14</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.职业名称</a:t>
            </a:r>
            <a:endParaRPr kumimoji="0" lang="en-US" altLang="zh-CN"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endParaRPr>
          </a:p>
          <a:p>
            <a:pPr marL="609600" marR="0" lvl="0" indent="-6096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软件及模板中均有对应选项，选择不同职业后，选择对应的职业名称；若有对应职业名称必填，没有对应职业名称可为空。</a:t>
            </a:r>
            <a:endParaRPr kumimoji="0" lang="en-US" altLang="zh-CN"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本指标与前一项“职业”指标的对应关系。</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6" cstate="print">
            <a:extLst>
              <a:ext uri="{28A0092B-C50C-407E-A947-70E740481C1C}">
                <a14:useLocalDpi xmlns:a14="http://schemas.microsoft.com/office/drawing/2010/main" val="0"/>
              </a:ext>
            </a:extLst>
          </a:blip>
          <a:srcRect t="39524"/>
          <a:stretch>
            <a:fillRect/>
          </a:stretch>
        </p:blipFill>
        <p:spPr>
          <a:xfrm>
            <a:off x="0" y="5673725"/>
            <a:ext cx="12192000" cy="1184275"/>
          </a:xfrm>
          <a:prstGeom prst="rect">
            <a:avLst/>
          </a:prstGeom>
        </p:spPr>
      </p:pic>
      <p:pic>
        <p:nvPicPr>
          <p:cNvPr id="6" name="图片 5"/>
          <p:cNvPicPr>
            <a:picLocks noChangeAspect="1"/>
          </p:cNvPicPr>
          <p:nvPr>
            <p:custDataLst>
              <p:tags r:id="rId2"/>
            </p:custDataLst>
          </p:nvPr>
        </p:nvPicPr>
        <p:blipFill>
          <a:blip r:embed="rId7"/>
          <a:stretch>
            <a:fillRect/>
          </a:stretch>
        </p:blipFill>
        <p:spPr>
          <a:xfrm>
            <a:off x="-635" y="-106680"/>
            <a:ext cx="12193270" cy="1174750"/>
          </a:xfrm>
          <a:prstGeom prst="rect">
            <a:avLst/>
          </a:prstGeom>
        </p:spPr>
      </p:pic>
      <p:sp>
        <p:nvSpPr>
          <p:cNvPr id="7" name="Text Box 15"/>
          <p:cNvSpPr txBox="1"/>
          <p:nvPr>
            <p:custDataLst>
              <p:tags r:id="rId3"/>
            </p:custDataLst>
          </p:nvPr>
        </p:nvSpPr>
        <p:spPr>
          <a:xfrm>
            <a:off x="544195" y="249555"/>
            <a:ext cx="11334750" cy="539242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15</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.职称等级评选方式</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根据职工管理岗位等级、专业技术职称、职业技能等级实际评选方式填写。选择其他时，请填入其他评选方式的具体名称。</a:t>
            </a: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609600" marR="0" lvl="0" indent="-609600" algn="l" defTabSz="914400" rtl="0" eaLnBrk="1" fontAlgn="base" latinLnBrk="0" hangingPunct="1">
              <a:lnSpc>
                <a:spcPct val="100000"/>
              </a:lnSpc>
              <a:spcBef>
                <a:spcPct val="20000"/>
              </a:spcBef>
              <a:buClr>
                <a:schemeClr val="hlink"/>
              </a:buClr>
              <a:buSzPct val="70000"/>
              <a:buFont typeface="Wingdings" panose="05000000000000000000" pitchFamily="2" charset="2"/>
              <a:buNone/>
              <a:defRPr/>
            </a:pPr>
            <a:r>
              <a:rPr kumimoji="0" lang="en-US" altLang="zh-CN"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sym typeface="+mn-ea"/>
              </a:rPr>
              <a:t>16.其他评选方式</a:t>
            </a: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kumimoji="0" lang="en-US" altLang="zh-CN" sz="2400" b="1" i="0" u="none" strike="noStrike" kern="0" cap="none" spc="0" normalizeH="0" baseline="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kumimoji="0" lang="en-US" altLang="zh-CN"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当职业等级评选方式选择其他时，此项为必填，请填写相关评选方式。</a:t>
            </a:r>
          </a:p>
        </p:txBody>
      </p:sp>
      <p:graphicFrame>
        <p:nvGraphicFramePr>
          <p:cNvPr id="4" name="表格 3"/>
          <p:cNvGraphicFramePr>
            <a:graphicFrameLocks noGrp="1"/>
          </p:cNvGraphicFramePr>
          <p:nvPr>
            <p:custDataLst>
              <p:tags r:id="rId4"/>
            </p:custDataLst>
          </p:nvPr>
        </p:nvGraphicFramePr>
        <p:xfrm>
          <a:off x="1346200" y="1586865"/>
          <a:ext cx="8903970" cy="2709291"/>
        </p:xfrm>
        <a:graphic>
          <a:graphicData uri="http://schemas.openxmlformats.org/drawingml/2006/table">
            <a:tbl>
              <a:tblPr firstRow="1" firstCol="1" bandRow="1">
                <a:tableStyleId>{5C22544A-7EE6-4342-B048-85BDC9FD1C3A}</a:tableStyleId>
              </a:tblPr>
              <a:tblGrid>
                <a:gridCol w="1690370">
                  <a:extLst>
                    <a:ext uri="{9D8B030D-6E8A-4147-A177-3AD203B41FA5}">
                      <a16:colId xmlns:a16="http://schemas.microsoft.com/office/drawing/2014/main" val="20000"/>
                    </a:ext>
                  </a:extLst>
                </a:gridCol>
                <a:gridCol w="2078990">
                  <a:extLst>
                    <a:ext uri="{9D8B030D-6E8A-4147-A177-3AD203B41FA5}">
                      <a16:colId xmlns:a16="http://schemas.microsoft.com/office/drawing/2014/main" val="20001"/>
                    </a:ext>
                  </a:extLst>
                </a:gridCol>
                <a:gridCol w="5134610">
                  <a:extLst>
                    <a:ext uri="{9D8B030D-6E8A-4147-A177-3AD203B41FA5}">
                      <a16:colId xmlns:a16="http://schemas.microsoft.com/office/drawing/2014/main" val="20002"/>
                    </a:ext>
                  </a:extLst>
                </a:gridCol>
              </a:tblGrid>
              <a:tr h="0">
                <a:tc>
                  <a:txBody>
                    <a:bodyPr/>
                    <a:lstStyle/>
                    <a:p>
                      <a:pPr marL="145415" algn="just">
                        <a:lnSpc>
                          <a:spcPct val="107000"/>
                        </a:lnSpc>
                        <a:spcAft>
                          <a:spcPts val="0"/>
                        </a:spcAft>
                      </a:pPr>
                      <a:r>
                        <a:rPr lang="zh-CN" sz="1200" kern="100" dirty="0">
                          <a:effectLst/>
                        </a:rPr>
                        <a:t>代　　码</a:t>
                      </a:r>
                      <a:endParaRPr lang="zh-CN" sz="1100" kern="100" dirty="0">
                        <a:effectLst/>
                        <a:latin typeface="Calibri" panose="020F0502020204030204" charset="0"/>
                        <a:ea typeface="宋体" panose="02010600030101010101" pitchFamily="2" charset="-122"/>
                        <a:cs typeface="Times New Roman" panose="02020603050405020304" pitchFamily="18" charset="0"/>
                      </a:endParaRPr>
                    </a:p>
                  </a:txBody>
                  <a:tcPr marL="53975" marR="54610" marT="0" marB="0" anchor="ctr"/>
                </a:tc>
                <a:tc>
                  <a:txBody>
                    <a:bodyPr/>
                    <a:lstStyle/>
                    <a:p>
                      <a:pPr marL="635" algn="ctr">
                        <a:lnSpc>
                          <a:spcPct val="107000"/>
                        </a:lnSpc>
                        <a:spcAft>
                          <a:spcPts val="0"/>
                        </a:spcAft>
                      </a:pPr>
                      <a:r>
                        <a:rPr lang="zh-CN" sz="1200" kern="100">
                          <a:effectLst/>
                        </a:rPr>
                        <a:t>名　　称</a:t>
                      </a:r>
                      <a:endParaRPr lang="zh-CN" sz="1100" kern="100">
                        <a:effectLst/>
                        <a:latin typeface="Calibri" panose="020F0502020204030204" charset="0"/>
                        <a:ea typeface="宋体" panose="02010600030101010101" pitchFamily="2" charset="-122"/>
                        <a:cs typeface="Times New Roman" panose="02020603050405020304" pitchFamily="18" charset="0"/>
                      </a:endParaRPr>
                    </a:p>
                  </a:txBody>
                  <a:tcPr marL="53975" marR="54610" marT="0" marB="0" anchor="ctr"/>
                </a:tc>
                <a:tc>
                  <a:txBody>
                    <a:bodyPr/>
                    <a:lstStyle/>
                    <a:p>
                      <a:pPr marL="635" algn="ctr">
                        <a:lnSpc>
                          <a:spcPct val="107000"/>
                        </a:lnSpc>
                        <a:spcAft>
                          <a:spcPts val="0"/>
                        </a:spcAft>
                      </a:pPr>
                      <a:r>
                        <a:rPr lang="zh-CN" sz="1200" kern="100">
                          <a:effectLst/>
                        </a:rPr>
                        <a:t>说　　明</a:t>
                      </a:r>
                      <a:endParaRPr lang="zh-CN" sz="1100" kern="100">
                        <a:effectLst/>
                        <a:latin typeface="Calibri" panose="020F0502020204030204" charset="0"/>
                        <a:ea typeface="宋体" panose="02010600030101010101" pitchFamily="2" charset="-122"/>
                        <a:cs typeface="Times New Roman" panose="02020603050405020304" pitchFamily="18" charset="0"/>
                      </a:endParaRPr>
                    </a:p>
                  </a:txBody>
                  <a:tcPr marL="53975" marR="54610" marT="0" marB="0" anchor="ctr"/>
                </a:tc>
                <a:extLst>
                  <a:ext uri="{0D108BD9-81ED-4DB2-BD59-A6C34878D82A}">
                    <a16:rowId xmlns:a16="http://schemas.microsoft.com/office/drawing/2014/main" val="10000"/>
                  </a:ext>
                </a:extLst>
              </a:tr>
              <a:tr h="400685">
                <a:tc>
                  <a:txBody>
                    <a:bodyPr/>
                    <a:lstStyle/>
                    <a:p>
                      <a:pPr marL="635" algn="ctr">
                        <a:lnSpc>
                          <a:spcPct val="107000"/>
                        </a:lnSpc>
                        <a:spcAft>
                          <a:spcPts val="0"/>
                        </a:spcAft>
                        <a:buClrTx/>
                        <a:buSzTx/>
                        <a:buFontTx/>
                      </a:pPr>
                      <a:r>
                        <a:rPr lang="en-US" altLang="zh-CN" sz="1100" kern="100" dirty="0">
                          <a:effectLst/>
                          <a:latin typeface="Calibri" panose="020F0502020204030204" charset="0"/>
                          <a:ea typeface="宋体" panose="02010600030101010101" pitchFamily="2" charset="-122"/>
                          <a:cs typeface="Times New Roman" panose="02020603050405020304" pitchFamily="18" charset="0"/>
                        </a:rPr>
                        <a:t>01</a:t>
                      </a:r>
                    </a:p>
                  </a:txBody>
                  <a:tcPr marL="53975" marR="54610" marT="0" marB="0" anchor="ctr"/>
                </a:tc>
                <a:tc>
                  <a:txBody>
                    <a:bodyPr/>
                    <a:lstStyle/>
                    <a:p>
                      <a:pPr algn="ctr" fontAlgn="ctr"/>
                      <a:r>
                        <a:rPr lang="zh-CN" altLang="en-US" sz="1100" b="0" i="0" u="none" strike="noStrike">
                          <a:solidFill>
                            <a:srgbClr val="000000"/>
                          </a:solidFill>
                          <a:effectLst/>
                          <a:latin typeface="宋体" panose="02010600030101010101" pitchFamily="2" charset="-122"/>
                          <a:ea typeface="宋体" panose="02010600030101010101" pitchFamily="2" charset="-122"/>
                        </a:rPr>
                        <a:t>已获取国家职业资格证书</a:t>
                      </a:r>
                    </a:p>
                  </a:txBody>
                  <a:tcPr marL="0" marR="0" marT="0" marB="0" anchor="ctr"/>
                </a:tc>
                <a:tc>
                  <a:txBody>
                    <a:bodyPr/>
                    <a:lstStyle/>
                    <a:p>
                      <a:pPr algn="just">
                        <a:lnSpc>
                          <a:spcPct val="107000"/>
                        </a:lnSpc>
                        <a:spcAft>
                          <a:spcPts val="0"/>
                        </a:spcAft>
                        <a:buClrTx/>
                        <a:buSzTx/>
                        <a:buFontTx/>
                      </a:pPr>
                      <a:r>
                        <a:rPr lang="zh-CN" sz="1100" kern="100" dirty="0">
                          <a:effectLst/>
                          <a:latin typeface="Calibri" panose="020F0502020204030204" charset="0"/>
                          <a:ea typeface="宋体" panose="02010600030101010101" pitchFamily="2" charset="-122"/>
                          <a:cs typeface="Times New Roman" panose="02020603050405020304" pitchFamily="18" charset="0"/>
                        </a:rPr>
                        <a:t>改革前:已获取颁发国家职业资格证书。</a:t>
                      </a:r>
                    </a:p>
                  </a:txBody>
                  <a:tcPr marL="53975" marR="54610" marT="0" marB="0" anchor="ctr"/>
                </a:tc>
                <a:extLst>
                  <a:ext uri="{0D108BD9-81ED-4DB2-BD59-A6C34878D82A}">
                    <a16:rowId xmlns:a16="http://schemas.microsoft.com/office/drawing/2014/main" val="10001"/>
                  </a:ext>
                </a:extLst>
              </a:tr>
              <a:tr h="358140">
                <a:tc>
                  <a:txBody>
                    <a:bodyPr/>
                    <a:lstStyle/>
                    <a:p>
                      <a:pPr marL="635" algn="ctr">
                        <a:lnSpc>
                          <a:spcPct val="107000"/>
                        </a:lnSpc>
                        <a:spcAft>
                          <a:spcPts val="0"/>
                        </a:spcAft>
                      </a:pPr>
                      <a:r>
                        <a:rPr lang="en-US" altLang="zh-CN" sz="1100" kern="100" dirty="0">
                          <a:effectLst/>
                          <a:latin typeface="Calibri" panose="020F0502020204030204" charset="0"/>
                          <a:ea typeface="宋体" panose="02010600030101010101" pitchFamily="2" charset="-122"/>
                          <a:cs typeface="Times New Roman" panose="02020603050405020304" pitchFamily="18" charset="0"/>
                        </a:rPr>
                        <a:t>02</a:t>
                      </a:r>
                      <a:endParaRPr lang="zh-CN" sz="1100" kern="100" dirty="0">
                        <a:effectLst/>
                        <a:latin typeface="Calibri" panose="020F0502020204030204" charset="0"/>
                        <a:ea typeface="宋体" panose="02010600030101010101" pitchFamily="2" charset="-122"/>
                        <a:cs typeface="Times New Roman" panose="02020603050405020304" pitchFamily="18" charset="0"/>
                      </a:endParaRPr>
                    </a:p>
                  </a:txBody>
                  <a:tcPr marL="53975" marR="54610" marT="0" marB="0" anchor="ctr"/>
                </a:tc>
                <a:tc>
                  <a:txBody>
                    <a:bodyPr/>
                    <a:lstStyle/>
                    <a:p>
                      <a:pPr algn="ctr" fontAlgn="ctr"/>
                      <a:r>
                        <a:rPr lang="zh-CN" altLang="en-US" sz="1100" b="0" i="0" u="none" strike="noStrike">
                          <a:solidFill>
                            <a:srgbClr val="000000"/>
                          </a:solidFill>
                          <a:effectLst/>
                          <a:latin typeface="宋体" panose="02010600030101010101" pitchFamily="2" charset="-122"/>
                          <a:ea typeface="宋体" panose="02010600030101010101" pitchFamily="2" charset="-122"/>
                        </a:rPr>
                        <a:t>已获取职业技能等级证书</a:t>
                      </a:r>
                    </a:p>
                  </a:txBody>
                  <a:tcPr marL="0" marR="0" marT="0" marB="0" anchor="ctr"/>
                </a:tc>
                <a:tc>
                  <a:txBody>
                    <a:bodyPr/>
                    <a:lstStyle/>
                    <a:p>
                      <a:pPr algn="just">
                        <a:lnSpc>
                          <a:spcPct val="107000"/>
                        </a:lnSpc>
                        <a:spcAft>
                          <a:spcPts val="0"/>
                        </a:spcAft>
                      </a:pPr>
                      <a:r>
                        <a:rPr lang="zh-CN" sz="1100" kern="100" dirty="0">
                          <a:effectLst/>
                          <a:latin typeface="Calibri" panose="020F0502020204030204" charset="0"/>
                          <a:ea typeface="宋体" panose="02010600030101010101" pitchFamily="2" charset="-122"/>
                          <a:cs typeface="Times New Roman" panose="02020603050405020304" pitchFamily="18" charset="0"/>
                        </a:rPr>
                        <a:t>改革后:已获取颁发职业技能等级证书。</a:t>
                      </a:r>
                    </a:p>
                  </a:txBody>
                  <a:tcPr marL="53975" marR="54610" marT="0" marB="0" anchor="ctr"/>
                </a:tc>
                <a:extLst>
                  <a:ext uri="{0D108BD9-81ED-4DB2-BD59-A6C34878D82A}">
                    <a16:rowId xmlns:a16="http://schemas.microsoft.com/office/drawing/2014/main" val="10002"/>
                  </a:ext>
                </a:extLst>
              </a:tr>
              <a:tr h="351790">
                <a:tc>
                  <a:txBody>
                    <a:bodyPr/>
                    <a:lstStyle/>
                    <a:p>
                      <a:pPr marL="635" algn="ctr">
                        <a:lnSpc>
                          <a:spcPct val="107000"/>
                        </a:lnSpc>
                        <a:spcAft>
                          <a:spcPts val="0"/>
                        </a:spcAft>
                      </a:pPr>
                      <a:r>
                        <a:rPr lang="en-US" altLang="zh-CN" sz="1100" kern="100" dirty="0">
                          <a:effectLst/>
                          <a:latin typeface="Calibri" panose="020F0502020204030204" charset="0"/>
                          <a:ea typeface="宋体" panose="02010600030101010101" pitchFamily="2" charset="-122"/>
                          <a:cs typeface="Times New Roman" panose="02020603050405020304" pitchFamily="18" charset="0"/>
                        </a:rPr>
                        <a:t>03</a:t>
                      </a:r>
                      <a:endParaRPr lang="zh-CN" sz="1100" kern="100" dirty="0">
                        <a:effectLst/>
                        <a:latin typeface="Calibri" panose="020F0502020204030204" charset="0"/>
                        <a:ea typeface="宋体" panose="02010600030101010101" pitchFamily="2" charset="-122"/>
                        <a:cs typeface="Times New Roman" panose="02020603050405020304" pitchFamily="18" charset="0"/>
                      </a:endParaRPr>
                    </a:p>
                  </a:txBody>
                  <a:tcPr marL="53975" marR="54610" marT="0" marB="0" anchor="ctr"/>
                </a:tc>
                <a:tc>
                  <a:txBody>
                    <a:bodyPr/>
                    <a:lstStyle/>
                    <a:p>
                      <a:pPr algn="ctr" fontAlgn="ctr"/>
                      <a:r>
                        <a:rPr lang="zh-CN" altLang="en-US" sz="1100" b="0" i="0" u="none" strike="noStrike">
                          <a:solidFill>
                            <a:srgbClr val="000000"/>
                          </a:solidFill>
                          <a:effectLst/>
                          <a:latin typeface="宋体" panose="02010600030101010101" pitchFamily="2" charset="-122"/>
                          <a:ea typeface="宋体" panose="02010600030101010101" pitchFamily="2" charset="-122"/>
                        </a:rPr>
                        <a:t>相当于职业等级证书</a:t>
                      </a:r>
                    </a:p>
                  </a:txBody>
                  <a:tcPr marL="0" marR="0" marT="0" marB="0" anchor="ctr"/>
                </a:tc>
                <a:tc>
                  <a:txBody>
                    <a:bodyPr/>
                    <a:lstStyle/>
                    <a:p>
                      <a:pPr algn="just">
                        <a:lnSpc>
                          <a:spcPct val="107000"/>
                        </a:lnSpc>
                        <a:spcAft>
                          <a:spcPts val="0"/>
                        </a:spcAft>
                      </a:pPr>
                      <a:r>
                        <a:rPr lang="zh-CN" sz="1100" kern="100" dirty="0">
                          <a:effectLst/>
                          <a:latin typeface="Calibri" panose="020F0502020204030204" charset="0"/>
                          <a:ea typeface="宋体" panose="02010600030101010101" pitchFamily="2" charset="-122"/>
                          <a:cs typeface="Times New Roman" panose="02020603050405020304" pitchFamily="18" charset="0"/>
                        </a:rPr>
                        <a:t>个人未获得证书，但企业认为这个人相当于职业等级并依据认可等级进行聘用。</a:t>
                      </a:r>
                    </a:p>
                  </a:txBody>
                  <a:tcPr marL="53975" marR="54610" marT="0" marB="0" anchor="ctr"/>
                </a:tc>
                <a:extLst>
                  <a:ext uri="{0D108BD9-81ED-4DB2-BD59-A6C34878D82A}">
                    <a16:rowId xmlns:a16="http://schemas.microsoft.com/office/drawing/2014/main" val="10003"/>
                  </a:ext>
                </a:extLst>
              </a:tr>
              <a:tr h="339725">
                <a:tc>
                  <a:txBody>
                    <a:bodyPr/>
                    <a:lstStyle/>
                    <a:p>
                      <a:pPr marL="635" algn="ctr">
                        <a:lnSpc>
                          <a:spcPct val="107000"/>
                        </a:lnSpc>
                        <a:spcAft>
                          <a:spcPts val="0"/>
                        </a:spcAft>
                      </a:pPr>
                      <a:r>
                        <a:rPr lang="en-US" altLang="zh-CN" sz="1100" kern="100" dirty="0">
                          <a:effectLst/>
                          <a:latin typeface="Calibri" panose="020F0502020204030204" charset="0"/>
                          <a:ea typeface="宋体" panose="02010600030101010101" pitchFamily="2" charset="-122"/>
                          <a:cs typeface="Times New Roman" panose="02020603050405020304" pitchFamily="18" charset="0"/>
                        </a:rPr>
                        <a:t>04</a:t>
                      </a:r>
                      <a:endParaRPr lang="zh-CN" sz="1100" kern="100" dirty="0">
                        <a:effectLst/>
                        <a:latin typeface="Calibri" panose="020F0502020204030204" charset="0"/>
                        <a:ea typeface="宋体" panose="02010600030101010101" pitchFamily="2" charset="-122"/>
                        <a:cs typeface="Times New Roman" panose="02020603050405020304" pitchFamily="18" charset="0"/>
                      </a:endParaRPr>
                    </a:p>
                  </a:txBody>
                  <a:tcPr marL="53975" marR="54610" marT="0" marB="0" anchor="ctr"/>
                </a:tc>
                <a:tc>
                  <a:txBody>
                    <a:bodyPr/>
                    <a:lstStyle/>
                    <a:p>
                      <a:pPr algn="ctr" fontAlgn="ctr"/>
                      <a:r>
                        <a:rPr lang="zh-CN" altLang="en-US" sz="1100" b="0" i="0" u="none" strike="noStrike" dirty="0">
                          <a:solidFill>
                            <a:srgbClr val="000000"/>
                          </a:solidFill>
                          <a:effectLst/>
                          <a:latin typeface="宋体" panose="02010600030101010101" pitchFamily="2" charset="-122"/>
                          <a:ea typeface="宋体" panose="02010600030101010101" pitchFamily="2" charset="-122"/>
                        </a:rPr>
                        <a:t>其他</a:t>
                      </a:r>
                    </a:p>
                  </a:txBody>
                  <a:tcPr marL="0" marR="0" marT="0" marB="0" anchor="ctr"/>
                </a:tc>
                <a:tc>
                  <a:txBody>
                    <a:bodyPr/>
                    <a:lstStyle/>
                    <a:p>
                      <a:pPr algn="just">
                        <a:lnSpc>
                          <a:spcPct val="107000"/>
                        </a:lnSpc>
                        <a:spcAft>
                          <a:spcPts val="0"/>
                        </a:spcAft>
                      </a:pPr>
                      <a:r>
                        <a:rPr lang="zh-CN" altLang="en-US" sz="1100" kern="100" dirty="0">
                          <a:effectLst/>
                          <a:latin typeface="Calibri" panose="020F0502020204030204" charset="0"/>
                          <a:ea typeface="宋体" panose="02010600030101010101" pitchFamily="2" charset="-122"/>
                          <a:cs typeface="Times New Roman" panose="02020603050405020304" pitchFamily="18" charset="0"/>
                        </a:rPr>
                        <a:t>选其他时，请填写具体评选方式名称。</a:t>
                      </a:r>
                      <a:endParaRPr lang="zh-CN" sz="1100" kern="100" dirty="0">
                        <a:effectLst/>
                        <a:latin typeface="Calibri" panose="020F0502020204030204" charset="0"/>
                        <a:ea typeface="宋体" panose="02010600030101010101" pitchFamily="2" charset="-122"/>
                        <a:cs typeface="Times New Roman" panose="02020603050405020304" pitchFamily="18" charset="0"/>
                      </a:endParaRPr>
                    </a:p>
                  </a:txBody>
                  <a:tcPr marL="53975" marR="54610" marT="0" marB="0" anchor="ctr"/>
                </a:tc>
                <a:extLst>
                  <a:ext uri="{0D108BD9-81ED-4DB2-BD59-A6C34878D82A}">
                    <a16:rowId xmlns:a16="http://schemas.microsoft.com/office/drawing/2014/main" val="10004"/>
                  </a:ext>
                </a:extLst>
              </a:tr>
              <a:tr h="381635">
                <a:tc>
                  <a:txBody>
                    <a:bodyPr/>
                    <a:lstStyle/>
                    <a:p>
                      <a:pPr marL="635" algn="ctr">
                        <a:lnSpc>
                          <a:spcPct val="107000"/>
                        </a:lnSpc>
                        <a:spcAft>
                          <a:spcPts val="0"/>
                        </a:spcAft>
                        <a:buNone/>
                      </a:pPr>
                      <a:r>
                        <a:rPr lang="en-US" altLang="zh-CN" sz="1100" kern="100" dirty="0">
                          <a:effectLst/>
                          <a:latin typeface="Calibri" panose="020F0502020204030204" charset="0"/>
                          <a:ea typeface="宋体" panose="02010600030101010101" pitchFamily="2" charset="-122"/>
                          <a:cs typeface="Times New Roman" panose="02020603050405020304" pitchFamily="18" charset="0"/>
                        </a:rPr>
                        <a:t>11</a:t>
                      </a:r>
                    </a:p>
                  </a:txBody>
                  <a:tcPr marL="53975" marR="54610" marT="0" marB="0" anchor="ctr"/>
                </a:tc>
                <a:tc>
                  <a:txBody>
                    <a:bodyPr/>
                    <a:lstStyle/>
                    <a:p>
                      <a:pPr algn="ctr" fontAlgn="ctr">
                        <a:buNone/>
                      </a:pPr>
                      <a:r>
                        <a:rPr lang="zh-CN" altLang="en-US" sz="1100" b="0" i="0" u="none" strike="noStrike" dirty="0">
                          <a:solidFill>
                            <a:srgbClr val="000000"/>
                          </a:solidFill>
                          <a:effectLst/>
                          <a:latin typeface="宋体" panose="02010600030101010101" pitchFamily="2" charset="-122"/>
                          <a:ea typeface="宋体" panose="02010600030101010101" pitchFamily="2" charset="-122"/>
                        </a:rPr>
                        <a:t>北京市专业技术人员职称评审</a:t>
                      </a:r>
                    </a:p>
                  </a:txBody>
                  <a:tcPr marL="0" marR="0" marT="0" marB="0" anchor="ctr"/>
                </a:tc>
                <a:tc>
                  <a:txBody>
                    <a:bodyPr/>
                    <a:lstStyle/>
                    <a:p>
                      <a:pPr algn="just">
                        <a:lnSpc>
                          <a:spcPct val="107000"/>
                        </a:lnSpc>
                        <a:spcAft>
                          <a:spcPts val="0"/>
                        </a:spcAft>
                        <a:buNone/>
                      </a:pPr>
                      <a:r>
                        <a:rPr lang="zh-CN" altLang="en-US" sz="1100" kern="100" dirty="0">
                          <a:effectLst/>
                          <a:latin typeface="Calibri" panose="020F0502020204030204" charset="0"/>
                          <a:ea typeface="宋体" panose="02010600030101010101" pitchFamily="2" charset="-122"/>
                          <a:cs typeface="Times New Roman" panose="02020603050405020304" pitchFamily="18" charset="0"/>
                        </a:rPr>
                        <a:t>北京市专业技术人员职称评审。</a:t>
                      </a:r>
                    </a:p>
                  </a:txBody>
                  <a:tcPr marL="53975" marR="54610" marT="0" marB="0" anchor="ctr"/>
                </a:tc>
                <a:extLst>
                  <a:ext uri="{0D108BD9-81ED-4DB2-BD59-A6C34878D82A}">
                    <a16:rowId xmlns:a16="http://schemas.microsoft.com/office/drawing/2014/main" val="10005"/>
                  </a:ext>
                </a:extLst>
              </a:tr>
              <a:tr h="340995">
                <a:tc>
                  <a:txBody>
                    <a:bodyPr/>
                    <a:lstStyle/>
                    <a:p>
                      <a:pPr marL="635" algn="ctr">
                        <a:lnSpc>
                          <a:spcPct val="107000"/>
                        </a:lnSpc>
                        <a:spcAft>
                          <a:spcPts val="0"/>
                        </a:spcAft>
                        <a:buNone/>
                      </a:pPr>
                      <a:r>
                        <a:rPr lang="en-US" altLang="zh-CN" sz="1100" kern="100" dirty="0">
                          <a:effectLst/>
                          <a:latin typeface="Calibri" panose="020F0502020204030204" charset="0"/>
                          <a:ea typeface="宋体" panose="02010600030101010101" pitchFamily="2" charset="-122"/>
                          <a:cs typeface="Times New Roman" panose="02020603050405020304" pitchFamily="18" charset="0"/>
                        </a:rPr>
                        <a:t>12</a:t>
                      </a:r>
                    </a:p>
                  </a:txBody>
                  <a:tcPr marL="53975" marR="54610" marT="0" marB="0" anchor="ctr"/>
                </a:tc>
                <a:tc>
                  <a:txBody>
                    <a:bodyPr/>
                    <a:lstStyle/>
                    <a:p>
                      <a:pPr algn="ctr" fontAlgn="ctr">
                        <a:buNone/>
                      </a:pPr>
                      <a:r>
                        <a:rPr lang="zh-CN" altLang="en-US" sz="1100" b="0" i="0" u="none" strike="noStrike" dirty="0">
                          <a:solidFill>
                            <a:srgbClr val="000000"/>
                          </a:solidFill>
                          <a:effectLst/>
                          <a:latin typeface="宋体" panose="02010600030101010101" pitchFamily="2" charset="-122"/>
                          <a:ea typeface="宋体" panose="02010600030101010101" pitchFamily="2" charset="-122"/>
                        </a:rPr>
                        <a:t>国家专业技术人员职业资格考试</a:t>
                      </a:r>
                    </a:p>
                  </a:txBody>
                  <a:tcPr marL="0" marR="0" marT="0" marB="0" anchor="ctr"/>
                </a:tc>
                <a:tc>
                  <a:txBody>
                    <a:bodyPr/>
                    <a:lstStyle/>
                    <a:p>
                      <a:pPr algn="l" fontAlgn="ctr">
                        <a:buNone/>
                      </a:pPr>
                      <a:r>
                        <a:rPr lang="zh-CN" altLang="en-US" sz="1100" dirty="0">
                          <a:solidFill>
                            <a:srgbClr val="000000"/>
                          </a:solidFill>
                          <a:effectLst/>
                          <a:latin typeface="宋体" panose="02010600030101010101" pitchFamily="2" charset="-122"/>
                          <a:ea typeface="宋体" panose="02010600030101010101" pitchFamily="2" charset="-122"/>
                          <a:sym typeface="+mn-ea"/>
                        </a:rPr>
                        <a:t>国家专业技术人员职业资格考试。</a:t>
                      </a:r>
                      <a:endParaRPr lang="zh-CN" altLang="en-US" sz="1100" kern="100" dirty="0">
                        <a:effectLst/>
                        <a:latin typeface="Calibri" panose="020F0502020204030204" charset="0"/>
                        <a:ea typeface="宋体" panose="02010600030101010101" pitchFamily="2" charset="-122"/>
                        <a:cs typeface="Times New Roman" panose="02020603050405020304" pitchFamily="18" charset="0"/>
                      </a:endParaRPr>
                    </a:p>
                  </a:txBody>
                  <a:tcPr marL="53975" marR="54610" marT="0" marB="0" anchor="ctr"/>
                </a:tc>
                <a:extLst>
                  <a:ext uri="{0D108BD9-81ED-4DB2-BD59-A6C34878D82A}">
                    <a16:rowId xmlns:a16="http://schemas.microsoft.com/office/drawing/2014/main" val="10006"/>
                  </a:ext>
                </a:extLst>
              </a:tr>
              <a:tr h="349250">
                <a:tc>
                  <a:txBody>
                    <a:bodyPr/>
                    <a:lstStyle/>
                    <a:p>
                      <a:pPr marL="635" algn="ctr">
                        <a:lnSpc>
                          <a:spcPct val="107000"/>
                        </a:lnSpc>
                        <a:spcAft>
                          <a:spcPts val="0"/>
                        </a:spcAft>
                      </a:pPr>
                      <a:r>
                        <a:rPr lang="en-US" altLang="zh-CN" sz="1100" kern="100" dirty="0">
                          <a:effectLst/>
                          <a:latin typeface="Calibri" panose="020F0502020204030204" charset="0"/>
                          <a:ea typeface="宋体" panose="02010600030101010101" pitchFamily="2" charset="-122"/>
                          <a:cs typeface="Times New Roman" panose="02020603050405020304" pitchFamily="18" charset="0"/>
                        </a:rPr>
                        <a:t>13</a:t>
                      </a:r>
                    </a:p>
                  </a:txBody>
                  <a:tcPr marL="53975" marR="54610" marT="0" marB="0" anchor="ctr"/>
                </a:tc>
                <a:tc>
                  <a:txBody>
                    <a:bodyPr/>
                    <a:lstStyle/>
                    <a:p>
                      <a:pPr algn="ctr" fontAlgn="ctr"/>
                      <a:r>
                        <a:rPr lang="zh-CN" altLang="en-US" sz="1100" b="0" i="0" u="none" strike="noStrike" dirty="0">
                          <a:solidFill>
                            <a:srgbClr val="000000"/>
                          </a:solidFill>
                          <a:effectLst/>
                          <a:latin typeface="宋体" panose="02010600030101010101" pitchFamily="2" charset="-122"/>
                          <a:ea typeface="宋体" panose="02010600030101010101" pitchFamily="2" charset="-122"/>
                        </a:rPr>
                        <a:t>其他</a:t>
                      </a:r>
                    </a:p>
                  </a:txBody>
                  <a:tcPr marL="0" marR="0" marT="0" marB="0" anchor="ctr"/>
                </a:tc>
                <a:tc>
                  <a:txBody>
                    <a:bodyPr/>
                    <a:lstStyle/>
                    <a:p>
                      <a:pPr algn="just">
                        <a:lnSpc>
                          <a:spcPct val="107000"/>
                        </a:lnSpc>
                        <a:spcAft>
                          <a:spcPts val="0"/>
                        </a:spcAft>
                      </a:pPr>
                      <a:r>
                        <a:rPr lang="zh-CN" altLang="en-US" sz="1100" dirty="0">
                          <a:solidFill>
                            <a:srgbClr val="000000"/>
                          </a:solidFill>
                          <a:effectLst/>
                          <a:latin typeface="宋体" panose="02010600030101010101" pitchFamily="2" charset="-122"/>
                          <a:ea typeface="宋体" panose="02010600030101010101" pitchFamily="2" charset="-122"/>
                          <a:sym typeface="+mn-ea"/>
                        </a:rPr>
                        <a:t>其他。</a:t>
                      </a:r>
                      <a:endParaRPr lang="zh-CN" sz="1100" kern="100" dirty="0">
                        <a:effectLst/>
                        <a:latin typeface="Calibri" panose="020F0502020204030204" charset="0"/>
                        <a:ea typeface="宋体" panose="02010600030101010101" pitchFamily="2" charset="-122"/>
                        <a:cs typeface="Times New Roman" panose="02020603050405020304" pitchFamily="18" charset="0"/>
                      </a:endParaRPr>
                    </a:p>
                  </a:txBody>
                  <a:tcPr marL="53975" marR="54610" marT="0" marB="0" anchor="ctr"/>
                </a:tc>
                <a:extLst>
                  <a:ext uri="{0D108BD9-81ED-4DB2-BD59-A6C34878D82A}">
                    <a16:rowId xmlns:a16="http://schemas.microsoft.com/office/drawing/2014/main" val="10007"/>
                  </a:ext>
                </a:extLst>
              </a:tr>
            </a:tbl>
          </a:graphicData>
        </a:graphic>
      </p:graphicFrame>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6" cstate="print">
            <a:extLst>
              <a:ext uri="{28A0092B-C50C-407E-A947-70E740481C1C}">
                <a14:useLocalDpi xmlns:a14="http://schemas.microsoft.com/office/drawing/2010/main" val="0"/>
              </a:ext>
            </a:extLst>
          </a:blip>
          <a:srcRect t="39524"/>
          <a:stretch>
            <a:fillRect/>
          </a:stretch>
        </p:blipFill>
        <p:spPr>
          <a:xfrm>
            <a:off x="0" y="5673725"/>
            <a:ext cx="12192000" cy="1184275"/>
          </a:xfrm>
          <a:prstGeom prst="rect">
            <a:avLst/>
          </a:prstGeom>
        </p:spPr>
      </p:pic>
      <p:pic>
        <p:nvPicPr>
          <p:cNvPr id="6" name="图片 5"/>
          <p:cNvPicPr>
            <a:picLocks noChangeAspect="1"/>
          </p:cNvPicPr>
          <p:nvPr>
            <p:custDataLst>
              <p:tags r:id="rId2"/>
            </p:custDataLst>
          </p:nvPr>
        </p:nvPicPr>
        <p:blipFill>
          <a:blip r:embed="rId7"/>
          <a:stretch>
            <a:fillRect/>
          </a:stretch>
        </p:blipFill>
        <p:spPr>
          <a:xfrm>
            <a:off x="-635" y="-106680"/>
            <a:ext cx="12193270" cy="1174750"/>
          </a:xfrm>
          <a:prstGeom prst="rect">
            <a:avLst/>
          </a:prstGeom>
        </p:spPr>
      </p:pic>
      <p:sp>
        <p:nvSpPr>
          <p:cNvPr id="7" name="Text Box 15"/>
          <p:cNvSpPr txBox="1"/>
          <p:nvPr>
            <p:custDataLst>
              <p:tags r:id="rId3"/>
            </p:custDataLst>
          </p:nvPr>
        </p:nvSpPr>
        <p:spPr>
          <a:xfrm>
            <a:off x="544195" y="488315"/>
            <a:ext cx="11334750" cy="515366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17</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.职称等级证书分类</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graphicFrame>
        <p:nvGraphicFramePr>
          <p:cNvPr id="4" name="表格 3"/>
          <p:cNvGraphicFramePr>
            <a:graphicFrameLocks noGrp="1"/>
          </p:cNvGraphicFramePr>
          <p:nvPr>
            <p:custDataLst>
              <p:tags r:id="rId4"/>
            </p:custDataLst>
          </p:nvPr>
        </p:nvGraphicFramePr>
        <p:xfrm>
          <a:off x="1081405" y="1068070"/>
          <a:ext cx="10182860" cy="4358513"/>
        </p:xfrm>
        <a:graphic>
          <a:graphicData uri="http://schemas.openxmlformats.org/drawingml/2006/table">
            <a:tbl>
              <a:tblPr firstRow="1" firstCol="1" bandRow="1">
                <a:tableStyleId>{5C22544A-7EE6-4342-B048-85BDC9FD1C3A}</a:tableStyleId>
              </a:tblPr>
              <a:tblGrid>
                <a:gridCol w="868045">
                  <a:extLst>
                    <a:ext uri="{9D8B030D-6E8A-4147-A177-3AD203B41FA5}">
                      <a16:colId xmlns:a16="http://schemas.microsoft.com/office/drawing/2014/main" val="20000"/>
                    </a:ext>
                  </a:extLst>
                </a:gridCol>
                <a:gridCol w="2468880">
                  <a:extLst>
                    <a:ext uri="{9D8B030D-6E8A-4147-A177-3AD203B41FA5}">
                      <a16:colId xmlns:a16="http://schemas.microsoft.com/office/drawing/2014/main" val="20001"/>
                    </a:ext>
                  </a:extLst>
                </a:gridCol>
                <a:gridCol w="6845935">
                  <a:extLst>
                    <a:ext uri="{9D8B030D-6E8A-4147-A177-3AD203B41FA5}">
                      <a16:colId xmlns:a16="http://schemas.microsoft.com/office/drawing/2014/main" val="20002"/>
                    </a:ext>
                  </a:extLst>
                </a:gridCol>
              </a:tblGrid>
              <a:tr h="361315">
                <a:tc>
                  <a:txBody>
                    <a:bodyPr/>
                    <a:lstStyle/>
                    <a:p>
                      <a:pPr marL="145415" algn="just">
                        <a:lnSpc>
                          <a:spcPct val="107000"/>
                        </a:lnSpc>
                        <a:spcAft>
                          <a:spcPts val="0"/>
                        </a:spcAft>
                      </a:pPr>
                      <a:r>
                        <a:rPr lang="zh-CN" sz="1200" kern="100" dirty="0">
                          <a:effectLst/>
                        </a:rPr>
                        <a:t>代　　码</a:t>
                      </a:r>
                      <a:endParaRPr lang="zh-CN" sz="1100" kern="100" dirty="0">
                        <a:effectLst/>
                        <a:latin typeface="Calibri" panose="020F0502020204030204" charset="0"/>
                        <a:ea typeface="宋体" panose="02010600030101010101" pitchFamily="2" charset="-122"/>
                        <a:cs typeface="Times New Roman" panose="02020603050405020304" pitchFamily="18" charset="0"/>
                      </a:endParaRPr>
                    </a:p>
                  </a:txBody>
                  <a:tcPr marL="53975" marR="54610" marT="0" marB="0" anchor="ctr"/>
                </a:tc>
                <a:tc>
                  <a:txBody>
                    <a:bodyPr/>
                    <a:lstStyle/>
                    <a:p>
                      <a:pPr marL="635" algn="ctr">
                        <a:lnSpc>
                          <a:spcPct val="107000"/>
                        </a:lnSpc>
                        <a:spcAft>
                          <a:spcPts val="0"/>
                        </a:spcAft>
                      </a:pPr>
                      <a:r>
                        <a:rPr lang="zh-CN" sz="1200" kern="100">
                          <a:effectLst/>
                        </a:rPr>
                        <a:t>名　　称</a:t>
                      </a:r>
                      <a:endParaRPr lang="zh-CN" sz="1100" kern="100">
                        <a:effectLst/>
                        <a:latin typeface="Calibri" panose="020F0502020204030204" charset="0"/>
                        <a:ea typeface="宋体" panose="02010600030101010101" pitchFamily="2" charset="-122"/>
                        <a:cs typeface="Times New Roman" panose="02020603050405020304" pitchFamily="18" charset="0"/>
                      </a:endParaRPr>
                    </a:p>
                  </a:txBody>
                  <a:tcPr marL="53975" marR="54610" marT="0" marB="0" anchor="ctr"/>
                </a:tc>
                <a:tc>
                  <a:txBody>
                    <a:bodyPr/>
                    <a:lstStyle/>
                    <a:p>
                      <a:pPr marL="635" algn="ctr">
                        <a:lnSpc>
                          <a:spcPct val="107000"/>
                        </a:lnSpc>
                        <a:spcAft>
                          <a:spcPts val="0"/>
                        </a:spcAft>
                      </a:pPr>
                      <a:r>
                        <a:rPr lang="zh-CN" sz="1200" kern="100">
                          <a:effectLst/>
                        </a:rPr>
                        <a:t>说　　明</a:t>
                      </a:r>
                      <a:endParaRPr lang="zh-CN" sz="1100" kern="100">
                        <a:effectLst/>
                        <a:latin typeface="Calibri" panose="020F0502020204030204" charset="0"/>
                        <a:ea typeface="宋体" panose="02010600030101010101" pitchFamily="2" charset="-122"/>
                        <a:cs typeface="Times New Roman" panose="02020603050405020304" pitchFamily="18" charset="0"/>
                      </a:endParaRPr>
                    </a:p>
                  </a:txBody>
                  <a:tcPr marL="53975" marR="54610" marT="0" marB="0" anchor="ctr"/>
                </a:tc>
                <a:extLst>
                  <a:ext uri="{0D108BD9-81ED-4DB2-BD59-A6C34878D82A}">
                    <a16:rowId xmlns:a16="http://schemas.microsoft.com/office/drawing/2014/main" val="10000"/>
                  </a:ext>
                </a:extLst>
              </a:tr>
              <a:tr h="599440">
                <a:tc>
                  <a:txBody>
                    <a:bodyPr/>
                    <a:lstStyle/>
                    <a:p>
                      <a:pPr marL="635" algn="ctr">
                        <a:lnSpc>
                          <a:spcPct val="107000"/>
                        </a:lnSpc>
                        <a:spcAft>
                          <a:spcPts val="0"/>
                        </a:spcAft>
                      </a:pPr>
                      <a:r>
                        <a:rPr lang="en-US" altLang="zh-CN" sz="1100" kern="100" dirty="0">
                          <a:effectLst/>
                          <a:latin typeface="Calibri" panose="020F0502020204030204" charset="0"/>
                          <a:ea typeface="宋体" panose="02010600030101010101" pitchFamily="2" charset="-122"/>
                          <a:cs typeface="Times New Roman" panose="02020603050405020304" pitchFamily="18" charset="0"/>
                        </a:rPr>
                        <a:t>01</a:t>
                      </a:r>
                    </a:p>
                  </a:txBody>
                  <a:tcPr marL="53975" marR="54610" marT="0" marB="0" anchor="ctr"/>
                </a:tc>
                <a:tc>
                  <a:txBody>
                    <a:bodyPr/>
                    <a:lstStyle/>
                    <a:p>
                      <a:pPr algn="ctr" fontAlgn="ctr"/>
                      <a:r>
                        <a:rPr lang="zh-CN" altLang="en-US" sz="1100" b="0" i="0" u="none" strike="noStrike">
                          <a:solidFill>
                            <a:srgbClr val="000000"/>
                          </a:solidFill>
                          <a:effectLst/>
                          <a:latin typeface="宋体" panose="02010600030101010101" pitchFamily="2" charset="-122"/>
                          <a:ea typeface="宋体" panose="02010600030101010101" pitchFamily="2" charset="-122"/>
                        </a:rPr>
                        <a:t>国家职业资格鉴定</a:t>
                      </a:r>
                    </a:p>
                  </a:txBody>
                  <a:tcPr marL="0" marR="0" marT="0" marB="0" anchor="ctr"/>
                </a:tc>
                <a:tc>
                  <a:txBody>
                    <a:bodyPr/>
                    <a:lstStyle/>
                    <a:p>
                      <a:pPr algn="just">
                        <a:lnSpc>
                          <a:spcPct val="107000"/>
                        </a:lnSpc>
                        <a:spcAft>
                          <a:spcPts val="0"/>
                        </a:spcAft>
                      </a:pPr>
                      <a:r>
                        <a:rPr lang="zh-CN" sz="1100" kern="100" dirty="0">
                          <a:effectLst/>
                          <a:latin typeface="Calibri" panose="020F0502020204030204" charset="0"/>
                          <a:ea typeface="宋体" panose="02010600030101010101" pitchFamily="2" charset="-122"/>
                          <a:cs typeface="Times New Roman" panose="02020603050405020304" pitchFamily="18" charset="0"/>
                        </a:rPr>
                        <a:t>依据国家职业资格目录清单针对准入类技能人员开展的鉴定考试的。</a:t>
                      </a:r>
                      <a:endParaRPr lang="en-US" sz="1200" kern="100" dirty="0">
                        <a:effectLst/>
                      </a:endParaRPr>
                    </a:p>
                  </a:txBody>
                  <a:tcPr marL="53975" marR="54610" marT="0" marB="0" anchor="ctr"/>
                </a:tc>
                <a:extLst>
                  <a:ext uri="{0D108BD9-81ED-4DB2-BD59-A6C34878D82A}">
                    <a16:rowId xmlns:a16="http://schemas.microsoft.com/office/drawing/2014/main" val="10001"/>
                  </a:ext>
                </a:extLst>
              </a:tr>
              <a:tr h="485775">
                <a:tc>
                  <a:txBody>
                    <a:bodyPr/>
                    <a:lstStyle/>
                    <a:p>
                      <a:pPr marL="635" algn="ctr">
                        <a:lnSpc>
                          <a:spcPct val="107000"/>
                        </a:lnSpc>
                        <a:spcAft>
                          <a:spcPts val="0"/>
                        </a:spcAft>
                      </a:pPr>
                      <a:r>
                        <a:rPr lang="en-US" altLang="zh-CN" sz="1100" kern="100" dirty="0">
                          <a:effectLst/>
                          <a:latin typeface="Calibri" panose="020F0502020204030204" charset="0"/>
                          <a:ea typeface="宋体" panose="02010600030101010101" pitchFamily="2" charset="-122"/>
                          <a:cs typeface="Times New Roman" panose="02020603050405020304" pitchFamily="18" charset="0"/>
                        </a:rPr>
                        <a:t>02</a:t>
                      </a:r>
                    </a:p>
                  </a:txBody>
                  <a:tcPr marL="53975" marR="54610" marT="0" marB="0" anchor="ctr"/>
                </a:tc>
                <a:tc>
                  <a:txBody>
                    <a:bodyPr/>
                    <a:lstStyle/>
                    <a:p>
                      <a:pPr algn="ctr" fontAlgn="ctr"/>
                      <a:r>
                        <a:rPr lang="zh-CN" altLang="en-US" sz="1100" b="0" i="0" u="none" strike="noStrike">
                          <a:solidFill>
                            <a:srgbClr val="000000"/>
                          </a:solidFill>
                          <a:effectLst/>
                          <a:latin typeface="宋体" panose="02010600030101010101" pitchFamily="2" charset="-122"/>
                          <a:ea typeface="宋体" panose="02010600030101010101" pitchFamily="2" charset="-122"/>
                        </a:rPr>
                        <a:t>技能等级认定</a:t>
                      </a:r>
                    </a:p>
                  </a:txBody>
                  <a:tcPr marL="0" marR="0" marT="0" marB="0" anchor="ctr"/>
                </a:tc>
                <a:tc>
                  <a:txBody>
                    <a:bodyPr/>
                    <a:lstStyle/>
                    <a:p>
                      <a:pPr algn="just">
                        <a:lnSpc>
                          <a:spcPct val="107000"/>
                        </a:lnSpc>
                        <a:spcAft>
                          <a:spcPts val="0"/>
                        </a:spcAft>
                      </a:pPr>
                      <a:r>
                        <a:rPr lang="zh-CN" sz="1100" kern="100" dirty="0">
                          <a:effectLst/>
                          <a:latin typeface="Calibri" panose="020F0502020204030204" charset="0"/>
                          <a:ea typeface="宋体" panose="02010600030101010101" pitchFamily="2" charset="-122"/>
                          <a:cs typeface="Times New Roman" panose="02020603050405020304" pitchFamily="18" charset="0"/>
                        </a:rPr>
                        <a:t>针对水平评价类技能人员由经人社部门备案的用人单位、社会评价机构、院校实施的考核认定。</a:t>
                      </a:r>
                    </a:p>
                  </a:txBody>
                  <a:tcPr marL="53975" marR="54610" marT="0" marB="0" anchor="ctr"/>
                </a:tc>
                <a:extLst>
                  <a:ext uri="{0D108BD9-81ED-4DB2-BD59-A6C34878D82A}">
                    <a16:rowId xmlns:a16="http://schemas.microsoft.com/office/drawing/2014/main" val="10002"/>
                  </a:ext>
                </a:extLst>
              </a:tr>
              <a:tr h="572770">
                <a:tc>
                  <a:txBody>
                    <a:bodyPr/>
                    <a:lstStyle/>
                    <a:p>
                      <a:pPr marL="635" algn="ctr">
                        <a:lnSpc>
                          <a:spcPct val="107000"/>
                        </a:lnSpc>
                        <a:spcAft>
                          <a:spcPts val="0"/>
                        </a:spcAft>
                      </a:pPr>
                      <a:r>
                        <a:rPr lang="en-US" altLang="zh-CN" sz="1100" kern="100" dirty="0">
                          <a:effectLst/>
                          <a:latin typeface="Calibri" panose="020F0502020204030204" charset="0"/>
                          <a:ea typeface="宋体" panose="02010600030101010101" pitchFamily="2" charset="-122"/>
                          <a:cs typeface="Times New Roman" panose="02020603050405020304" pitchFamily="18" charset="0"/>
                        </a:rPr>
                        <a:t>03</a:t>
                      </a:r>
                    </a:p>
                  </a:txBody>
                  <a:tcPr marL="53975" marR="54610" marT="0" marB="0" anchor="ctr"/>
                </a:tc>
                <a:tc>
                  <a:txBody>
                    <a:bodyPr/>
                    <a:lstStyle/>
                    <a:p>
                      <a:pPr algn="ctr" fontAlgn="ctr"/>
                      <a:r>
                        <a:rPr lang="zh-CN" altLang="en-US" sz="1100" b="0" i="0" u="none" strike="noStrike">
                          <a:solidFill>
                            <a:srgbClr val="000000"/>
                          </a:solidFill>
                          <a:effectLst/>
                          <a:latin typeface="宋体" panose="02010600030101010101" pitchFamily="2" charset="-122"/>
                          <a:ea typeface="宋体" panose="02010600030101010101" pitchFamily="2" charset="-122"/>
                        </a:rPr>
                        <a:t>技能竞赛选拔</a:t>
                      </a:r>
                    </a:p>
                  </a:txBody>
                  <a:tcPr marL="0" marR="0" marT="0" marB="0" anchor="ctr"/>
                </a:tc>
                <a:tc>
                  <a:txBody>
                    <a:bodyPr/>
                    <a:lstStyle/>
                    <a:p>
                      <a:pPr algn="just">
                        <a:lnSpc>
                          <a:spcPct val="107000"/>
                        </a:lnSpc>
                        <a:spcAft>
                          <a:spcPts val="0"/>
                        </a:spcAft>
                      </a:pPr>
                      <a:r>
                        <a:rPr lang="zh-CN" sz="1100" kern="100" dirty="0">
                          <a:effectLst/>
                          <a:latin typeface="Calibri" panose="020F0502020204030204" charset="0"/>
                          <a:ea typeface="宋体" panose="02010600030101010101" pitchFamily="2" charset="-122"/>
                          <a:cs typeface="Times New Roman" panose="02020603050405020304" pitchFamily="18" charset="0"/>
                        </a:rPr>
                        <a:t>按照本市技能竞赛管理办法，经人社部门会同相关区级或行业部门备案，针对各级技能竞赛获奖人员，兑现的相应技能等级证书的。</a:t>
                      </a:r>
                    </a:p>
                  </a:txBody>
                  <a:tcPr marL="53975" marR="54610" marT="0" marB="0" anchor="ctr"/>
                </a:tc>
                <a:extLst>
                  <a:ext uri="{0D108BD9-81ED-4DB2-BD59-A6C34878D82A}">
                    <a16:rowId xmlns:a16="http://schemas.microsoft.com/office/drawing/2014/main" val="10003"/>
                  </a:ext>
                </a:extLst>
              </a:tr>
              <a:tr h="460375">
                <a:tc>
                  <a:txBody>
                    <a:bodyPr/>
                    <a:lstStyle/>
                    <a:p>
                      <a:pPr marL="635" algn="ctr">
                        <a:lnSpc>
                          <a:spcPct val="107000"/>
                        </a:lnSpc>
                        <a:spcAft>
                          <a:spcPts val="0"/>
                        </a:spcAft>
                      </a:pPr>
                      <a:r>
                        <a:rPr lang="en-US" altLang="zh-CN" sz="1100" kern="100" dirty="0">
                          <a:effectLst/>
                          <a:latin typeface="Calibri" panose="020F0502020204030204" charset="0"/>
                          <a:ea typeface="宋体" panose="02010600030101010101" pitchFamily="2" charset="-122"/>
                          <a:cs typeface="Times New Roman" panose="02020603050405020304" pitchFamily="18" charset="0"/>
                        </a:rPr>
                        <a:t>04</a:t>
                      </a:r>
                    </a:p>
                  </a:txBody>
                  <a:tcPr marL="53975" marR="54610" marT="0" marB="0" anchor="ctr"/>
                </a:tc>
                <a:tc>
                  <a:txBody>
                    <a:bodyPr/>
                    <a:lstStyle/>
                    <a:p>
                      <a:pPr algn="ctr" fontAlgn="ctr"/>
                      <a:r>
                        <a:rPr lang="zh-CN" altLang="en-US" sz="1100" b="0" i="0" u="none" strike="noStrike" dirty="0">
                          <a:solidFill>
                            <a:srgbClr val="000000"/>
                          </a:solidFill>
                          <a:effectLst/>
                          <a:latin typeface="宋体" panose="02010600030101010101" pitchFamily="2" charset="-122"/>
                          <a:ea typeface="宋体" panose="02010600030101010101" pitchFamily="2" charset="-122"/>
                        </a:rPr>
                        <a:t>相当于职业等级证书</a:t>
                      </a:r>
                    </a:p>
                  </a:txBody>
                  <a:tcPr marL="0" marR="0" marT="0" marB="0" anchor="ctr"/>
                </a:tc>
                <a:tc>
                  <a:txBody>
                    <a:bodyPr/>
                    <a:lstStyle/>
                    <a:p>
                      <a:pPr algn="just">
                        <a:lnSpc>
                          <a:spcPct val="107000"/>
                        </a:lnSpc>
                        <a:spcAft>
                          <a:spcPts val="0"/>
                        </a:spcAft>
                      </a:pPr>
                      <a:r>
                        <a:rPr lang="zh-CN" sz="1100" kern="100" dirty="0">
                          <a:effectLst/>
                          <a:latin typeface="Calibri" panose="020F0502020204030204" charset="0"/>
                          <a:ea typeface="宋体" panose="02010600030101010101" pitchFamily="2" charset="-122"/>
                          <a:cs typeface="Times New Roman" panose="02020603050405020304" pitchFamily="18" charset="0"/>
                        </a:rPr>
                        <a:t>个人未获得证书，但企业认为这个人相当于职业等级并依据认可等级进行聘用。</a:t>
                      </a:r>
                    </a:p>
                  </a:txBody>
                  <a:tcPr marL="53975" marR="54610" marT="0" marB="0" anchor="ctr"/>
                </a:tc>
                <a:extLst>
                  <a:ext uri="{0D108BD9-81ED-4DB2-BD59-A6C34878D82A}">
                    <a16:rowId xmlns:a16="http://schemas.microsoft.com/office/drawing/2014/main" val="10004"/>
                  </a:ext>
                </a:extLst>
              </a:tr>
              <a:tr h="455295">
                <a:tc>
                  <a:txBody>
                    <a:bodyPr/>
                    <a:lstStyle/>
                    <a:p>
                      <a:pPr marL="635" algn="ctr">
                        <a:lnSpc>
                          <a:spcPct val="107000"/>
                        </a:lnSpc>
                        <a:spcAft>
                          <a:spcPts val="0"/>
                        </a:spcAft>
                        <a:buNone/>
                      </a:pPr>
                      <a:r>
                        <a:rPr lang="en-US" altLang="zh-CN" sz="1100" kern="100" dirty="0">
                          <a:effectLst/>
                          <a:latin typeface="Calibri" panose="020F0502020204030204" charset="0"/>
                          <a:ea typeface="宋体" panose="02010600030101010101" pitchFamily="2" charset="-122"/>
                          <a:cs typeface="Times New Roman" panose="02020603050405020304" pitchFamily="18" charset="0"/>
                        </a:rPr>
                        <a:t>05</a:t>
                      </a:r>
                    </a:p>
                  </a:txBody>
                  <a:tcPr marL="53975" marR="54610" marT="0" marB="0" anchor="ctr"/>
                </a:tc>
                <a:tc>
                  <a:txBody>
                    <a:bodyPr/>
                    <a:lstStyle/>
                    <a:p>
                      <a:pPr algn="ctr" fontAlgn="ctr">
                        <a:buNone/>
                      </a:pPr>
                      <a:r>
                        <a:rPr lang="zh-CN" altLang="en-US" sz="1100" b="0" i="0" u="none" strike="noStrike" dirty="0">
                          <a:solidFill>
                            <a:srgbClr val="000000"/>
                          </a:solidFill>
                          <a:effectLst/>
                          <a:latin typeface="宋体" panose="02010600030101010101" pitchFamily="2" charset="-122"/>
                          <a:ea typeface="宋体" panose="02010600030101010101" pitchFamily="2" charset="-122"/>
                        </a:rPr>
                        <a:t>其他</a:t>
                      </a:r>
                    </a:p>
                  </a:txBody>
                  <a:tcPr marL="0" marR="0" marT="0" marB="0" anchor="ctr"/>
                </a:tc>
                <a:tc>
                  <a:txBody>
                    <a:bodyPr/>
                    <a:lstStyle/>
                    <a:p>
                      <a:pPr algn="just">
                        <a:lnSpc>
                          <a:spcPct val="107000"/>
                        </a:lnSpc>
                        <a:spcAft>
                          <a:spcPts val="0"/>
                        </a:spcAft>
                        <a:buNone/>
                      </a:pPr>
                      <a:r>
                        <a:rPr lang="zh-CN" altLang="en-US" sz="1100" kern="100" dirty="0">
                          <a:effectLst/>
                          <a:latin typeface="Calibri" panose="020F0502020204030204" charset="0"/>
                          <a:ea typeface="宋体" panose="02010600030101010101" pitchFamily="2" charset="-122"/>
                          <a:cs typeface="Times New Roman" panose="02020603050405020304" pitchFamily="18" charset="0"/>
                        </a:rPr>
                        <a:t>其他。</a:t>
                      </a:r>
                    </a:p>
                  </a:txBody>
                  <a:tcPr marL="53975" marR="54610" marT="0" marB="0" anchor="ctr"/>
                </a:tc>
                <a:extLst>
                  <a:ext uri="{0D108BD9-81ED-4DB2-BD59-A6C34878D82A}">
                    <a16:rowId xmlns:a16="http://schemas.microsoft.com/office/drawing/2014/main" val="10005"/>
                  </a:ext>
                </a:extLst>
              </a:tr>
              <a:tr h="455295">
                <a:tc>
                  <a:txBody>
                    <a:bodyPr/>
                    <a:lstStyle/>
                    <a:p>
                      <a:pPr marL="635" algn="ctr">
                        <a:lnSpc>
                          <a:spcPct val="107000"/>
                        </a:lnSpc>
                        <a:spcAft>
                          <a:spcPts val="0"/>
                        </a:spcAft>
                        <a:buNone/>
                      </a:pPr>
                      <a:r>
                        <a:rPr lang="en-US" altLang="zh-CN" sz="1100" kern="100" dirty="0">
                          <a:effectLst/>
                          <a:latin typeface="Calibri" panose="020F0502020204030204" charset="0"/>
                          <a:ea typeface="宋体" panose="02010600030101010101" pitchFamily="2" charset="-122"/>
                          <a:cs typeface="Times New Roman" panose="02020603050405020304" pitchFamily="18" charset="0"/>
                        </a:rPr>
                        <a:t>11</a:t>
                      </a:r>
                    </a:p>
                  </a:txBody>
                  <a:tcPr marL="53975" marR="54610" marT="0" marB="0" anchor="ctr"/>
                </a:tc>
                <a:tc>
                  <a:txBody>
                    <a:bodyPr/>
                    <a:lstStyle/>
                    <a:p>
                      <a:pPr algn="ctr" fontAlgn="ctr">
                        <a:buNone/>
                      </a:pPr>
                      <a:r>
                        <a:rPr lang="zh-CN" altLang="en-US" sz="1100" b="0" i="0" u="none" strike="noStrike" dirty="0">
                          <a:solidFill>
                            <a:srgbClr val="000000"/>
                          </a:solidFill>
                          <a:effectLst/>
                          <a:latin typeface="宋体" panose="02010600030101010101" pitchFamily="2" charset="-122"/>
                          <a:ea typeface="宋体" panose="02010600030101010101" pitchFamily="2" charset="-122"/>
                        </a:rPr>
                        <a:t>北京市专业技术人员职称评审</a:t>
                      </a:r>
                    </a:p>
                  </a:txBody>
                  <a:tcPr marL="0" marR="0" marT="0" marB="0" anchor="ctr"/>
                </a:tc>
                <a:tc>
                  <a:txBody>
                    <a:bodyPr/>
                    <a:lstStyle/>
                    <a:p>
                      <a:pPr algn="l" fontAlgn="ctr">
                        <a:buNone/>
                      </a:pPr>
                      <a:r>
                        <a:rPr lang="zh-CN" altLang="en-US" sz="1100" kern="100" dirty="0">
                          <a:effectLst/>
                          <a:latin typeface="Calibri" panose="020F0502020204030204" charset="0"/>
                          <a:ea typeface="宋体" panose="02010600030101010101" pitchFamily="2" charset="-122"/>
                          <a:cs typeface="Times New Roman" panose="02020603050405020304" pitchFamily="18" charset="0"/>
                        </a:rPr>
                        <a:t>指按照评审标准和程序对专业技术人才品德、能力、业绩的评议和认定。</a:t>
                      </a:r>
                    </a:p>
                  </a:txBody>
                  <a:tcPr marL="53975" marR="54610" marT="0" marB="0" anchor="ctr"/>
                </a:tc>
                <a:extLst>
                  <a:ext uri="{0D108BD9-81ED-4DB2-BD59-A6C34878D82A}">
                    <a16:rowId xmlns:a16="http://schemas.microsoft.com/office/drawing/2014/main" val="10006"/>
                  </a:ext>
                </a:extLst>
              </a:tr>
              <a:tr h="473710">
                <a:tc>
                  <a:txBody>
                    <a:bodyPr/>
                    <a:lstStyle/>
                    <a:p>
                      <a:pPr marL="635" algn="ctr">
                        <a:lnSpc>
                          <a:spcPct val="107000"/>
                        </a:lnSpc>
                        <a:spcAft>
                          <a:spcPts val="0"/>
                        </a:spcAft>
                      </a:pPr>
                      <a:r>
                        <a:rPr lang="en-US" altLang="zh-CN" sz="1100" kern="100" dirty="0">
                          <a:effectLst/>
                          <a:latin typeface="Calibri" panose="020F0502020204030204" charset="0"/>
                          <a:ea typeface="宋体" panose="02010600030101010101" pitchFamily="2" charset="-122"/>
                          <a:cs typeface="Times New Roman" panose="02020603050405020304" pitchFamily="18" charset="0"/>
                        </a:rPr>
                        <a:t>12</a:t>
                      </a:r>
                    </a:p>
                  </a:txBody>
                  <a:tcPr marL="53975" marR="54610" marT="0" marB="0" anchor="ctr"/>
                </a:tc>
                <a:tc>
                  <a:txBody>
                    <a:bodyPr/>
                    <a:lstStyle/>
                    <a:p>
                      <a:pPr algn="ctr" fontAlgn="ctr"/>
                      <a:r>
                        <a:rPr lang="zh-CN" altLang="en-US" sz="1100" b="0" i="0" u="none" strike="noStrike" dirty="0">
                          <a:solidFill>
                            <a:srgbClr val="000000"/>
                          </a:solidFill>
                          <a:effectLst/>
                          <a:latin typeface="宋体" panose="02010600030101010101" pitchFamily="2" charset="-122"/>
                          <a:ea typeface="宋体" panose="02010600030101010101" pitchFamily="2" charset="-122"/>
                        </a:rPr>
                        <a:t>国家专业技术人员职业资格考试</a:t>
                      </a:r>
                    </a:p>
                  </a:txBody>
                  <a:tcPr marL="0" marR="0" marT="0" marB="0" anchor="ctr"/>
                </a:tc>
                <a:tc>
                  <a:txBody>
                    <a:bodyPr/>
                    <a:lstStyle/>
                    <a:p>
                      <a:pPr algn="just">
                        <a:lnSpc>
                          <a:spcPct val="107000"/>
                        </a:lnSpc>
                        <a:spcAft>
                          <a:spcPts val="0"/>
                        </a:spcAft>
                      </a:pPr>
                      <a:r>
                        <a:rPr lang="zh-CN" sz="1100" kern="100" dirty="0">
                          <a:effectLst/>
                          <a:latin typeface="Calibri" panose="020F0502020204030204" charset="0"/>
                          <a:ea typeface="宋体" panose="02010600030101010101" pitchFamily="2" charset="-122"/>
                          <a:cs typeface="Times New Roman" panose="02020603050405020304" pitchFamily="18" charset="0"/>
                        </a:rPr>
                        <a:t>对从事某一职业所必备的学识、技术和能力的基本要求。</a:t>
                      </a:r>
                    </a:p>
                  </a:txBody>
                  <a:tcPr marL="53975" marR="54610" marT="0" marB="0" anchor="ctr"/>
                </a:tc>
                <a:extLst>
                  <a:ext uri="{0D108BD9-81ED-4DB2-BD59-A6C34878D82A}">
                    <a16:rowId xmlns:a16="http://schemas.microsoft.com/office/drawing/2014/main" val="10007"/>
                  </a:ext>
                </a:extLst>
              </a:tr>
              <a:tr h="473075">
                <a:tc>
                  <a:txBody>
                    <a:bodyPr/>
                    <a:lstStyle/>
                    <a:p>
                      <a:pPr marL="635" algn="ctr">
                        <a:lnSpc>
                          <a:spcPct val="107000"/>
                        </a:lnSpc>
                        <a:spcAft>
                          <a:spcPts val="0"/>
                        </a:spcAft>
                        <a:buNone/>
                      </a:pPr>
                      <a:r>
                        <a:rPr lang="en-US" altLang="zh-CN" sz="1100" kern="100" dirty="0">
                          <a:effectLst/>
                          <a:latin typeface="Calibri" panose="020F0502020204030204" charset="0"/>
                          <a:ea typeface="宋体" panose="02010600030101010101" pitchFamily="2" charset="-122"/>
                          <a:cs typeface="Times New Roman" panose="02020603050405020304" pitchFamily="18" charset="0"/>
                        </a:rPr>
                        <a:t>13</a:t>
                      </a:r>
                    </a:p>
                  </a:txBody>
                  <a:tcPr marL="53975" marR="54610" marT="0" marB="0" anchor="ctr"/>
                </a:tc>
                <a:tc>
                  <a:txBody>
                    <a:bodyPr/>
                    <a:lstStyle/>
                    <a:p>
                      <a:pPr algn="ctr" fontAlgn="ctr">
                        <a:buNone/>
                      </a:pPr>
                      <a:r>
                        <a:rPr lang="zh-CN" altLang="en-US" sz="1100" b="0" i="0" u="none" strike="noStrike" dirty="0">
                          <a:solidFill>
                            <a:srgbClr val="000000"/>
                          </a:solidFill>
                          <a:effectLst/>
                          <a:latin typeface="宋体" panose="02010600030101010101" pitchFamily="2" charset="-122"/>
                          <a:ea typeface="宋体" panose="02010600030101010101" pitchFamily="2" charset="-122"/>
                        </a:rPr>
                        <a:t>其他</a:t>
                      </a:r>
                    </a:p>
                  </a:txBody>
                  <a:tcPr marL="0" marR="0" marT="0" marB="0" anchor="ctr"/>
                </a:tc>
                <a:tc>
                  <a:txBody>
                    <a:bodyPr/>
                    <a:lstStyle/>
                    <a:p>
                      <a:pPr algn="just">
                        <a:lnSpc>
                          <a:spcPct val="107000"/>
                        </a:lnSpc>
                        <a:spcAft>
                          <a:spcPts val="0"/>
                        </a:spcAft>
                        <a:buNone/>
                      </a:pPr>
                      <a:r>
                        <a:rPr lang="zh-CN" altLang="en-US" sz="1100" kern="100" dirty="0">
                          <a:effectLst/>
                          <a:latin typeface="Calibri" panose="020F0502020204030204" charset="0"/>
                          <a:ea typeface="宋体" panose="02010600030101010101" pitchFamily="2" charset="-122"/>
                          <a:cs typeface="Times New Roman" panose="02020603050405020304" pitchFamily="18" charset="0"/>
                        </a:rPr>
                        <a:t>其他。</a:t>
                      </a:r>
                    </a:p>
                  </a:txBody>
                  <a:tcPr marL="53975" marR="54610" marT="0" marB="0" anchor="ctr"/>
                </a:tc>
                <a:extLst>
                  <a:ext uri="{0D108BD9-81ED-4DB2-BD59-A6C34878D82A}">
                    <a16:rowId xmlns:a16="http://schemas.microsoft.com/office/drawing/2014/main" val="10008"/>
                  </a:ext>
                </a:extLst>
              </a:tr>
            </a:tbl>
          </a:graphicData>
        </a:graphic>
      </p:graphicFrame>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7" cstate="print">
            <a:extLst>
              <a:ext uri="{28A0092B-C50C-407E-A947-70E740481C1C}">
                <a14:useLocalDpi xmlns:a14="http://schemas.microsoft.com/office/drawing/2010/main" val="0"/>
              </a:ext>
            </a:extLst>
          </a:blip>
          <a:srcRect t="39524"/>
          <a:stretch>
            <a:fillRect/>
          </a:stretch>
        </p:blipFill>
        <p:spPr>
          <a:xfrm>
            <a:off x="0" y="5673725"/>
            <a:ext cx="12192000" cy="1184275"/>
          </a:xfrm>
          <a:prstGeom prst="rect">
            <a:avLst/>
          </a:prstGeom>
        </p:spPr>
      </p:pic>
      <p:pic>
        <p:nvPicPr>
          <p:cNvPr id="6" name="图片 5"/>
          <p:cNvPicPr>
            <a:picLocks noChangeAspect="1"/>
          </p:cNvPicPr>
          <p:nvPr>
            <p:custDataLst>
              <p:tags r:id="rId2"/>
            </p:custDataLst>
          </p:nvPr>
        </p:nvPicPr>
        <p:blipFill>
          <a:blip r:embed="rId8"/>
          <a:stretch>
            <a:fillRect/>
          </a:stretch>
        </p:blipFill>
        <p:spPr>
          <a:xfrm>
            <a:off x="-635" y="-106680"/>
            <a:ext cx="12193270" cy="1174750"/>
          </a:xfrm>
          <a:prstGeom prst="rect">
            <a:avLst/>
          </a:prstGeom>
        </p:spPr>
      </p:pic>
      <p:sp>
        <p:nvSpPr>
          <p:cNvPr id="7" name="Text Box 15"/>
          <p:cNvSpPr txBox="1"/>
          <p:nvPr>
            <p:custDataLst>
              <p:tags r:id="rId3"/>
            </p:custDataLst>
          </p:nvPr>
        </p:nvSpPr>
        <p:spPr>
          <a:xfrm>
            <a:off x="544195" y="488315"/>
            <a:ext cx="11334750" cy="515366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18</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.用工形式</a:t>
            </a:r>
            <a:endParaRPr kumimoji="0" lang="zh-CN" altLang="en-US" sz="2400" b="1" i="0" u="none" strike="noStrike" kern="0" cap="none" spc="0" normalizeH="0" baseline="0" noProof="0" dirty="0">
              <a:ln>
                <a:noFill/>
              </a:ln>
              <a:solidFill>
                <a:srgbClr val="FF0000"/>
              </a:solidFill>
              <a:effectLst>
                <a:outerShdw blurRad="38100" dist="38100" dir="2700000" algn="tl">
                  <a:srgbClr val="000000"/>
                </a:outerShdw>
              </a:effectLst>
              <a:uLnTx/>
              <a:uFillTx/>
              <a:latin typeface="+mn-ea"/>
              <a:cs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非劳务派遣企业填报</a:t>
            </a:r>
            <a:r>
              <a:rPr lang="zh-CN" altLang="zh-CN"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使用本单位</a:t>
            </a: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合同制度</a:t>
            </a:r>
            <a:r>
              <a:rPr lang="zh-CN" altLang="zh-CN"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员工</a:t>
            </a:r>
            <a:r>
              <a:rPr lang="zh-CN"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信息时默认为合同制度用工</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；非劳务派遣企业填报</a:t>
            </a: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使用劳务派遣人员</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信息时默认为劳务派遣用工。</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graphicFrame>
        <p:nvGraphicFramePr>
          <p:cNvPr id="8" name="表格 7"/>
          <p:cNvGraphicFramePr>
            <a:graphicFrameLocks noGrp="1"/>
          </p:cNvGraphicFramePr>
          <p:nvPr>
            <p:custDataLst>
              <p:tags r:id="rId4"/>
            </p:custDataLst>
          </p:nvPr>
        </p:nvGraphicFramePr>
        <p:xfrm>
          <a:off x="1929765" y="2662555"/>
          <a:ext cx="5219700" cy="1533372"/>
        </p:xfrm>
        <a:graphic>
          <a:graphicData uri="http://schemas.openxmlformats.org/drawingml/2006/table">
            <a:tbl>
              <a:tblPr firstRow="1" firstCol="1" bandRow="1">
                <a:tableStyleId>{5C22544A-7EE6-4342-B048-85BDC9FD1C3A}</a:tableStyleId>
              </a:tblPr>
              <a:tblGrid>
                <a:gridCol w="990600">
                  <a:extLst>
                    <a:ext uri="{9D8B030D-6E8A-4147-A177-3AD203B41FA5}">
                      <a16:colId xmlns:a16="http://schemas.microsoft.com/office/drawing/2014/main" val="20000"/>
                    </a:ext>
                  </a:extLst>
                </a:gridCol>
                <a:gridCol w="1219200">
                  <a:extLst>
                    <a:ext uri="{9D8B030D-6E8A-4147-A177-3AD203B41FA5}">
                      <a16:colId xmlns:a16="http://schemas.microsoft.com/office/drawing/2014/main" val="20001"/>
                    </a:ext>
                  </a:extLst>
                </a:gridCol>
                <a:gridCol w="3009900">
                  <a:extLst>
                    <a:ext uri="{9D8B030D-6E8A-4147-A177-3AD203B41FA5}">
                      <a16:colId xmlns:a16="http://schemas.microsoft.com/office/drawing/2014/main" val="20002"/>
                    </a:ext>
                  </a:extLst>
                </a:gridCol>
              </a:tblGrid>
              <a:tr h="368300">
                <a:tc>
                  <a:txBody>
                    <a:bodyPr/>
                    <a:lstStyle/>
                    <a:p>
                      <a:pPr marL="145415" algn="just">
                        <a:lnSpc>
                          <a:spcPct val="107000"/>
                        </a:lnSpc>
                        <a:spcAft>
                          <a:spcPts val="0"/>
                        </a:spcAft>
                      </a:pPr>
                      <a:r>
                        <a:rPr lang="zh-CN" sz="1200" kern="100" dirty="0">
                          <a:effectLst/>
                        </a:rPr>
                        <a:t>代　　码</a:t>
                      </a:r>
                      <a:endParaRPr lang="zh-CN" sz="1100" kern="100" dirty="0">
                        <a:effectLst/>
                        <a:latin typeface="Calibri" panose="020F0502020204030204" charset="0"/>
                        <a:ea typeface="宋体" panose="02010600030101010101" pitchFamily="2" charset="-122"/>
                        <a:cs typeface="Times New Roman" panose="02020603050405020304" pitchFamily="18" charset="0"/>
                      </a:endParaRPr>
                    </a:p>
                  </a:txBody>
                  <a:tcPr marL="53975" marR="54610" marT="0" marB="0" anchor="ctr"/>
                </a:tc>
                <a:tc>
                  <a:txBody>
                    <a:bodyPr/>
                    <a:lstStyle/>
                    <a:p>
                      <a:pPr marL="635" algn="ctr">
                        <a:lnSpc>
                          <a:spcPct val="107000"/>
                        </a:lnSpc>
                        <a:spcAft>
                          <a:spcPts val="0"/>
                        </a:spcAft>
                      </a:pPr>
                      <a:r>
                        <a:rPr lang="zh-CN" sz="1200" kern="100">
                          <a:effectLst/>
                        </a:rPr>
                        <a:t>名　　称</a:t>
                      </a:r>
                      <a:endParaRPr lang="zh-CN" sz="1100" kern="100">
                        <a:effectLst/>
                        <a:latin typeface="Calibri" panose="020F0502020204030204" charset="0"/>
                        <a:ea typeface="宋体" panose="02010600030101010101" pitchFamily="2" charset="-122"/>
                        <a:cs typeface="Times New Roman" panose="02020603050405020304" pitchFamily="18" charset="0"/>
                      </a:endParaRPr>
                    </a:p>
                  </a:txBody>
                  <a:tcPr marL="53975" marR="54610" marT="0" marB="0" anchor="ctr"/>
                </a:tc>
                <a:tc>
                  <a:txBody>
                    <a:bodyPr/>
                    <a:lstStyle/>
                    <a:p>
                      <a:pPr marL="635" algn="ctr">
                        <a:lnSpc>
                          <a:spcPct val="107000"/>
                        </a:lnSpc>
                        <a:spcAft>
                          <a:spcPts val="0"/>
                        </a:spcAft>
                      </a:pPr>
                      <a:r>
                        <a:rPr lang="zh-CN" sz="1200" kern="100">
                          <a:effectLst/>
                        </a:rPr>
                        <a:t>说　　明</a:t>
                      </a:r>
                      <a:endParaRPr lang="zh-CN" sz="1100" kern="100">
                        <a:effectLst/>
                        <a:latin typeface="Calibri" panose="020F0502020204030204" charset="0"/>
                        <a:ea typeface="宋体" panose="02010600030101010101" pitchFamily="2" charset="-122"/>
                        <a:cs typeface="Times New Roman" panose="02020603050405020304" pitchFamily="18" charset="0"/>
                      </a:endParaRPr>
                    </a:p>
                  </a:txBody>
                  <a:tcPr marL="53975" marR="54610" marT="0" marB="0" anchor="ctr"/>
                </a:tc>
                <a:extLst>
                  <a:ext uri="{0D108BD9-81ED-4DB2-BD59-A6C34878D82A}">
                    <a16:rowId xmlns:a16="http://schemas.microsoft.com/office/drawing/2014/main" val="10000"/>
                  </a:ext>
                </a:extLst>
              </a:tr>
              <a:tr h="582536">
                <a:tc>
                  <a:txBody>
                    <a:bodyPr/>
                    <a:lstStyle/>
                    <a:p>
                      <a:pPr marL="635" algn="ctr">
                        <a:lnSpc>
                          <a:spcPct val="107000"/>
                        </a:lnSpc>
                        <a:spcAft>
                          <a:spcPts val="0"/>
                        </a:spcAft>
                      </a:pPr>
                      <a:r>
                        <a:rPr lang="en-US" sz="1200" kern="100">
                          <a:effectLst/>
                        </a:rPr>
                        <a:t>1</a:t>
                      </a:r>
                      <a:endParaRPr lang="zh-CN" sz="1100" kern="100">
                        <a:effectLst/>
                        <a:latin typeface="Calibri" panose="020F0502020204030204" charset="0"/>
                        <a:ea typeface="宋体" panose="02010600030101010101" pitchFamily="2" charset="-122"/>
                        <a:cs typeface="Times New Roman" panose="02020603050405020304" pitchFamily="18" charset="0"/>
                      </a:endParaRPr>
                    </a:p>
                  </a:txBody>
                  <a:tcPr marL="53975" marR="54610" marT="0" marB="0" anchor="ctr"/>
                </a:tc>
                <a:tc>
                  <a:txBody>
                    <a:bodyPr/>
                    <a:lstStyle/>
                    <a:p>
                      <a:pPr marL="113665" algn="just">
                        <a:lnSpc>
                          <a:spcPct val="107000"/>
                        </a:lnSpc>
                        <a:spcAft>
                          <a:spcPts val="0"/>
                        </a:spcAft>
                      </a:pPr>
                      <a:r>
                        <a:rPr lang="zh-CN" sz="1200" kern="100" dirty="0">
                          <a:effectLst/>
                        </a:rPr>
                        <a:t>合同制度用工</a:t>
                      </a:r>
                      <a:endParaRPr lang="zh-CN" sz="1100" kern="100" dirty="0">
                        <a:effectLst/>
                        <a:latin typeface="Calibri" panose="020F0502020204030204" charset="0"/>
                        <a:ea typeface="宋体" panose="02010600030101010101" pitchFamily="2" charset="-122"/>
                        <a:cs typeface="Times New Roman" panose="02020603050405020304" pitchFamily="18" charset="0"/>
                      </a:endParaRPr>
                    </a:p>
                  </a:txBody>
                  <a:tcPr marL="53975" marR="54610" marT="0" marB="0" anchor="ctr"/>
                </a:tc>
                <a:tc>
                  <a:txBody>
                    <a:bodyPr/>
                    <a:lstStyle/>
                    <a:p>
                      <a:pPr algn="just">
                        <a:lnSpc>
                          <a:spcPct val="107000"/>
                        </a:lnSpc>
                        <a:spcAft>
                          <a:spcPts val="0"/>
                        </a:spcAft>
                      </a:pPr>
                      <a:r>
                        <a:rPr lang="en-US" sz="1200" kern="100" dirty="0">
                          <a:effectLst/>
                        </a:rPr>
                        <a:t> </a:t>
                      </a:r>
                      <a:endParaRPr lang="zh-CN" sz="1100" kern="100" dirty="0">
                        <a:effectLst/>
                        <a:latin typeface="Calibri" panose="020F0502020204030204" charset="0"/>
                        <a:ea typeface="宋体" panose="02010600030101010101" pitchFamily="2" charset="-122"/>
                        <a:cs typeface="Times New Roman" panose="02020603050405020304" pitchFamily="18" charset="0"/>
                      </a:endParaRPr>
                    </a:p>
                  </a:txBody>
                  <a:tcPr marL="53975" marR="54610" marT="0" marB="0" anchor="ctr"/>
                </a:tc>
                <a:extLst>
                  <a:ext uri="{0D108BD9-81ED-4DB2-BD59-A6C34878D82A}">
                    <a16:rowId xmlns:a16="http://schemas.microsoft.com/office/drawing/2014/main" val="10001"/>
                  </a:ext>
                </a:extLst>
              </a:tr>
              <a:tr h="582536">
                <a:tc>
                  <a:txBody>
                    <a:bodyPr/>
                    <a:lstStyle/>
                    <a:p>
                      <a:pPr marL="635" algn="ctr">
                        <a:lnSpc>
                          <a:spcPct val="107000"/>
                        </a:lnSpc>
                        <a:spcAft>
                          <a:spcPts val="0"/>
                        </a:spcAft>
                      </a:pPr>
                      <a:r>
                        <a:rPr lang="en-US" altLang="zh-CN" sz="1100" kern="100" dirty="0">
                          <a:effectLst/>
                          <a:latin typeface="Calibri" panose="020F0502020204030204" charset="0"/>
                          <a:ea typeface="宋体" panose="02010600030101010101" pitchFamily="2" charset="-122"/>
                          <a:cs typeface="Times New Roman" panose="02020603050405020304" pitchFamily="18" charset="0"/>
                        </a:rPr>
                        <a:t>2</a:t>
                      </a:r>
                      <a:endParaRPr lang="zh-CN" sz="1100" kern="100" dirty="0">
                        <a:effectLst/>
                        <a:latin typeface="Calibri" panose="020F0502020204030204" charset="0"/>
                        <a:ea typeface="宋体" panose="02010600030101010101" pitchFamily="2" charset="-122"/>
                        <a:cs typeface="Times New Roman" panose="02020603050405020304" pitchFamily="18" charset="0"/>
                      </a:endParaRPr>
                    </a:p>
                  </a:txBody>
                  <a:tcPr marL="53975" marR="54610" marT="0" marB="0" anchor="ctr"/>
                </a:tc>
                <a:tc>
                  <a:txBody>
                    <a:bodyPr/>
                    <a:lstStyle/>
                    <a:p>
                      <a:pPr marL="113665" algn="just">
                        <a:lnSpc>
                          <a:spcPct val="107000"/>
                        </a:lnSpc>
                        <a:spcAft>
                          <a:spcPts val="0"/>
                        </a:spcAft>
                      </a:pPr>
                      <a:r>
                        <a:rPr lang="zh-CN" altLang="en-US" sz="1200" kern="100" dirty="0">
                          <a:solidFill>
                            <a:schemeClr val="dk1"/>
                          </a:solidFill>
                          <a:effectLst/>
                          <a:latin typeface="+mn-lt"/>
                          <a:ea typeface="+mn-ea"/>
                          <a:cs typeface="+mn-cs"/>
                        </a:rPr>
                        <a:t>劳务派遣用工</a:t>
                      </a:r>
                      <a:endParaRPr lang="zh-CN" sz="1200" kern="100" dirty="0">
                        <a:solidFill>
                          <a:schemeClr val="dk1"/>
                        </a:solidFill>
                        <a:effectLst/>
                        <a:latin typeface="+mn-lt"/>
                        <a:ea typeface="+mn-ea"/>
                        <a:cs typeface="+mn-cs"/>
                      </a:endParaRPr>
                    </a:p>
                  </a:txBody>
                  <a:tcPr marL="53975" marR="54610" marT="0" marB="0" anchor="ctr"/>
                </a:tc>
                <a:tc>
                  <a:txBody>
                    <a:bodyPr/>
                    <a:lstStyle/>
                    <a:p>
                      <a:pPr algn="just">
                        <a:lnSpc>
                          <a:spcPct val="107000"/>
                        </a:lnSpc>
                        <a:spcAft>
                          <a:spcPts val="0"/>
                        </a:spcAft>
                      </a:pPr>
                      <a:endParaRPr lang="zh-CN" sz="1100" kern="100" dirty="0">
                        <a:effectLst/>
                        <a:latin typeface="Calibri" panose="020F0502020204030204" charset="0"/>
                        <a:ea typeface="宋体" panose="02010600030101010101" pitchFamily="2" charset="-122"/>
                        <a:cs typeface="Times New Roman" panose="02020603050405020304" pitchFamily="18" charset="0"/>
                      </a:endParaRPr>
                    </a:p>
                  </a:txBody>
                  <a:tcPr marL="53975" marR="54610" marT="0" marB="0" anchor="ctr"/>
                </a:tc>
                <a:extLst>
                  <a:ext uri="{0D108BD9-81ED-4DB2-BD59-A6C34878D82A}">
                    <a16:rowId xmlns:a16="http://schemas.microsoft.com/office/drawing/2014/main" val="10002"/>
                  </a:ext>
                </a:extLst>
              </a:tr>
            </a:tbl>
          </a:graphicData>
        </a:graphic>
      </p:graphicFrame>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6" cstate="print">
            <a:extLst>
              <a:ext uri="{28A0092B-C50C-407E-A947-70E740481C1C}">
                <a14:useLocalDpi xmlns:a14="http://schemas.microsoft.com/office/drawing/2010/main" val="0"/>
              </a:ext>
            </a:extLst>
          </a:blip>
          <a:srcRect t="39524"/>
          <a:stretch>
            <a:fillRect/>
          </a:stretch>
        </p:blipFill>
        <p:spPr>
          <a:xfrm>
            <a:off x="0" y="5673725"/>
            <a:ext cx="12192000" cy="1184275"/>
          </a:xfrm>
          <a:prstGeom prst="rect">
            <a:avLst/>
          </a:prstGeom>
        </p:spPr>
      </p:pic>
      <p:pic>
        <p:nvPicPr>
          <p:cNvPr id="6" name="图片 5"/>
          <p:cNvPicPr>
            <a:picLocks noChangeAspect="1"/>
          </p:cNvPicPr>
          <p:nvPr>
            <p:custDataLst>
              <p:tags r:id="rId2"/>
            </p:custDataLst>
          </p:nvPr>
        </p:nvPicPr>
        <p:blipFill>
          <a:blip r:embed="rId7"/>
          <a:stretch>
            <a:fillRect/>
          </a:stretch>
        </p:blipFill>
        <p:spPr>
          <a:xfrm>
            <a:off x="-635" y="-106680"/>
            <a:ext cx="12193270" cy="1174750"/>
          </a:xfrm>
          <a:prstGeom prst="rect">
            <a:avLst/>
          </a:prstGeom>
        </p:spPr>
      </p:pic>
      <p:sp>
        <p:nvSpPr>
          <p:cNvPr id="7" name="Text Box 15"/>
          <p:cNvSpPr txBox="1"/>
          <p:nvPr>
            <p:custDataLst>
              <p:tags r:id="rId3"/>
            </p:custDataLst>
          </p:nvPr>
        </p:nvSpPr>
        <p:spPr>
          <a:xfrm>
            <a:off x="544195" y="488315"/>
            <a:ext cx="11334750" cy="515366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19</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.劳动合同类型</a:t>
            </a:r>
            <a:endParaRPr kumimoji="0" lang="zh-CN" altLang="en-US" sz="2400" b="1" i="0" u="none" strike="noStrike" kern="0" cap="none" spc="0" normalizeH="0" baseline="0" noProof="0" dirty="0">
              <a:ln>
                <a:noFill/>
              </a:ln>
              <a:solidFill>
                <a:srgbClr val="FF0000"/>
              </a:solidFill>
              <a:effectLst>
                <a:outerShdw blurRad="38100" dist="38100" dir="2700000" algn="tl">
                  <a:srgbClr val="000000"/>
                </a:outerShdw>
              </a:effectLst>
              <a:uLnTx/>
              <a:uFillTx/>
              <a:latin typeface="+mn-ea"/>
              <a:cs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指劳动者与企业签署的劳动合同的类型。请根据实际情况按照代码表填写。</a:t>
            </a:r>
            <a:endParaRPr kumimoji="0" lang="en-US" altLang="zh-CN"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en-US" altLang="zh-CN"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graphicFrame>
        <p:nvGraphicFramePr>
          <p:cNvPr id="4" name="表格 3"/>
          <p:cNvGraphicFramePr>
            <a:graphicFrameLocks noGrp="1"/>
          </p:cNvGraphicFramePr>
          <p:nvPr>
            <p:custDataLst>
              <p:tags r:id="rId4"/>
            </p:custDataLst>
          </p:nvPr>
        </p:nvGraphicFramePr>
        <p:xfrm>
          <a:off x="1254125" y="2376170"/>
          <a:ext cx="9914890" cy="2312670"/>
        </p:xfrm>
        <a:graphic>
          <a:graphicData uri="http://schemas.openxmlformats.org/drawingml/2006/table">
            <a:tbl>
              <a:tblPr/>
              <a:tblGrid>
                <a:gridCol w="1881505">
                  <a:extLst>
                    <a:ext uri="{9D8B030D-6E8A-4147-A177-3AD203B41FA5}">
                      <a16:colId xmlns:a16="http://schemas.microsoft.com/office/drawing/2014/main" val="20000"/>
                    </a:ext>
                  </a:extLst>
                </a:gridCol>
                <a:gridCol w="2255520">
                  <a:extLst>
                    <a:ext uri="{9D8B030D-6E8A-4147-A177-3AD203B41FA5}">
                      <a16:colId xmlns:a16="http://schemas.microsoft.com/office/drawing/2014/main" val="20001"/>
                    </a:ext>
                  </a:extLst>
                </a:gridCol>
                <a:gridCol w="5777865">
                  <a:extLst>
                    <a:ext uri="{9D8B030D-6E8A-4147-A177-3AD203B41FA5}">
                      <a16:colId xmlns:a16="http://schemas.microsoft.com/office/drawing/2014/main" val="20002"/>
                    </a:ext>
                  </a:extLst>
                </a:gridCol>
              </a:tblGrid>
              <a:tr h="353695">
                <a:tc>
                  <a:txBody>
                    <a:bodyPr/>
                    <a:lstStyle>
                      <a:lvl1pPr marL="144780">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144780" marR="0" lvl="0" indent="0" algn="just" defTabSz="914400" rtl="0" eaLnBrk="1" fontAlgn="base" latinLnBrk="0" hangingPunct="1">
                        <a:lnSpc>
                          <a:spcPct val="107000"/>
                        </a:lnSpc>
                        <a:spcBef>
                          <a:spcPct val="0"/>
                        </a:spcBef>
                        <a:spcAft>
                          <a:spcPct val="0"/>
                        </a:spcAft>
                        <a:buClrTx/>
                        <a:buSzTx/>
                        <a:buFontTx/>
                        <a:buNone/>
                      </a:pPr>
                      <a:r>
                        <a:rPr kumimoji="0" lang="zh-CN" altLang="zh-CN" sz="1200" b="1" i="0" u="none" strike="noStrike" cap="none" normalizeH="0" baseline="0">
                          <a:ln>
                            <a:noFill/>
                          </a:ln>
                          <a:solidFill>
                            <a:srgbClr val="FFFFFF"/>
                          </a:solidFill>
                          <a:effectLst/>
                          <a:latin typeface="Garamond" panose="02020404030301010803" pitchFamily="18" charset="0"/>
                          <a:ea typeface="宋体" panose="02010600030101010101" pitchFamily="2" charset="-122"/>
                        </a:rPr>
                        <a:t>代　　码</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53975"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marL="244475">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244475" marR="0" lvl="0" indent="0" algn="just" defTabSz="914400" rtl="0" eaLnBrk="1" fontAlgn="base" latinLnBrk="0" hangingPunct="1">
                        <a:lnSpc>
                          <a:spcPct val="107000"/>
                        </a:lnSpc>
                        <a:spcBef>
                          <a:spcPct val="0"/>
                        </a:spcBef>
                        <a:spcAft>
                          <a:spcPct val="0"/>
                        </a:spcAft>
                        <a:buClrTx/>
                        <a:buSzTx/>
                        <a:buFontTx/>
                        <a:buNone/>
                      </a:pPr>
                      <a:r>
                        <a:rPr kumimoji="0" lang="zh-CN" altLang="zh-CN" sz="1200" b="1" i="0" u="none" strike="noStrike" cap="none" normalizeH="0" baseline="0">
                          <a:ln>
                            <a:noFill/>
                          </a:ln>
                          <a:solidFill>
                            <a:srgbClr val="FFFFFF"/>
                          </a:solidFill>
                          <a:effectLst/>
                          <a:latin typeface="Garamond" panose="02020404030301010803" pitchFamily="18" charset="0"/>
                          <a:ea typeface="宋体" panose="02010600030101010101" pitchFamily="2" charset="-122"/>
                        </a:rPr>
                        <a:t>名　　称</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53975"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ctr" defTabSz="914400" rtl="0" eaLnBrk="1" fontAlgn="base" latinLnBrk="0" hangingPunct="1">
                        <a:lnSpc>
                          <a:spcPct val="107000"/>
                        </a:lnSpc>
                        <a:spcBef>
                          <a:spcPct val="0"/>
                        </a:spcBef>
                        <a:spcAft>
                          <a:spcPct val="0"/>
                        </a:spcAft>
                        <a:buClrTx/>
                        <a:buSzTx/>
                        <a:buFontTx/>
                        <a:buNone/>
                      </a:pPr>
                      <a:r>
                        <a:rPr kumimoji="0" lang="zh-CN" altLang="zh-CN" sz="1200" b="1" i="0" u="none" strike="noStrike" cap="none" normalizeH="0" baseline="0">
                          <a:ln>
                            <a:noFill/>
                          </a:ln>
                          <a:solidFill>
                            <a:srgbClr val="FFFFFF"/>
                          </a:solidFill>
                          <a:effectLst/>
                          <a:latin typeface="Garamond" panose="02020404030301010803" pitchFamily="18" charset="0"/>
                          <a:ea typeface="宋体" panose="02010600030101010101" pitchFamily="2" charset="-122"/>
                        </a:rPr>
                        <a:t>说　　明</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53975"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653415">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ctr" defTabSz="914400" rtl="0" eaLnBrk="1" fontAlgn="base" latinLnBrk="0" hangingPunct="1">
                        <a:lnSpc>
                          <a:spcPct val="107000"/>
                        </a:lnSpc>
                        <a:spcBef>
                          <a:spcPct val="0"/>
                        </a:spcBef>
                        <a:spcAft>
                          <a:spcPct val="0"/>
                        </a:spcAft>
                        <a:buClrTx/>
                        <a:buSzTx/>
                        <a:buFontTx/>
                        <a:buNone/>
                      </a:pPr>
                      <a:r>
                        <a:rPr kumimoji="0" lang="en-US" altLang="zh-CN" sz="1200" b="1" i="0" u="none" strike="noStrike" cap="none" normalizeH="0" baseline="0">
                          <a:ln>
                            <a:noFill/>
                          </a:ln>
                          <a:solidFill>
                            <a:srgbClr val="FFFFFF"/>
                          </a:solidFill>
                          <a:effectLst/>
                          <a:latin typeface="Garamond" panose="02020404030301010803" pitchFamily="18" charset="0"/>
                          <a:ea typeface="宋体" panose="02010600030101010101" pitchFamily="2" charset="-122"/>
                        </a:rPr>
                        <a:t>1</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53975"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marL="244475">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algn="just" defTabSz="914400" rtl="0" eaLnBrk="1" fontAlgn="base" latinLnBrk="0" hangingPunct="1">
                        <a:lnSpc>
                          <a:spcPct val="107000"/>
                        </a:lnSpc>
                        <a:buClrTx/>
                        <a:buSzTx/>
                        <a:buFontTx/>
                        <a:buNone/>
                      </a:pPr>
                      <a:r>
                        <a:rPr kumimoji="0" lang="zh-CN" altLang="zh-CN" sz="1200" b="0" i="0" u="none" strike="noStrike" cap="none" normalizeH="0" baseline="0">
                          <a:ln>
                            <a:noFill/>
                          </a:ln>
                          <a:solidFill>
                            <a:srgbClr val="000514"/>
                          </a:solidFill>
                          <a:effectLst/>
                          <a:latin typeface="Garamond" panose="02020404030301010803" pitchFamily="18" charset="0"/>
                          <a:ea typeface="宋体" panose="02010600030101010101" pitchFamily="2" charset="-122"/>
                        </a:rPr>
                        <a:t>固定期限</a:t>
                      </a:r>
                      <a:endParaRPr kumimoji="0" lang="zh-CN" altLang="zh-CN" sz="1200" b="0" i="0" u="none" strike="noStrike" cap="none" normalizeH="0" baseline="0">
                        <a:ln>
                          <a:noFill/>
                        </a:ln>
                        <a:solidFill>
                          <a:srgbClr val="000514"/>
                        </a:solidFill>
                        <a:effectLst/>
                        <a:ea typeface="宋体" panose="02010600030101010101" pitchFamily="2" charset="-122"/>
                      </a:endParaRPr>
                    </a:p>
                  </a:txBody>
                  <a:tcPr marL="53975"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just" defTabSz="914400" rtl="0" eaLnBrk="1" fontAlgn="base" latinLnBrk="0" hangingPunct="1">
                        <a:lnSpc>
                          <a:spcPct val="107000"/>
                        </a:lnSpc>
                        <a:spcBef>
                          <a:spcPct val="0"/>
                        </a:spcBef>
                        <a:spcAft>
                          <a:spcPct val="0"/>
                        </a:spcAft>
                        <a:buClrTx/>
                        <a:buSzTx/>
                        <a:buFontTx/>
                        <a:buNone/>
                      </a:pPr>
                      <a:r>
                        <a:rPr kumimoji="0" lang="zh-CN" altLang="zh-CN" sz="1200" b="0" i="0" u="none" strike="noStrike" cap="none" normalizeH="0" baseline="0">
                          <a:ln>
                            <a:noFill/>
                          </a:ln>
                          <a:solidFill>
                            <a:srgbClr val="000514"/>
                          </a:solidFill>
                          <a:effectLst/>
                          <a:latin typeface="Garamond" panose="02020404030301010803" pitchFamily="18" charset="0"/>
                          <a:ea typeface="宋体" panose="02010600030101010101" pitchFamily="2" charset="-122"/>
                        </a:rPr>
                        <a:t>是指用人单位与劳动者约定合同终止时间的劳动合同。</a:t>
                      </a:r>
                      <a:endParaRPr kumimoji="0" lang="zh-CN" altLang="zh-CN" sz="1000" b="0" i="0" u="none" strike="noStrike" cap="none" normalizeH="0" baseline="0">
                        <a:ln>
                          <a:noFill/>
                        </a:ln>
                        <a:solidFill>
                          <a:srgbClr val="000514"/>
                        </a:solidFill>
                        <a:effectLst/>
                        <a:latin typeface="Calibri" panose="020F0502020204030204" charset="0"/>
                        <a:ea typeface="宋体" panose="02010600030101010101" pitchFamily="2" charset="-122"/>
                        <a:cs typeface="Times New Roman" panose="02020603050405020304" pitchFamily="18" charset="0"/>
                      </a:endParaRPr>
                    </a:p>
                  </a:txBody>
                  <a:tcPr marL="53975"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extLst>
                  <a:ext uri="{0D108BD9-81ED-4DB2-BD59-A6C34878D82A}">
                    <a16:rowId xmlns:a16="http://schemas.microsoft.com/office/drawing/2014/main" val="10001"/>
                  </a:ext>
                </a:extLst>
              </a:tr>
              <a:tr h="652780">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ctr" defTabSz="914400" rtl="0" eaLnBrk="1" fontAlgn="base" latinLnBrk="0" hangingPunct="1">
                        <a:lnSpc>
                          <a:spcPct val="107000"/>
                        </a:lnSpc>
                        <a:spcBef>
                          <a:spcPct val="0"/>
                        </a:spcBef>
                        <a:spcAft>
                          <a:spcPct val="0"/>
                        </a:spcAft>
                        <a:buClrTx/>
                        <a:buSzTx/>
                        <a:buFontTx/>
                        <a:buNone/>
                      </a:pPr>
                      <a:r>
                        <a:rPr kumimoji="0" lang="en-US" altLang="zh-CN" sz="1200" b="1" i="0" u="none" strike="noStrike" cap="none" normalizeH="0" baseline="0">
                          <a:ln>
                            <a:noFill/>
                          </a:ln>
                          <a:solidFill>
                            <a:srgbClr val="FFFFFF"/>
                          </a:solidFill>
                          <a:effectLst/>
                          <a:latin typeface="Garamond" panose="02020404030301010803" pitchFamily="18" charset="0"/>
                          <a:ea typeface="宋体" panose="02010600030101010101" pitchFamily="2" charset="-122"/>
                        </a:rPr>
                        <a:t>2</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53975"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marL="171450">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algn="just" defTabSz="914400" rtl="0" eaLnBrk="1" fontAlgn="base" latinLnBrk="0" hangingPunct="1">
                        <a:lnSpc>
                          <a:spcPct val="107000"/>
                        </a:lnSpc>
                        <a:buClrTx/>
                        <a:buSzTx/>
                        <a:buFontTx/>
                        <a:buNone/>
                      </a:pPr>
                      <a:r>
                        <a:rPr kumimoji="0" lang="zh-CN" altLang="zh-CN" sz="1200" b="0" i="0" u="none" strike="noStrike" cap="none" normalizeH="0" baseline="0">
                          <a:ln>
                            <a:noFill/>
                          </a:ln>
                          <a:solidFill>
                            <a:srgbClr val="000514"/>
                          </a:solidFill>
                          <a:effectLst/>
                          <a:latin typeface="Garamond" panose="02020404030301010803" pitchFamily="18" charset="0"/>
                          <a:ea typeface="宋体" panose="02010600030101010101" pitchFamily="2" charset="-122"/>
                        </a:rPr>
                        <a:t>无固定期限</a:t>
                      </a:r>
                      <a:endParaRPr kumimoji="0" lang="zh-CN" altLang="zh-CN" sz="1200" b="0" i="0" u="none" strike="noStrike" cap="none" normalizeH="0" baseline="0">
                        <a:ln>
                          <a:noFill/>
                        </a:ln>
                        <a:solidFill>
                          <a:srgbClr val="000514"/>
                        </a:solidFill>
                        <a:effectLst/>
                        <a:ea typeface="宋体" panose="02010600030101010101" pitchFamily="2" charset="-122"/>
                      </a:endParaRPr>
                    </a:p>
                  </a:txBody>
                  <a:tcPr marL="53975"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just" defTabSz="914400" rtl="0" eaLnBrk="1" fontAlgn="base" latinLnBrk="0" hangingPunct="1">
                        <a:lnSpc>
                          <a:spcPct val="107000"/>
                        </a:lnSpc>
                        <a:spcBef>
                          <a:spcPct val="0"/>
                        </a:spcBef>
                        <a:spcAft>
                          <a:spcPct val="0"/>
                        </a:spcAft>
                        <a:buClrTx/>
                        <a:buSzTx/>
                        <a:buFontTx/>
                        <a:buNone/>
                      </a:pPr>
                      <a:r>
                        <a:rPr kumimoji="0" lang="zh-CN" altLang="zh-CN" sz="1200" b="0" i="0" u="none" strike="noStrike" cap="none" normalizeH="0" baseline="0">
                          <a:ln>
                            <a:noFill/>
                          </a:ln>
                          <a:solidFill>
                            <a:srgbClr val="000514"/>
                          </a:solidFill>
                          <a:effectLst/>
                          <a:latin typeface="Garamond" panose="02020404030301010803" pitchFamily="18" charset="0"/>
                          <a:ea typeface="宋体" panose="02010600030101010101" pitchFamily="2" charset="-122"/>
                        </a:rPr>
                        <a:t>是指用人单位与劳动者约定无确定终止时间的劳动合同。</a:t>
                      </a:r>
                      <a:endParaRPr kumimoji="0" lang="zh-CN" altLang="zh-CN" sz="1000" b="0" i="0" u="none" strike="noStrike" cap="none" normalizeH="0" baseline="0">
                        <a:ln>
                          <a:noFill/>
                        </a:ln>
                        <a:solidFill>
                          <a:srgbClr val="000514"/>
                        </a:solidFill>
                        <a:effectLst/>
                        <a:latin typeface="Calibri" panose="020F0502020204030204" charset="0"/>
                        <a:ea typeface="宋体" panose="02010600030101010101" pitchFamily="2" charset="-122"/>
                        <a:cs typeface="Times New Roman" panose="02020603050405020304" pitchFamily="18" charset="0"/>
                      </a:endParaRPr>
                    </a:p>
                  </a:txBody>
                  <a:tcPr marL="53975"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extLst>
                  <a:ext uri="{0D108BD9-81ED-4DB2-BD59-A6C34878D82A}">
                    <a16:rowId xmlns:a16="http://schemas.microsoft.com/office/drawing/2014/main" val="10002"/>
                  </a:ext>
                </a:extLst>
              </a:tr>
              <a:tr h="652780">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ctr" defTabSz="914400" rtl="0" eaLnBrk="1" fontAlgn="base" latinLnBrk="0" hangingPunct="1">
                        <a:lnSpc>
                          <a:spcPct val="107000"/>
                        </a:lnSpc>
                        <a:spcBef>
                          <a:spcPct val="0"/>
                        </a:spcBef>
                        <a:spcAft>
                          <a:spcPct val="0"/>
                        </a:spcAft>
                        <a:buClrTx/>
                        <a:buSzTx/>
                        <a:buFontTx/>
                        <a:buNone/>
                      </a:pPr>
                      <a:r>
                        <a:rPr kumimoji="0" lang="en-US" altLang="zh-CN" sz="1200" b="1" i="0" u="none" strike="noStrike" cap="none" normalizeH="0" baseline="0">
                          <a:ln>
                            <a:noFill/>
                          </a:ln>
                          <a:solidFill>
                            <a:srgbClr val="FFFFFF"/>
                          </a:solidFill>
                          <a:effectLst/>
                          <a:latin typeface="Garamond" panose="02020404030301010803" pitchFamily="18" charset="0"/>
                          <a:ea typeface="宋体" panose="02010600030101010101" pitchFamily="2" charset="-122"/>
                        </a:rPr>
                        <a:t>3</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53975"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algn="just" defTabSz="914400" rtl="0" eaLnBrk="1" fontAlgn="base" latinLnBrk="0" hangingPunct="1">
                        <a:lnSpc>
                          <a:spcPct val="107000"/>
                        </a:lnSpc>
                        <a:buClrTx/>
                        <a:buSzTx/>
                        <a:buFontTx/>
                        <a:buNone/>
                      </a:pPr>
                      <a:r>
                        <a:rPr kumimoji="0" lang="zh-CN" altLang="zh-CN" sz="1200" b="0" i="0" u="none" strike="noStrike" cap="none" normalizeH="0" baseline="0">
                          <a:ln>
                            <a:noFill/>
                          </a:ln>
                          <a:solidFill>
                            <a:srgbClr val="000514"/>
                          </a:solidFill>
                          <a:effectLst/>
                          <a:latin typeface="Garamond" panose="02020404030301010803" pitchFamily="18" charset="0"/>
                          <a:ea typeface="宋体" panose="02010600030101010101" pitchFamily="2" charset="-122"/>
                        </a:rPr>
                        <a:t>以完成一定任务为期限</a:t>
                      </a:r>
                      <a:endParaRPr kumimoji="0" lang="zh-CN" altLang="zh-CN" sz="1200" b="0" i="0" u="none" strike="noStrike" cap="none" normalizeH="0" baseline="0">
                        <a:ln>
                          <a:noFill/>
                        </a:ln>
                        <a:solidFill>
                          <a:srgbClr val="000514"/>
                        </a:solidFill>
                        <a:effectLst/>
                        <a:ea typeface="宋体" panose="02010600030101010101" pitchFamily="2" charset="-122"/>
                      </a:endParaRPr>
                    </a:p>
                  </a:txBody>
                  <a:tcPr marL="53975"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just" defTabSz="914400" rtl="0" eaLnBrk="1" fontAlgn="base" latinLnBrk="0" hangingPunct="1">
                        <a:lnSpc>
                          <a:spcPct val="107000"/>
                        </a:lnSpc>
                        <a:spcBef>
                          <a:spcPct val="0"/>
                        </a:spcBef>
                        <a:spcAft>
                          <a:spcPct val="0"/>
                        </a:spcAft>
                        <a:buClrTx/>
                        <a:buSzTx/>
                        <a:buFontTx/>
                        <a:buNone/>
                      </a:pPr>
                      <a:r>
                        <a:rPr kumimoji="0" lang="zh-CN" altLang="zh-CN" sz="1200" b="0" i="0" u="none" strike="noStrike" cap="none" normalizeH="0" baseline="0">
                          <a:ln>
                            <a:noFill/>
                          </a:ln>
                          <a:solidFill>
                            <a:srgbClr val="000514"/>
                          </a:solidFill>
                          <a:effectLst/>
                          <a:latin typeface="Garamond" panose="02020404030301010803" pitchFamily="18" charset="0"/>
                          <a:ea typeface="宋体" panose="02010600030101010101" pitchFamily="2" charset="-122"/>
                        </a:rPr>
                        <a:t>是指用人单位与劳动者约定以某项工作完成作为合同期限的劳动合同。</a:t>
                      </a:r>
                      <a:endParaRPr kumimoji="0" lang="zh-CN" altLang="zh-CN" sz="1000" b="0" i="0" u="none" strike="noStrike" cap="none" normalizeH="0" baseline="0">
                        <a:ln>
                          <a:noFill/>
                        </a:ln>
                        <a:solidFill>
                          <a:srgbClr val="000514"/>
                        </a:solidFill>
                        <a:effectLst/>
                        <a:latin typeface="Calibri" panose="020F0502020204030204" charset="0"/>
                        <a:ea typeface="宋体" panose="02010600030101010101" pitchFamily="2" charset="-122"/>
                        <a:cs typeface="Times New Roman" panose="02020603050405020304" pitchFamily="18" charset="0"/>
                      </a:endParaRPr>
                    </a:p>
                  </a:txBody>
                  <a:tcPr marL="53975"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extLst>
                  <a:ext uri="{0D108BD9-81ED-4DB2-BD59-A6C34878D82A}">
                    <a16:rowId xmlns:a16="http://schemas.microsoft.com/office/drawing/2014/main" val="10003"/>
                  </a:ext>
                </a:extLst>
              </a:tr>
            </a:tbl>
          </a:graphicData>
        </a:graphic>
      </p:graphicFrame>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t="39524"/>
          <a:stretch>
            <a:fillRect/>
          </a:stretch>
        </p:blipFill>
        <p:spPr>
          <a:xfrm>
            <a:off x="0" y="5673725"/>
            <a:ext cx="12192000" cy="1184275"/>
          </a:xfrm>
          <a:prstGeom prst="rect">
            <a:avLst/>
          </a:prstGeom>
        </p:spPr>
      </p:pic>
      <p:pic>
        <p:nvPicPr>
          <p:cNvPr id="6" name="图片 5"/>
          <p:cNvPicPr>
            <a:picLocks noChangeAspect="1"/>
          </p:cNvPicPr>
          <p:nvPr>
            <p:custDataLst>
              <p:tags r:id="rId2"/>
            </p:custDataLst>
          </p:nvPr>
        </p:nvPicPr>
        <p:blipFill>
          <a:blip r:embed="rId6"/>
          <a:stretch>
            <a:fillRect/>
          </a:stretch>
        </p:blipFill>
        <p:spPr>
          <a:xfrm>
            <a:off x="-635" y="-106680"/>
            <a:ext cx="12193270" cy="1174750"/>
          </a:xfrm>
          <a:prstGeom prst="rect">
            <a:avLst/>
          </a:prstGeom>
        </p:spPr>
      </p:pic>
      <p:sp>
        <p:nvSpPr>
          <p:cNvPr id="7" name="Text Box 15"/>
          <p:cNvSpPr txBox="1"/>
          <p:nvPr>
            <p:custDataLst>
              <p:tags r:id="rId3"/>
            </p:custDataLst>
          </p:nvPr>
        </p:nvSpPr>
        <p:spPr>
          <a:xfrm>
            <a:off x="544195" y="488315"/>
            <a:ext cx="11334750" cy="515366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20</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.劳动合同起始时间</a:t>
            </a: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00000"/>
              </a:lnSpc>
              <a:spcBef>
                <a:spcPts val="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当劳动合同类型为“固定期限”或“无固定期限”时，应填写劳动合同的起始时间。</a:t>
            </a:r>
            <a:endParaRPr kumimoji="0" lang="en-US" altLang="zh-CN"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格式：</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2023-1-1</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或</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2023-01-01</a:t>
            </a:r>
            <a:endParaRPr kumimoji="0" lang="en-US" altLang="zh-CN"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Excel</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填写为文本格式）</a:t>
            </a:r>
            <a:endParaRPr kumimoji="0" lang="en-US" altLang="zh-CN" sz="2400" b="1" i="0" u="none" strike="noStrike" kern="0" cap="none" spc="0" normalizeH="0" baseline="0" noProof="0" dirty="0">
              <a:ln>
                <a:noFill/>
              </a:ln>
              <a:solidFill>
                <a:srgbClr val="FFFF00"/>
              </a:solidFill>
              <a:effectLst>
                <a:outerShdw blurRad="38100" dist="38100" dir="2700000" algn="tl">
                  <a:srgbClr val="000000">
                    <a:alpha val="43137"/>
                  </a:srgbClr>
                </a:outerShdw>
              </a:effectLst>
              <a:uLnTx/>
              <a:uFillTx/>
              <a:latin typeface="+mn-ea"/>
              <a:cs typeface="+mn-ea"/>
            </a:endParaRPr>
          </a:p>
          <a:p>
            <a:pPr marL="609600" marR="0" lvl="0" indent="-609600" algn="l" defTabSz="914400" rtl="0" eaLnBrk="1" fontAlgn="base" latinLnBrk="0" hangingPunct="1">
              <a:lnSpc>
                <a:spcPct val="100000"/>
              </a:lnSpc>
              <a:spcBef>
                <a:spcPts val="24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21</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.劳动合同结束时间</a:t>
            </a:r>
            <a:endParaRPr kumimoji="0" lang="zh-CN" altLang="en-US" sz="2400" b="1" i="0" u="none" strike="noStrike" kern="0" cap="none" spc="0" normalizeH="0" baseline="0" noProof="0" dirty="0">
              <a:ln>
                <a:noFill/>
              </a:ln>
              <a:solidFill>
                <a:srgbClr val="FF0000"/>
              </a:solidFill>
              <a:effectLst>
                <a:outerShdw blurRad="38100" dist="38100" dir="2700000" algn="tl">
                  <a:srgbClr val="000000"/>
                </a:outerShdw>
              </a:effectLst>
              <a:uLnTx/>
              <a:uFillTx/>
              <a:latin typeface="+mn-ea"/>
              <a:cs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00000"/>
              </a:lnSpc>
              <a:spcBef>
                <a:spcPts val="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当劳动合同类型为“固定期限”时，应填写劳动合同的结束时间。</a:t>
            </a:r>
            <a:endParaRPr kumimoji="0" lang="en-US" altLang="zh-CN"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格式：</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2023-1-1</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或</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2023-01-01</a:t>
            </a:r>
            <a:endParaRPr kumimoji="0" lang="en-US" altLang="zh-CN"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Excel</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填写为文本格式）</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6" cstate="print">
            <a:extLst>
              <a:ext uri="{28A0092B-C50C-407E-A947-70E740481C1C}">
                <a14:useLocalDpi xmlns:a14="http://schemas.microsoft.com/office/drawing/2010/main" val="0"/>
              </a:ext>
            </a:extLst>
          </a:blip>
          <a:srcRect t="39524"/>
          <a:stretch>
            <a:fillRect/>
          </a:stretch>
        </p:blipFill>
        <p:spPr>
          <a:xfrm>
            <a:off x="0" y="5673725"/>
            <a:ext cx="12192000" cy="1184275"/>
          </a:xfrm>
          <a:prstGeom prst="rect">
            <a:avLst/>
          </a:prstGeom>
        </p:spPr>
      </p:pic>
      <p:pic>
        <p:nvPicPr>
          <p:cNvPr id="6" name="图片 5"/>
          <p:cNvPicPr>
            <a:picLocks noChangeAspect="1"/>
          </p:cNvPicPr>
          <p:nvPr>
            <p:custDataLst>
              <p:tags r:id="rId2"/>
            </p:custDataLst>
          </p:nvPr>
        </p:nvPicPr>
        <p:blipFill>
          <a:blip r:embed="rId7"/>
          <a:stretch>
            <a:fillRect/>
          </a:stretch>
        </p:blipFill>
        <p:spPr>
          <a:xfrm>
            <a:off x="-635" y="-106680"/>
            <a:ext cx="12193270" cy="1174750"/>
          </a:xfrm>
          <a:prstGeom prst="rect">
            <a:avLst/>
          </a:prstGeom>
        </p:spPr>
      </p:pic>
      <p:sp>
        <p:nvSpPr>
          <p:cNvPr id="7" name="Text Box 15"/>
          <p:cNvSpPr txBox="1"/>
          <p:nvPr>
            <p:custDataLst>
              <p:tags r:id="rId3"/>
            </p:custDataLst>
          </p:nvPr>
        </p:nvSpPr>
        <p:spPr>
          <a:xfrm>
            <a:off x="544195" y="488315"/>
            <a:ext cx="11334750" cy="515366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22</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.是否解除劳动合同</a:t>
            </a:r>
            <a:endParaRPr kumimoji="0" lang="zh-CN" altLang="en-US" sz="2400" b="1" i="0" u="none" strike="noStrike" kern="0" cap="none" spc="0" normalizeH="0" baseline="0" noProof="0" dirty="0">
              <a:ln>
                <a:noFill/>
              </a:ln>
              <a:solidFill>
                <a:srgbClr val="FF0000"/>
              </a:solidFill>
              <a:effectLst>
                <a:outerShdw blurRad="38100" dist="38100" dir="2700000" algn="tl">
                  <a:srgbClr val="000000"/>
                </a:outerShdw>
              </a:effectLst>
              <a:uLnTx/>
              <a:uFillTx/>
              <a:latin typeface="+mn-ea"/>
              <a:cs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在调查填报期间劳动者是否与本单位解除劳动合同，请按照下表代码表填写。</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graphicFrame>
        <p:nvGraphicFramePr>
          <p:cNvPr id="4" name="表格 3"/>
          <p:cNvGraphicFramePr>
            <a:graphicFrameLocks noGrp="1"/>
          </p:cNvGraphicFramePr>
          <p:nvPr>
            <p:custDataLst>
              <p:tags r:id="rId4"/>
            </p:custDataLst>
          </p:nvPr>
        </p:nvGraphicFramePr>
        <p:xfrm>
          <a:off x="1238885" y="2171065"/>
          <a:ext cx="5230495" cy="1003935"/>
        </p:xfrm>
        <a:graphic>
          <a:graphicData uri="http://schemas.openxmlformats.org/drawingml/2006/table">
            <a:tbl>
              <a:tblPr/>
              <a:tblGrid>
                <a:gridCol w="1193800">
                  <a:extLst>
                    <a:ext uri="{9D8B030D-6E8A-4147-A177-3AD203B41FA5}">
                      <a16:colId xmlns:a16="http://schemas.microsoft.com/office/drawing/2014/main" val="20000"/>
                    </a:ext>
                  </a:extLst>
                </a:gridCol>
                <a:gridCol w="1191260">
                  <a:extLst>
                    <a:ext uri="{9D8B030D-6E8A-4147-A177-3AD203B41FA5}">
                      <a16:colId xmlns:a16="http://schemas.microsoft.com/office/drawing/2014/main" val="20001"/>
                    </a:ext>
                  </a:extLst>
                </a:gridCol>
                <a:gridCol w="2845435">
                  <a:extLst>
                    <a:ext uri="{9D8B030D-6E8A-4147-A177-3AD203B41FA5}">
                      <a16:colId xmlns:a16="http://schemas.microsoft.com/office/drawing/2014/main" val="20002"/>
                    </a:ext>
                  </a:extLst>
                </a:gridCol>
              </a:tblGrid>
              <a:tr h="334645">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just" defTabSz="914400" rtl="0" eaLnBrk="1" fontAlgn="base" latinLnBrk="0" hangingPunct="1">
                        <a:lnSpc>
                          <a:spcPct val="107000"/>
                        </a:lnSpc>
                        <a:spcBef>
                          <a:spcPct val="0"/>
                        </a:spcBef>
                        <a:spcAft>
                          <a:spcPct val="0"/>
                        </a:spcAft>
                        <a:buClrTx/>
                        <a:buSzTx/>
                        <a:buFontTx/>
                        <a:buNone/>
                      </a:pPr>
                      <a:r>
                        <a:rPr kumimoji="0" lang="zh-CN" altLang="zh-CN" sz="1200" b="1" i="0" u="none" strike="noStrike" cap="none" normalizeH="0" baseline="0">
                          <a:ln>
                            <a:noFill/>
                          </a:ln>
                          <a:solidFill>
                            <a:srgbClr val="FFFFFF"/>
                          </a:solidFill>
                          <a:effectLst/>
                          <a:latin typeface="Garamond" panose="02020404030301010803" pitchFamily="18" charset="0"/>
                          <a:ea typeface="宋体" panose="02010600030101010101" pitchFamily="2" charset="-122"/>
                        </a:rPr>
                        <a:t>代　　码</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just" defTabSz="914400" rtl="0" eaLnBrk="1" fontAlgn="base" latinLnBrk="0" hangingPunct="1">
                        <a:lnSpc>
                          <a:spcPct val="107000"/>
                        </a:lnSpc>
                        <a:spcBef>
                          <a:spcPct val="0"/>
                        </a:spcBef>
                        <a:spcAft>
                          <a:spcPct val="0"/>
                        </a:spcAft>
                        <a:buClrTx/>
                        <a:buSzTx/>
                        <a:buFontTx/>
                        <a:buNone/>
                      </a:pPr>
                      <a:r>
                        <a:rPr kumimoji="0" lang="zh-CN" altLang="zh-CN" sz="1200" b="1" i="0" u="none" strike="noStrike" cap="none" normalizeH="0" baseline="0">
                          <a:ln>
                            <a:noFill/>
                          </a:ln>
                          <a:solidFill>
                            <a:srgbClr val="FFFFFF"/>
                          </a:solidFill>
                          <a:effectLst/>
                          <a:latin typeface="Garamond" panose="02020404030301010803" pitchFamily="18" charset="0"/>
                          <a:ea typeface="宋体" panose="02010600030101010101" pitchFamily="2" charset="-122"/>
                        </a:rPr>
                        <a:t>名　　称</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ctr" defTabSz="914400" rtl="0" eaLnBrk="1" fontAlgn="base" latinLnBrk="0" hangingPunct="1">
                        <a:lnSpc>
                          <a:spcPct val="107000"/>
                        </a:lnSpc>
                        <a:spcBef>
                          <a:spcPct val="0"/>
                        </a:spcBef>
                        <a:spcAft>
                          <a:spcPct val="0"/>
                        </a:spcAft>
                        <a:buClrTx/>
                        <a:buSzTx/>
                        <a:buFontTx/>
                        <a:buNone/>
                      </a:pPr>
                      <a:r>
                        <a:rPr kumimoji="0" lang="zh-CN" altLang="zh-CN" sz="1200" b="1" i="0" u="none" strike="noStrike" cap="none" normalizeH="0" baseline="0">
                          <a:ln>
                            <a:noFill/>
                          </a:ln>
                          <a:solidFill>
                            <a:srgbClr val="FFFFFF"/>
                          </a:solidFill>
                          <a:effectLst/>
                          <a:latin typeface="Garamond" panose="02020404030301010803" pitchFamily="18" charset="0"/>
                          <a:ea typeface="宋体" panose="02010600030101010101" pitchFamily="2" charset="-122"/>
                        </a:rPr>
                        <a:t>说　　明</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334645">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ctr" defTabSz="914400" rtl="0" eaLnBrk="1" fontAlgn="base" latinLnBrk="0" hangingPunct="1">
                        <a:lnSpc>
                          <a:spcPct val="107000"/>
                        </a:lnSpc>
                        <a:spcBef>
                          <a:spcPct val="0"/>
                        </a:spcBef>
                        <a:spcAft>
                          <a:spcPct val="0"/>
                        </a:spcAft>
                        <a:buClrTx/>
                        <a:buSzTx/>
                        <a:buFontTx/>
                        <a:buNone/>
                      </a:pPr>
                      <a:r>
                        <a:rPr kumimoji="0" lang="en-US" altLang="zh-CN" sz="1200" b="1" i="0" u="none" strike="noStrike" cap="none" normalizeH="0" baseline="0">
                          <a:ln>
                            <a:noFill/>
                          </a:ln>
                          <a:solidFill>
                            <a:srgbClr val="FFFFFF"/>
                          </a:solidFill>
                          <a:effectLst/>
                          <a:latin typeface="Garamond" panose="02020404030301010803" pitchFamily="18" charset="0"/>
                          <a:ea typeface="宋体" panose="02010600030101010101" pitchFamily="2" charset="-122"/>
                        </a:rPr>
                        <a:t>1</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ctr" defTabSz="914400" rtl="0" eaLnBrk="1" fontAlgn="base" latinLnBrk="0" hangingPunct="1">
                        <a:lnSpc>
                          <a:spcPct val="107000"/>
                        </a:lnSpc>
                        <a:spcBef>
                          <a:spcPct val="0"/>
                        </a:spcBef>
                        <a:spcAft>
                          <a:spcPct val="0"/>
                        </a:spcAft>
                        <a:buClrTx/>
                        <a:buSzTx/>
                        <a:buFontTx/>
                        <a:buNone/>
                      </a:pPr>
                      <a:r>
                        <a:rPr kumimoji="0" lang="zh-CN" altLang="zh-CN" sz="1200" b="0" i="0" u="none" strike="noStrike" cap="none" normalizeH="0" baseline="0">
                          <a:ln>
                            <a:noFill/>
                          </a:ln>
                          <a:solidFill>
                            <a:srgbClr val="000514"/>
                          </a:solidFill>
                          <a:effectLst/>
                          <a:latin typeface="Garamond" panose="02020404030301010803" pitchFamily="18" charset="0"/>
                          <a:ea typeface="宋体" panose="02010600030101010101" pitchFamily="2" charset="-122"/>
                        </a:rPr>
                        <a:t>是</a:t>
                      </a:r>
                      <a:endParaRPr kumimoji="0" lang="zh-CN" altLang="zh-CN" sz="1000" b="0" i="0" u="none" strike="noStrike" cap="none" normalizeH="0" baseline="0">
                        <a:ln>
                          <a:noFill/>
                        </a:ln>
                        <a:solidFill>
                          <a:srgbClr val="000514"/>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just" defTabSz="914400" rtl="0" eaLnBrk="1" fontAlgn="base" latinLnBrk="0" hangingPunct="1">
                        <a:lnSpc>
                          <a:spcPct val="107000"/>
                        </a:lnSpc>
                        <a:spcBef>
                          <a:spcPct val="0"/>
                        </a:spcBef>
                        <a:spcAft>
                          <a:spcPts val="800"/>
                        </a:spcAft>
                        <a:buClrTx/>
                        <a:buSzTx/>
                        <a:buFontTx/>
                        <a:buNone/>
                      </a:pPr>
                      <a:r>
                        <a:rPr kumimoji="0" lang="en-US" altLang="zh-CN" sz="1200" b="0" i="0" u="none" strike="noStrike" cap="none" normalizeH="0" baseline="0">
                          <a:ln>
                            <a:noFill/>
                          </a:ln>
                          <a:solidFill>
                            <a:srgbClr val="000514"/>
                          </a:solidFill>
                          <a:effectLst/>
                          <a:latin typeface="Garamond" panose="02020404030301010803" pitchFamily="18" charset="0"/>
                          <a:ea typeface="宋体" panose="02010600030101010101" pitchFamily="2" charset="-122"/>
                        </a:rPr>
                        <a:t> </a:t>
                      </a:r>
                      <a:endParaRPr kumimoji="0" lang="zh-CN" altLang="zh-CN" sz="1000" b="0" i="0" u="none" strike="noStrike" cap="none" normalizeH="0" baseline="0">
                        <a:ln>
                          <a:noFill/>
                        </a:ln>
                        <a:solidFill>
                          <a:srgbClr val="000514"/>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extLst>
                  <a:ext uri="{0D108BD9-81ED-4DB2-BD59-A6C34878D82A}">
                    <a16:rowId xmlns:a16="http://schemas.microsoft.com/office/drawing/2014/main" val="10001"/>
                  </a:ext>
                </a:extLst>
              </a:tr>
              <a:tr h="334645">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ctr" defTabSz="914400" rtl="0" eaLnBrk="1" fontAlgn="base" latinLnBrk="0" hangingPunct="1">
                        <a:lnSpc>
                          <a:spcPct val="107000"/>
                        </a:lnSpc>
                        <a:spcBef>
                          <a:spcPct val="0"/>
                        </a:spcBef>
                        <a:spcAft>
                          <a:spcPct val="0"/>
                        </a:spcAft>
                        <a:buClrTx/>
                        <a:buSzTx/>
                        <a:buFontTx/>
                        <a:buNone/>
                      </a:pPr>
                      <a:r>
                        <a:rPr kumimoji="0" lang="en-US" altLang="zh-CN" sz="1200" b="1" i="0" u="none" strike="noStrike" cap="none" normalizeH="0" baseline="0">
                          <a:ln>
                            <a:noFill/>
                          </a:ln>
                          <a:solidFill>
                            <a:srgbClr val="FFFFFF"/>
                          </a:solidFill>
                          <a:effectLst/>
                          <a:latin typeface="Garamond" panose="02020404030301010803" pitchFamily="18" charset="0"/>
                          <a:ea typeface="宋体" panose="02010600030101010101" pitchFamily="2" charset="-122"/>
                        </a:rPr>
                        <a:t>2</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ctr" defTabSz="914400" rtl="0" eaLnBrk="1" fontAlgn="base" latinLnBrk="0" hangingPunct="1">
                        <a:lnSpc>
                          <a:spcPct val="107000"/>
                        </a:lnSpc>
                        <a:spcBef>
                          <a:spcPct val="0"/>
                        </a:spcBef>
                        <a:spcAft>
                          <a:spcPct val="0"/>
                        </a:spcAft>
                        <a:buClrTx/>
                        <a:buSzTx/>
                        <a:buFontTx/>
                        <a:buNone/>
                      </a:pPr>
                      <a:r>
                        <a:rPr kumimoji="0" lang="zh-CN" altLang="zh-CN" sz="1200" b="0" i="0" u="none" strike="noStrike" cap="none" normalizeH="0" baseline="0">
                          <a:ln>
                            <a:noFill/>
                          </a:ln>
                          <a:solidFill>
                            <a:srgbClr val="000514"/>
                          </a:solidFill>
                          <a:effectLst/>
                          <a:latin typeface="Garamond" panose="02020404030301010803" pitchFamily="18" charset="0"/>
                          <a:ea typeface="宋体" panose="02010600030101010101" pitchFamily="2" charset="-122"/>
                        </a:rPr>
                        <a:t>否</a:t>
                      </a:r>
                      <a:endParaRPr kumimoji="0" lang="zh-CN" altLang="zh-CN" sz="1000" b="0" i="0" u="none" strike="noStrike" cap="none" normalizeH="0" baseline="0">
                        <a:ln>
                          <a:noFill/>
                        </a:ln>
                        <a:solidFill>
                          <a:srgbClr val="000514"/>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just" defTabSz="914400" rtl="0" eaLnBrk="1" fontAlgn="base" latinLnBrk="0" hangingPunct="1">
                        <a:lnSpc>
                          <a:spcPct val="107000"/>
                        </a:lnSpc>
                        <a:spcBef>
                          <a:spcPct val="0"/>
                        </a:spcBef>
                        <a:spcAft>
                          <a:spcPts val="800"/>
                        </a:spcAft>
                        <a:buClrTx/>
                        <a:buSzTx/>
                        <a:buFontTx/>
                        <a:buNone/>
                      </a:pPr>
                      <a:r>
                        <a:rPr kumimoji="0" lang="en-US" altLang="zh-CN" sz="1200" b="0" i="0" u="none" strike="noStrike" cap="none" normalizeH="0" baseline="0">
                          <a:ln>
                            <a:noFill/>
                          </a:ln>
                          <a:solidFill>
                            <a:srgbClr val="000514"/>
                          </a:solidFill>
                          <a:effectLst/>
                          <a:latin typeface="Garamond" panose="02020404030301010803" pitchFamily="18" charset="0"/>
                          <a:ea typeface="宋体" panose="02010600030101010101" pitchFamily="2" charset="-122"/>
                        </a:rPr>
                        <a:t> </a:t>
                      </a:r>
                      <a:endParaRPr kumimoji="0" lang="zh-CN" altLang="zh-CN" sz="1000" b="0" i="0" u="none" strike="noStrike" cap="none" normalizeH="0" baseline="0">
                        <a:ln>
                          <a:noFill/>
                        </a:ln>
                        <a:solidFill>
                          <a:srgbClr val="000514"/>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t="39524"/>
          <a:stretch>
            <a:fillRect/>
          </a:stretch>
        </p:blipFill>
        <p:spPr>
          <a:xfrm>
            <a:off x="0" y="5673725"/>
            <a:ext cx="12192000" cy="1184275"/>
          </a:xfrm>
          <a:prstGeom prst="rect">
            <a:avLst/>
          </a:prstGeom>
        </p:spPr>
      </p:pic>
      <p:pic>
        <p:nvPicPr>
          <p:cNvPr id="6" name="图片 5"/>
          <p:cNvPicPr>
            <a:picLocks noChangeAspect="1"/>
          </p:cNvPicPr>
          <p:nvPr>
            <p:custDataLst>
              <p:tags r:id="rId2"/>
            </p:custDataLst>
          </p:nvPr>
        </p:nvPicPr>
        <p:blipFill>
          <a:blip r:embed="rId6"/>
          <a:stretch>
            <a:fillRect/>
          </a:stretch>
        </p:blipFill>
        <p:spPr>
          <a:xfrm>
            <a:off x="-635" y="-106680"/>
            <a:ext cx="12193270" cy="1174750"/>
          </a:xfrm>
          <a:prstGeom prst="rect">
            <a:avLst/>
          </a:prstGeom>
        </p:spPr>
      </p:pic>
      <p:sp>
        <p:nvSpPr>
          <p:cNvPr id="7" name="Text Box 15"/>
          <p:cNvSpPr txBox="1"/>
          <p:nvPr>
            <p:custDataLst>
              <p:tags r:id="rId3"/>
            </p:custDataLst>
          </p:nvPr>
        </p:nvSpPr>
        <p:spPr>
          <a:xfrm>
            <a:off x="544195" y="488315"/>
            <a:ext cx="11334750" cy="515366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23</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 解除劳动合同时间</a:t>
            </a:r>
            <a:endParaRPr kumimoji="0" lang="zh-CN" altLang="en-US" sz="2400" b="1" i="0" u="none" strike="noStrike" kern="0" cap="none" spc="0" normalizeH="0" baseline="0" noProof="0" dirty="0">
              <a:ln>
                <a:noFill/>
              </a:ln>
              <a:solidFill>
                <a:srgbClr val="FF0000"/>
              </a:solidFill>
              <a:effectLst>
                <a:outerShdw blurRad="38100" dist="38100" dir="2700000" algn="tl">
                  <a:srgbClr val="000000"/>
                </a:outerShdw>
              </a:effectLst>
              <a:uLnTx/>
              <a:uFillTx/>
              <a:latin typeface="+mn-ea"/>
              <a:cs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当是否解除劳动合同为“是”时，应填写解除劳动合同时间。</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格式：</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2023-3-1</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或</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2023-03-01</a:t>
            </a:r>
            <a:endParaRPr kumimoji="0" lang="en-US" altLang="zh-CN"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en-US" altLang="zh-CN" sz="24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n-ea"/>
              <a:cs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24. </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经济补偿金</a:t>
            </a: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当是否解除劳动合同为“是”时，应填写经济补偿金金额。</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单位：元。</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6" cstate="print">
            <a:extLst>
              <a:ext uri="{28A0092B-C50C-407E-A947-70E740481C1C}">
                <a14:useLocalDpi xmlns:a14="http://schemas.microsoft.com/office/drawing/2010/main" val="0"/>
              </a:ext>
            </a:extLst>
          </a:blip>
          <a:srcRect t="39524"/>
          <a:stretch>
            <a:fillRect/>
          </a:stretch>
        </p:blipFill>
        <p:spPr>
          <a:xfrm>
            <a:off x="0" y="5673725"/>
            <a:ext cx="12192000" cy="1184275"/>
          </a:xfrm>
          <a:prstGeom prst="rect">
            <a:avLst/>
          </a:prstGeom>
        </p:spPr>
      </p:pic>
      <p:pic>
        <p:nvPicPr>
          <p:cNvPr id="6" name="图片 5"/>
          <p:cNvPicPr>
            <a:picLocks noChangeAspect="1"/>
          </p:cNvPicPr>
          <p:nvPr>
            <p:custDataLst>
              <p:tags r:id="rId2"/>
            </p:custDataLst>
          </p:nvPr>
        </p:nvPicPr>
        <p:blipFill>
          <a:blip r:embed="rId7"/>
          <a:stretch>
            <a:fillRect/>
          </a:stretch>
        </p:blipFill>
        <p:spPr>
          <a:xfrm>
            <a:off x="-635" y="-106680"/>
            <a:ext cx="12193270" cy="1174750"/>
          </a:xfrm>
          <a:prstGeom prst="rect">
            <a:avLst/>
          </a:prstGeom>
        </p:spPr>
      </p:pic>
      <p:sp>
        <p:nvSpPr>
          <p:cNvPr id="7" name="Text Box 15"/>
          <p:cNvSpPr txBox="1"/>
          <p:nvPr>
            <p:custDataLst>
              <p:tags r:id="rId3"/>
            </p:custDataLst>
          </p:nvPr>
        </p:nvSpPr>
        <p:spPr>
          <a:xfrm>
            <a:off x="544195" y="488315"/>
            <a:ext cx="11334750" cy="515366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25</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 解除劳动合同原因</a:t>
            </a:r>
            <a:endParaRPr kumimoji="0" lang="zh-CN" altLang="en-US" sz="2400" b="1" i="0" u="none" strike="noStrike" kern="0" cap="none" spc="0" normalizeH="0" baseline="0" noProof="0" dirty="0">
              <a:ln>
                <a:noFill/>
              </a:ln>
              <a:solidFill>
                <a:srgbClr val="FF0000"/>
              </a:solidFill>
              <a:effectLst>
                <a:outerShdw blurRad="38100" dist="38100" dir="2700000" algn="tl">
                  <a:srgbClr val="000000"/>
                </a:outerShdw>
              </a:effectLst>
              <a:uLnTx/>
              <a:uFillTx/>
              <a:latin typeface="+mn-ea"/>
              <a:cs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当是否解除劳动合同为“是”时，应填写解除劳动合同原因，请按照下表代码表填写。</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graphicFrame>
        <p:nvGraphicFramePr>
          <p:cNvPr id="4" name="表格 3"/>
          <p:cNvGraphicFramePr>
            <a:graphicFrameLocks noGrp="1"/>
          </p:cNvGraphicFramePr>
          <p:nvPr>
            <p:custDataLst>
              <p:tags r:id="rId4"/>
            </p:custDataLst>
          </p:nvPr>
        </p:nvGraphicFramePr>
        <p:xfrm>
          <a:off x="1280795" y="2375535"/>
          <a:ext cx="6337935" cy="2373630"/>
        </p:xfrm>
        <a:graphic>
          <a:graphicData uri="http://schemas.openxmlformats.org/drawingml/2006/table">
            <a:tbl>
              <a:tblPr/>
              <a:tblGrid>
                <a:gridCol w="1443990">
                  <a:extLst>
                    <a:ext uri="{9D8B030D-6E8A-4147-A177-3AD203B41FA5}">
                      <a16:colId xmlns:a16="http://schemas.microsoft.com/office/drawing/2014/main" val="20000"/>
                    </a:ext>
                  </a:extLst>
                </a:gridCol>
                <a:gridCol w="2750820">
                  <a:extLst>
                    <a:ext uri="{9D8B030D-6E8A-4147-A177-3AD203B41FA5}">
                      <a16:colId xmlns:a16="http://schemas.microsoft.com/office/drawing/2014/main" val="20001"/>
                    </a:ext>
                  </a:extLst>
                </a:gridCol>
                <a:gridCol w="2143125">
                  <a:extLst>
                    <a:ext uri="{9D8B030D-6E8A-4147-A177-3AD203B41FA5}">
                      <a16:colId xmlns:a16="http://schemas.microsoft.com/office/drawing/2014/main" val="20002"/>
                    </a:ext>
                  </a:extLst>
                </a:gridCol>
              </a:tblGrid>
              <a:tr h="339090">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just" defTabSz="914400" rtl="0" eaLnBrk="1" fontAlgn="base" latinLnBrk="0" hangingPunct="1">
                        <a:lnSpc>
                          <a:spcPct val="107000"/>
                        </a:lnSpc>
                        <a:spcBef>
                          <a:spcPct val="0"/>
                        </a:spcBef>
                        <a:spcAft>
                          <a:spcPct val="0"/>
                        </a:spcAft>
                        <a:buClrTx/>
                        <a:buSzTx/>
                        <a:buFontTx/>
                        <a:buNone/>
                      </a:pPr>
                      <a:r>
                        <a:rPr kumimoji="0" lang="zh-CN" altLang="zh-CN" sz="1200" b="1" i="0" u="none" strike="noStrike" cap="none" normalizeH="0" baseline="0" dirty="0">
                          <a:ln>
                            <a:noFill/>
                          </a:ln>
                          <a:solidFill>
                            <a:srgbClr val="FFFFFF"/>
                          </a:solidFill>
                          <a:effectLst/>
                          <a:latin typeface="Garamond" panose="02020404030301010803" pitchFamily="18" charset="0"/>
                          <a:ea typeface="宋体" panose="02010600030101010101" pitchFamily="2" charset="-122"/>
                        </a:rPr>
                        <a:t>代　　码</a:t>
                      </a:r>
                      <a:endParaRPr kumimoji="0" lang="zh-CN" altLang="zh-CN" sz="1000" b="1" i="0" u="none" strike="noStrike" cap="none" normalizeH="0" baseline="0" dirty="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ctr" defTabSz="914400" rtl="0" eaLnBrk="1" fontAlgn="base" latinLnBrk="0" hangingPunct="1">
                        <a:lnSpc>
                          <a:spcPct val="107000"/>
                        </a:lnSpc>
                        <a:spcBef>
                          <a:spcPct val="0"/>
                        </a:spcBef>
                        <a:spcAft>
                          <a:spcPct val="0"/>
                        </a:spcAft>
                        <a:buClrTx/>
                        <a:buSzTx/>
                        <a:buFontTx/>
                        <a:buNone/>
                      </a:pPr>
                      <a:r>
                        <a:rPr kumimoji="0" lang="zh-CN" altLang="zh-CN" sz="1200" b="1" i="0" u="none" strike="noStrike" cap="none" normalizeH="0" baseline="0">
                          <a:ln>
                            <a:noFill/>
                          </a:ln>
                          <a:solidFill>
                            <a:srgbClr val="FFFFFF"/>
                          </a:solidFill>
                          <a:effectLst/>
                          <a:latin typeface="Garamond" panose="02020404030301010803" pitchFamily="18" charset="0"/>
                          <a:ea typeface="宋体" panose="02010600030101010101" pitchFamily="2" charset="-122"/>
                        </a:rPr>
                        <a:t>名　　称</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ctr" defTabSz="914400" rtl="0" eaLnBrk="1" fontAlgn="base" latinLnBrk="0" hangingPunct="1">
                        <a:lnSpc>
                          <a:spcPct val="107000"/>
                        </a:lnSpc>
                        <a:spcBef>
                          <a:spcPct val="0"/>
                        </a:spcBef>
                        <a:spcAft>
                          <a:spcPct val="0"/>
                        </a:spcAft>
                        <a:buClrTx/>
                        <a:buSzTx/>
                        <a:buFontTx/>
                        <a:buNone/>
                      </a:pPr>
                      <a:r>
                        <a:rPr kumimoji="0" lang="zh-CN" altLang="zh-CN" sz="1200" b="1" i="0" u="none" strike="noStrike" cap="none" normalizeH="0" baseline="0">
                          <a:ln>
                            <a:noFill/>
                          </a:ln>
                          <a:solidFill>
                            <a:srgbClr val="FFFFFF"/>
                          </a:solidFill>
                          <a:effectLst/>
                          <a:latin typeface="Garamond" panose="02020404030301010803" pitchFamily="18" charset="0"/>
                          <a:ea typeface="宋体" panose="02010600030101010101" pitchFamily="2" charset="-122"/>
                        </a:rPr>
                        <a:t>说　　明</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339090">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ctr" defTabSz="914400" rtl="0" eaLnBrk="1" fontAlgn="base" latinLnBrk="0" hangingPunct="1">
                        <a:lnSpc>
                          <a:spcPct val="107000"/>
                        </a:lnSpc>
                        <a:spcBef>
                          <a:spcPct val="0"/>
                        </a:spcBef>
                        <a:spcAft>
                          <a:spcPct val="0"/>
                        </a:spcAft>
                        <a:buClrTx/>
                        <a:buSzTx/>
                        <a:buFontTx/>
                        <a:buNone/>
                      </a:pPr>
                      <a:r>
                        <a:rPr kumimoji="0" lang="en-US" altLang="zh-CN" sz="1200" b="1" i="0" u="none" strike="noStrike" cap="none" normalizeH="0" baseline="0">
                          <a:ln>
                            <a:noFill/>
                          </a:ln>
                          <a:solidFill>
                            <a:srgbClr val="FFFFFF"/>
                          </a:solidFill>
                          <a:effectLst/>
                          <a:latin typeface="Garamond" panose="02020404030301010803" pitchFamily="18" charset="0"/>
                          <a:ea typeface="宋体" panose="02010600030101010101" pitchFamily="2" charset="-122"/>
                        </a:rPr>
                        <a:t>1</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ctr" defTabSz="914400" rtl="0" eaLnBrk="1" fontAlgn="base" latinLnBrk="0" hangingPunct="1">
                        <a:lnSpc>
                          <a:spcPct val="107000"/>
                        </a:lnSpc>
                        <a:spcBef>
                          <a:spcPct val="0"/>
                        </a:spcBef>
                        <a:spcAft>
                          <a:spcPct val="0"/>
                        </a:spcAft>
                        <a:buClrTx/>
                        <a:buSzTx/>
                        <a:buFontTx/>
                        <a:buNone/>
                      </a:pPr>
                      <a:r>
                        <a:rPr kumimoji="0" lang="zh-CN" altLang="zh-CN" sz="1400" b="0" i="0" u="none" strike="noStrike" cap="none" normalizeH="0" baseline="0" dirty="0">
                          <a:ln>
                            <a:noFill/>
                          </a:ln>
                          <a:solidFill>
                            <a:srgbClr val="000514"/>
                          </a:solidFill>
                          <a:effectLst/>
                          <a:latin typeface="Garamond" panose="02020404030301010803" pitchFamily="18" charset="0"/>
                          <a:ea typeface="宋体" panose="02010600030101010101" pitchFamily="2" charset="-122"/>
                        </a:rPr>
                        <a:t>职工解除劳动合同</a:t>
                      </a:r>
                      <a:endParaRPr kumimoji="0" lang="zh-CN" altLang="zh-CN" sz="1000" b="0" i="0" u="none" strike="noStrike" cap="none" normalizeH="0" baseline="0" dirty="0">
                        <a:ln>
                          <a:noFill/>
                        </a:ln>
                        <a:solidFill>
                          <a:srgbClr val="000514"/>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just" defTabSz="914400" rtl="0" eaLnBrk="1" fontAlgn="base" latinLnBrk="0" hangingPunct="1">
                        <a:lnSpc>
                          <a:spcPct val="107000"/>
                        </a:lnSpc>
                        <a:spcBef>
                          <a:spcPct val="0"/>
                        </a:spcBef>
                        <a:spcAft>
                          <a:spcPts val="800"/>
                        </a:spcAft>
                        <a:buClrTx/>
                        <a:buSzTx/>
                        <a:buFontTx/>
                        <a:buNone/>
                      </a:pPr>
                      <a:r>
                        <a:rPr kumimoji="0" lang="en-US" altLang="zh-CN" sz="1200" b="0" i="0" u="none" strike="noStrike" cap="none" normalizeH="0" baseline="0">
                          <a:ln>
                            <a:noFill/>
                          </a:ln>
                          <a:solidFill>
                            <a:srgbClr val="000514"/>
                          </a:solidFill>
                          <a:effectLst/>
                          <a:latin typeface="Garamond" panose="02020404030301010803" pitchFamily="18" charset="0"/>
                          <a:ea typeface="宋体" panose="02010600030101010101" pitchFamily="2" charset="-122"/>
                        </a:rPr>
                        <a:t> </a:t>
                      </a:r>
                      <a:endParaRPr kumimoji="0" lang="zh-CN" altLang="zh-CN" sz="1000" b="0" i="0" u="none" strike="noStrike" cap="none" normalizeH="0" baseline="0">
                        <a:ln>
                          <a:noFill/>
                        </a:ln>
                        <a:solidFill>
                          <a:srgbClr val="000514"/>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extLst>
                  <a:ext uri="{0D108BD9-81ED-4DB2-BD59-A6C34878D82A}">
                    <a16:rowId xmlns:a16="http://schemas.microsoft.com/office/drawing/2014/main" val="10001"/>
                  </a:ext>
                </a:extLst>
              </a:tr>
              <a:tr h="339090">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ctr" defTabSz="914400" rtl="0" eaLnBrk="1" fontAlgn="base" latinLnBrk="0" hangingPunct="1">
                        <a:lnSpc>
                          <a:spcPct val="107000"/>
                        </a:lnSpc>
                        <a:spcBef>
                          <a:spcPct val="0"/>
                        </a:spcBef>
                        <a:spcAft>
                          <a:spcPct val="0"/>
                        </a:spcAft>
                        <a:buClrTx/>
                        <a:buSzTx/>
                        <a:buFontTx/>
                        <a:buNone/>
                      </a:pPr>
                      <a:r>
                        <a:rPr kumimoji="0" lang="en-US" altLang="zh-CN" sz="1200" b="1" i="0" u="none" strike="noStrike" cap="none" normalizeH="0" baseline="0">
                          <a:ln>
                            <a:noFill/>
                          </a:ln>
                          <a:solidFill>
                            <a:srgbClr val="FFFFFF"/>
                          </a:solidFill>
                          <a:effectLst/>
                          <a:latin typeface="Garamond" panose="02020404030301010803" pitchFamily="18" charset="0"/>
                          <a:ea typeface="宋体" panose="02010600030101010101" pitchFamily="2" charset="-122"/>
                        </a:rPr>
                        <a:t>2</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ctr" defTabSz="914400" rtl="0" eaLnBrk="1" fontAlgn="base" latinLnBrk="0" hangingPunct="1">
                        <a:lnSpc>
                          <a:spcPct val="107000"/>
                        </a:lnSpc>
                        <a:spcBef>
                          <a:spcPct val="0"/>
                        </a:spcBef>
                        <a:spcAft>
                          <a:spcPct val="0"/>
                        </a:spcAft>
                        <a:buClrTx/>
                        <a:buSzTx/>
                        <a:buFontTx/>
                        <a:buNone/>
                      </a:pPr>
                      <a:r>
                        <a:rPr kumimoji="0" lang="zh-CN" altLang="zh-CN" sz="1400" b="0" i="0" u="none" strike="noStrike" cap="none" normalizeH="0" baseline="0" dirty="0">
                          <a:ln>
                            <a:noFill/>
                          </a:ln>
                          <a:solidFill>
                            <a:srgbClr val="000514"/>
                          </a:solidFill>
                          <a:effectLst/>
                          <a:latin typeface="Garamond" panose="02020404030301010803" pitchFamily="18" charset="0"/>
                          <a:ea typeface="宋体" panose="02010600030101010101" pitchFamily="2" charset="-122"/>
                        </a:rPr>
                        <a:t>双方协调一致</a:t>
                      </a:r>
                      <a:endParaRPr kumimoji="0" lang="zh-CN" altLang="zh-CN" sz="1000" b="0" i="0" u="none" strike="noStrike" cap="none" normalizeH="0" baseline="0" dirty="0">
                        <a:ln>
                          <a:noFill/>
                        </a:ln>
                        <a:solidFill>
                          <a:srgbClr val="000514"/>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just" defTabSz="914400" rtl="0" eaLnBrk="1" fontAlgn="base" latinLnBrk="0" hangingPunct="1">
                        <a:lnSpc>
                          <a:spcPct val="107000"/>
                        </a:lnSpc>
                        <a:spcBef>
                          <a:spcPct val="0"/>
                        </a:spcBef>
                        <a:spcAft>
                          <a:spcPts val="800"/>
                        </a:spcAft>
                        <a:buClrTx/>
                        <a:buSzTx/>
                        <a:buFontTx/>
                        <a:buNone/>
                      </a:pPr>
                      <a:r>
                        <a:rPr kumimoji="0" lang="en-US" altLang="zh-CN" sz="1200" b="0" i="0" u="none" strike="noStrike" cap="none" normalizeH="0" baseline="0">
                          <a:ln>
                            <a:noFill/>
                          </a:ln>
                          <a:solidFill>
                            <a:srgbClr val="000514"/>
                          </a:solidFill>
                          <a:effectLst/>
                          <a:latin typeface="Garamond" panose="02020404030301010803" pitchFamily="18" charset="0"/>
                          <a:ea typeface="宋体" panose="02010600030101010101" pitchFamily="2" charset="-122"/>
                        </a:rPr>
                        <a:t> </a:t>
                      </a:r>
                      <a:endParaRPr kumimoji="0" lang="zh-CN" altLang="zh-CN" sz="1000" b="0" i="0" u="none" strike="noStrike" cap="none" normalizeH="0" baseline="0">
                        <a:ln>
                          <a:noFill/>
                        </a:ln>
                        <a:solidFill>
                          <a:srgbClr val="000514"/>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extLst>
                  <a:ext uri="{0D108BD9-81ED-4DB2-BD59-A6C34878D82A}">
                    <a16:rowId xmlns:a16="http://schemas.microsoft.com/office/drawing/2014/main" val="10002"/>
                  </a:ext>
                </a:extLst>
              </a:tr>
              <a:tr h="339090">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ctr" defTabSz="914400" rtl="0" eaLnBrk="1" fontAlgn="base" latinLnBrk="0" hangingPunct="1">
                        <a:lnSpc>
                          <a:spcPct val="107000"/>
                        </a:lnSpc>
                        <a:spcBef>
                          <a:spcPct val="0"/>
                        </a:spcBef>
                        <a:spcAft>
                          <a:spcPct val="0"/>
                        </a:spcAft>
                        <a:buClrTx/>
                        <a:buSzTx/>
                        <a:buFontTx/>
                        <a:buNone/>
                      </a:pPr>
                      <a:r>
                        <a:rPr kumimoji="0" lang="en-US" altLang="zh-CN" sz="1200" b="1" i="0" u="none" strike="noStrike" cap="none" normalizeH="0" baseline="0">
                          <a:ln>
                            <a:noFill/>
                          </a:ln>
                          <a:solidFill>
                            <a:srgbClr val="FFFFFF"/>
                          </a:solidFill>
                          <a:effectLst/>
                          <a:latin typeface="Garamond" panose="02020404030301010803" pitchFamily="18" charset="0"/>
                          <a:ea typeface="宋体" panose="02010600030101010101" pitchFamily="2" charset="-122"/>
                        </a:rPr>
                        <a:t>3</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ctr" defTabSz="914400" rtl="0" eaLnBrk="1" fontAlgn="base" latinLnBrk="0" hangingPunct="1">
                        <a:lnSpc>
                          <a:spcPct val="107000"/>
                        </a:lnSpc>
                        <a:spcBef>
                          <a:spcPct val="0"/>
                        </a:spcBef>
                        <a:spcAft>
                          <a:spcPct val="0"/>
                        </a:spcAft>
                        <a:buClrTx/>
                        <a:buSzTx/>
                        <a:buFontTx/>
                        <a:buNone/>
                      </a:pPr>
                      <a:r>
                        <a:rPr kumimoji="0" lang="zh-CN" altLang="zh-CN" sz="1400" b="0" i="0" u="none" strike="noStrike" cap="none" normalizeH="0" baseline="0" dirty="0">
                          <a:ln>
                            <a:noFill/>
                          </a:ln>
                          <a:solidFill>
                            <a:srgbClr val="000514"/>
                          </a:solidFill>
                          <a:effectLst/>
                          <a:latin typeface="Garamond" panose="02020404030301010803" pitchFamily="18" charset="0"/>
                          <a:ea typeface="宋体" panose="02010600030101010101" pitchFamily="2" charset="-122"/>
                        </a:rPr>
                        <a:t>因职工过失性行为</a:t>
                      </a:r>
                      <a:endParaRPr kumimoji="0" lang="zh-CN" altLang="zh-CN" sz="1000" b="0" i="0" u="none" strike="noStrike" cap="none" normalizeH="0" baseline="0" dirty="0">
                        <a:ln>
                          <a:noFill/>
                        </a:ln>
                        <a:solidFill>
                          <a:srgbClr val="000514"/>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just" defTabSz="914400" rtl="0" eaLnBrk="1" fontAlgn="base" latinLnBrk="0" hangingPunct="1">
                        <a:lnSpc>
                          <a:spcPct val="107000"/>
                        </a:lnSpc>
                        <a:spcBef>
                          <a:spcPct val="0"/>
                        </a:spcBef>
                        <a:spcAft>
                          <a:spcPts val="800"/>
                        </a:spcAft>
                        <a:buClrTx/>
                        <a:buSzTx/>
                        <a:buFontTx/>
                        <a:buNone/>
                      </a:pPr>
                      <a:r>
                        <a:rPr kumimoji="0" lang="en-US" altLang="zh-CN" sz="1200" b="0" i="0" u="none" strike="noStrike" cap="none" normalizeH="0" baseline="0" dirty="0">
                          <a:ln>
                            <a:noFill/>
                          </a:ln>
                          <a:solidFill>
                            <a:srgbClr val="000514"/>
                          </a:solidFill>
                          <a:effectLst/>
                          <a:latin typeface="Garamond" panose="02020404030301010803" pitchFamily="18" charset="0"/>
                          <a:ea typeface="宋体" panose="02010600030101010101" pitchFamily="2" charset="-122"/>
                        </a:rPr>
                        <a:t> </a:t>
                      </a:r>
                      <a:endParaRPr kumimoji="0" lang="zh-CN" altLang="zh-CN" sz="1000" b="0" i="0" u="none" strike="noStrike" cap="none" normalizeH="0" baseline="0" dirty="0">
                        <a:ln>
                          <a:noFill/>
                        </a:ln>
                        <a:solidFill>
                          <a:srgbClr val="000514"/>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extLst>
                  <a:ext uri="{0D108BD9-81ED-4DB2-BD59-A6C34878D82A}">
                    <a16:rowId xmlns:a16="http://schemas.microsoft.com/office/drawing/2014/main" val="10003"/>
                  </a:ext>
                </a:extLst>
              </a:tr>
              <a:tr h="339090">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ctr" defTabSz="914400" rtl="0" eaLnBrk="1" fontAlgn="base" latinLnBrk="0" hangingPunct="1">
                        <a:lnSpc>
                          <a:spcPct val="107000"/>
                        </a:lnSpc>
                        <a:spcBef>
                          <a:spcPct val="0"/>
                        </a:spcBef>
                        <a:spcAft>
                          <a:spcPct val="0"/>
                        </a:spcAft>
                        <a:buClrTx/>
                        <a:buSzTx/>
                        <a:buFontTx/>
                        <a:buNone/>
                      </a:pPr>
                      <a:r>
                        <a:rPr kumimoji="0" lang="en-US" altLang="zh-CN" sz="1200" b="1" i="0" u="none" strike="noStrike" cap="none" normalizeH="0" baseline="0">
                          <a:ln>
                            <a:noFill/>
                          </a:ln>
                          <a:solidFill>
                            <a:srgbClr val="FFFFFF"/>
                          </a:solidFill>
                          <a:effectLst/>
                          <a:latin typeface="Garamond" panose="02020404030301010803" pitchFamily="18" charset="0"/>
                          <a:ea typeface="宋体" panose="02010600030101010101" pitchFamily="2" charset="-122"/>
                        </a:rPr>
                        <a:t>4</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ctr" defTabSz="914400" rtl="0" eaLnBrk="1" fontAlgn="base" latinLnBrk="0" hangingPunct="1">
                        <a:lnSpc>
                          <a:spcPct val="107000"/>
                        </a:lnSpc>
                        <a:spcBef>
                          <a:spcPct val="0"/>
                        </a:spcBef>
                        <a:spcAft>
                          <a:spcPct val="0"/>
                        </a:spcAft>
                        <a:buClrTx/>
                        <a:buSzTx/>
                        <a:buFontTx/>
                        <a:buNone/>
                      </a:pPr>
                      <a:r>
                        <a:rPr kumimoji="0" lang="zh-CN" altLang="zh-CN" sz="1400" b="0" i="0" u="none" strike="noStrike" cap="none" normalizeH="0" baseline="0" dirty="0">
                          <a:ln>
                            <a:noFill/>
                          </a:ln>
                          <a:solidFill>
                            <a:srgbClr val="000514"/>
                          </a:solidFill>
                          <a:effectLst/>
                          <a:latin typeface="Garamond" panose="02020404030301010803" pitchFamily="18" charset="0"/>
                          <a:ea typeface="宋体" panose="02010600030101010101" pitchFamily="2" charset="-122"/>
                        </a:rPr>
                        <a:t>因职工非过失性行为</a:t>
                      </a:r>
                      <a:endParaRPr kumimoji="0" lang="zh-CN" altLang="zh-CN" sz="1000" b="0" i="0" u="none" strike="noStrike" cap="none" normalizeH="0" baseline="0" dirty="0">
                        <a:ln>
                          <a:noFill/>
                        </a:ln>
                        <a:solidFill>
                          <a:srgbClr val="000514"/>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just" defTabSz="914400" rtl="0" eaLnBrk="1" fontAlgn="base" latinLnBrk="0" hangingPunct="1">
                        <a:lnSpc>
                          <a:spcPct val="107000"/>
                        </a:lnSpc>
                        <a:spcBef>
                          <a:spcPct val="0"/>
                        </a:spcBef>
                        <a:spcAft>
                          <a:spcPts val="800"/>
                        </a:spcAft>
                        <a:buClrTx/>
                        <a:buSzTx/>
                        <a:buFontTx/>
                        <a:buNone/>
                      </a:pPr>
                      <a:r>
                        <a:rPr kumimoji="0" lang="en-US" altLang="zh-CN" sz="1200" b="0" i="0" u="none" strike="noStrike" cap="none" normalizeH="0" baseline="0">
                          <a:ln>
                            <a:noFill/>
                          </a:ln>
                          <a:solidFill>
                            <a:srgbClr val="000514"/>
                          </a:solidFill>
                          <a:effectLst/>
                          <a:latin typeface="Garamond" panose="02020404030301010803" pitchFamily="18" charset="0"/>
                          <a:ea typeface="宋体" panose="02010600030101010101" pitchFamily="2" charset="-122"/>
                        </a:rPr>
                        <a:t> </a:t>
                      </a:r>
                      <a:endParaRPr kumimoji="0" lang="zh-CN" altLang="zh-CN" sz="1000" b="0" i="0" u="none" strike="noStrike" cap="none" normalizeH="0" baseline="0">
                        <a:ln>
                          <a:noFill/>
                        </a:ln>
                        <a:solidFill>
                          <a:srgbClr val="000514"/>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extLst>
                  <a:ext uri="{0D108BD9-81ED-4DB2-BD59-A6C34878D82A}">
                    <a16:rowId xmlns:a16="http://schemas.microsoft.com/office/drawing/2014/main" val="10004"/>
                  </a:ext>
                </a:extLst>
              </a:tr>
              <a:tr h="339090">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ctr" defTabSz="914400" rtl="0" eaLnBrk="1" fontAlgn="base" latinLnBrk="0" hangingPunct="1">
                        <a:lnSpc>
                          <a:spcPct val="107000"/>
                        </a:lnSpc>
                        <a:spcBef>
                          <a:spcPct val="0"/>
                        </a:spcBef>
                        <a:spcAft>
                          <a:spcPct val="0"/>
                        </a:spcAft>
                        <a:buClrTx/>
                        <a:buSzTx/>
                        <a:buFontTx/>
                        <a:buNone/>
                      </a:pPr>
                      <a:r>
                        <a:rPr kumimoji="0" lang="en-US" altLang="zh-CN" sz="1200" b="1" i="0" u="none" strike="noStrike" cap="none" normalizeH="0" baseline="0">
                          <a:ln>
                            <a:noFill/>
                          </a:ln>
                          <a:solidFill>
                            <a:srgbClr val="FFFFFF"/>
                          </a:solidFill>
                          <a:effectLst/>
                          <a:latin typeface="Garamond" panose="02020404030301010803" pitchFamily="18" charset="0"/>
                          <a:ea typeface="宋体" panose="02010600030101010101" pitchFamily="2" charset="-122"/>
                        </a:rPr>
                        <a:t>5</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ctr" defTabSz="914400" rtl="0" eaLnBrk="1" fontAlgn="base" latinLnBrk="0" hangingPunct="1">
                        <a:lnSpc>
                          <a:spcPct val="107000"/>
                        </a:lnSpc>
                        <a:spcBef>
                          <a:spcPct val="0"/>
                        </a:spcBef>
                        <a:spcAft>
                          <a:spcPct val="0"/>
                        </a:spcAft>
                        <a:buClrTx/>
                        <a:buSzTx/>
                        <a:buFontTx/>
                        <a:buNone/>
                      </a:pPr>
                      <a:r>
                        <a:rPr kumimoji="0" lang="zh-CN" altLang="zh-CN" sz="1400" b="0" i="0" u="none" strike="noStrike" cap="none" normalizeH="0" baseline="0" dirty="0">
                          <a:ln>
                            <a:noFill/>
                          </a:ln>
                          <a:solidFill>
                            <a:srgbClr val="000514"/>
                          </a:solidFill>
                          <a:effectLst/>
                          <a:latin typeface="Garamond" panose="02020404030301010803" pitchFamily="18" charset="0"/>
                          <a:ea typeface="宋体" panose="02010600030101010101" pitchFamily="2" charset="-122"/>
                        </a:rPr>
                        <a:t>经济性裁员</a:t>
                      </a:r>
                      <a:endParaRPr kumimoji="0" lang="zh-CN" altLang="zh-CN" sz="1000" b="0" i="0" u="none" strike="noStrike" cap="none" normalizeH="0" baseline="0" dirty="0">
                        <a:ln>
                          <a:noFill/>
                        </a:ln>
                        <a:solidFill>
                          <a:srgbClr val="000514"/>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just" defTabSz="914400" rtl="0" eaLnBrk="1" fontAlgn="base" latinLnBrk="0" hangingPunct="1">
                        <a:lnSpc>
                          <a:spcPct val="107000"/>
                        </a:lnSpc>
                        <a:spcBef>
                          <a:spcPct val="0"/>
                        </a:spcBef>
                        <a:spcAft>
                          <a:spcPts val="800"/>
                        </a:spcAft>
                        <a:buClrTx/>
                        <a:buSzTx/>
                        <a:buFontTx/>
                        <a:buNone/>
                      </a:pPr>
                      <a:r>
                        <a:rPr kumimoji="0" lang="en-US" altLang="zh-CN" sz="1200" b="0" i="0" u="none" strike="noStrike" cap="none" normalizeH="0" baseline="0" dirty="0">
                          <a:ln>
                            <a:noFill/>
                          </a:ln>
                          <a:solidFill>
                            <a:srgbClr val="000514"/>
                          </a:solidFill>
                          <a:effectLst/>
                          <a:latin typeface="Garamond" panose="02020404030301010803" pitchFamily="18" charset="0"/>
                          <a:ea typeface="宋体" panose="02010600030101010101" pitchFamily="2" charset="-122"/>
                        </a:rPr>
                        <a:t> </a:t>
                      </a:r>
                      <a:endParaRPr kumimoji="0" lang="zh-CN" altLang="zh-CN" sz="1000" b="0" i="0" u="none" strike="noStrike" cap="none" normalizeH="0" baseline="0" dirty="0">
                        <a:ln>
                          <a:noFill/>
                        </a:ln>
                        <a:solidFill>
                          <a:srgbClr val="000514"/>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extLst>
                  <a:ext uri="{0D108BD9-81ED-4DB2-BD59-A6C34878D82A}">
                    <a16:rowId xmlns:a16="http://schemas.microsoft.com/office/drawing/2014/main" val="10005"/>
                  </a:ext>
                </a:extLst>
              </a:tr>
              <a:tr h="339090">
                <a:tc>
                  <a:txBody>
                    <a:bodyPr/>
                    <a:lstStyle/>
                    <a:p>
                      <a:pPr marL="0" marR="0" lvl="0" indent="0" algn="ctr" defTabSz="914400" rtl="0" eaLnBrk="1" fontAlgn="base" latinLnBrk="0" hangingPunct="1">
                        <a:lnSpc>
                          <a:spcPct val="107000"/>
                        </a:lnSpc>
                        <a:spcBef>
                          <a:spcPct val="0"/>
                        </a:spcBef>
                        <a:spcAft>
                          <a:spcPct val="0"/>
                        </a:spcAft>
                        <a:buClrTx/>
                        <a:buSzTx/>
                        <a:buFontTx/>
                        <a:buNone/>
                      </a:pPr>
                      <a:r>
                        <a:rPr kumimoji="0" lang="en-US" altLang="zh-CN" sz="1000" b="1" i="0" u="none" strike="noStrike" cap="none" normalizeH="0" baseline="0" dirty="0">
                          <a:ln>
                            <a:noFill/>
                          </a:ln>
                          <a:solidFill>
                            <a:srgbClr val="FFFFFF"/>
                          </a:solidFill>
                          <a:effectLst/>
                          <a:latin typeface="Calibri" panose="020F0502020204030204" charset="0"/>
                          <a:ea typeface="宋体" panose="02010600030101010101" pitchFamily="2" charset="-122"/>
                          <a:cs typeface="Times New Roman" panose="02020603050405020304" pitchFamily="18" charset="0"/>
                        </a:rPr>
                        <a:t>6</a:t>
                      </a:r>
                      <a:endParaRPr kumimoji="0" lang="zh-CN" altLang="zh-CN" sz="1000" b="1" i="0" u="none" strike="noStrike" cap="none" normalizeH="0" baseline="0" dirty="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7000"/>
                        </a:lnSpc>
                        <a:spcBef>
                          <a:spcPct val="0"/>
                        </a:spcBef>
                        <a:spcAft>
                          <a:spcPct val="0"/>
                        </a:spcAft>
                        <a:buClrTx/>
                        <a:buSzTx/>
                        <a:buFontTx/>
                        <a:buNone/>
                      </a:pPr>
                      <a:r>
                        <a:rPr kumimoji="0" lang="zh-CN" altLang="en-US" sz="1400" b="0" i="0" u="none" strike="noStrike" kern="1200" cap="none" normalizeH="0" baseline="0" dirty="0">
                          <a:ln>
                            <a:noFill/>
                          </a:ln>
                          <a:solidFill>
                            <a:srgbClr val="000514"/>
                          </a:solidFill>
                          <a:effectLst/>
                          <a:latin typeface="Garamond" panose="02020404030301010803" pitchFamily="18" charset="0"/>
                          <a:ea typeface="宋体" panose="02010600030101010101" pitchFamily="2" charset="-122"/>
                          <a:cs typeface="+mn-cs"/>
                        </a:rPr>
                        <a:t>其他（请说明）</a:t>
                      </a:r>
                      <a:endParaRPr kumimoji="0" lang="zh-CN" altLang="zh-CN" sz="1400" b="0" i="0" u="none" strike="noStrike" kern="1200" cap="none" normalizeH="0" baseline="0" dirty="0">
                        <a:ln>
                          <a:noFill/>
                        </a:ln>
                        <a:solidFill>
                          <a:srgbClr val="000514"/>
                        </a:solidFill>
                        <a:effectLst/>
                        <a:latin typeface="Garamond" panose="02020404030301010803" pitchFamily="18" charset="0"/>
                        <a:ea typeface="宋体" panose="02010600030101010101" pitchFamily="2" charset="-122"/>
                        <a:cs typeface="+mn-cs"/>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c>
                  <a:txBody>
                    <a:bodyPr/>
                    <a:lstStyle/>
                    <a:p>
                      <a:pPr marL="0" marR="0" lvl="0" indent="0" algn="just" defTabSz="914400" rtl="0" eaLnBrk="1" fontAlgn="base" latinLnBrk="0" hangingPunct="1">
                        <a:lnSpc>
                          <a:spcPct val="107000"/>
                        </a:lnSpc>
                        <a:spcBef>
                          <a:spcPct val="0"/>
                        </a:spcBef>
                        <a:spcAft>
                          <a:spcPts val="800"/>
                        </a:spcAft>
                        <a:buClrTx/>
                        <a:buSzTx/>
                        <a:buFontTx/>
                        <a:buNone/>
                      </a:pPr>
                      <a:endParaRPr kumimoji="0" lang="zh-CN" altLang="zh-CN" sz="1000" b="0" i="0" u="none" strike="noStrike" cap="none" normalizeH="0" baseline="0" dirty="0">
                        <a:ln>
                          <a:noFill/>
                        </a:ln>
                        <a:solidFill>
                          <a:srgbClr val="000514"/>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t="39524"/>
          <a:stretch>
            <a:fillRect/>
          </a:stretch>
        </p:blipFill>
        <p:spPr>
          <a:xfrm>
            <a:off x="0" y="5673725"/>
            <a:ext cx="12192000" cy="1184275"/>
          </a:xfrm>
          <a:prstGeom prst="rect">
            <a:avLst/>
          </a:prstGeom>
        </p:spPr>
      </p:pic>
      <p:pic>
        <p:nvPicPr>
          <p:cNvPr id="6" name="图片 5"/>
          <p:cNvPicPr>
            <a:picLocks noChangeAspect="1"/>
          </p:cNvPicPr>
          <p:nvPr>
            <p:custDataLst>
              <p:tags r:id="rId2"/>
            </p:custDataLst>
          </p:nvPr>
        </p:nvPicPr>
        <p:blipFill>
          <a:blip r:embed="rId6"/>
          <a:stretch>
            <a:fillRect/>
          </a:stretch>
        </p:blipFill>
        <p:spPr>
          <a:xfrm>
            <a:off x="-635" y="-106680"/>
            <a:ext cx="12193270" cy="1174750"/>
          </a:xfrm>
          <a:prstGeom prst="rect">
            <a:avLst/>
          </a:prstGeom>
        </p:spPr>
      </p:pic>
      <p:sp>
        <p:nvSpPr>
          <p:cNvPr id="7" name="Text Box 15"/>
          <p:cNvSpPr txBox="1"/>
          <p:nvPr>
            <p:custDataLst>
              <p:tags r:id="rId3"/>
            </p:custDataLst>
          </p:nvPr>
        </p:nvSpPr>
        <p:spPr>
          <a:xfrm>
            <a:off x="544195" y="488315"/>
            <a:ext cx="11334750" cy="515366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26</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.（全年）周工作小时数</a:t>
            </a:r>
            <a:endParaRPr kumimoji="0" lang="zh-CN" altLang="en-US" sz="2400" b="1" i="0" u="none" strike="noStrike" kern="0" cap="none" spc="0" normalizeH="0" baseline="0" noProof="0" dirty="0">
              <a:ln>
                <a:noFill/>
              </a:ln>
              <a:solidFill>
                <a:srgbClr val="FF0000"/>
              </a:solidFill>
              <a:effectLst>
                <a:outerShdw blurRad="38100" dist="38100" dir="2700000" algn="tl">
                  <a:srgbClr val="000000"/>
                </a:outerShdw>
              </a:effectLst>
              <a:uLnTx/>
              <a:uFillTx/>
              <a:latin typeface="+mn-ea"/>
              <a:cs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en-US" altLang="zh-CN"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指劳动者平均一个工作周内实际参与企业生产劳动的小时数。月度之间工作量比较平均的人员，周平均工作小时数可以以其月实际工作小时数除以</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4</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计算；月度之间工作量不均衡的人员，</a:t>
            </a: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周平均工作小时数可以以其全年实际工作小时数除以</a:t>
            </a:r>
            <a:r>
              <a:rPr lang="en-US" altLang="zh-CN"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52</a:t>
            </a: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计算</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endParaRPr kumimoji="0" lang="zh-CN" altLang="en-US" sz="2400" b="1" i="0" u="none" strike="noStrike" kern="0" cap="none" spc="0" normalizeH="0" baseline="0" noProof="0" dirty="0">
              <a:ln>
                <a:noFill/>
              </a:ln>
              <a:solidFill>
                <a:srgbClr val="FFFF00"/>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填报要求：</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21-112</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之间的数字。</a:t>
            </a: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endParaRPr kumimoji="0" lang="en-US" altLang="zh-CN" sz="2400" b="1" i="0" u="none" strike="noStrike" kern="0" cap="none" spc="0" normalizeH="0" baseline="0" noProof="0" dirty="0">
              <a:ln>
                <a:noFill/>
              </a:ln>
              <a:solidFill>
                <a:srgbClr val="FFFF00"/>
              </a:solidFill>
              <a:effectLst>
                <a:outerShdw blurRad="38100" dist="38100" dir="2700000" algn="tl">
                  <a:srgbClr val="000000">
                    <a:alpha val="43137"/>
                  </a:srgbClr>
                </a:outerShdw>
              </a:effectLst>
              <a:uLnTx/>
              <a:uFillTx/>
              <a:latin typeface="+mn-ea"/>
              <a:cs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形状, 圆圈&#10;&#10;描述已自动生成"/>
          <p:cNvPicPr>
            <a:picLocks noChangeAspect="1"/>
          </p:cNvPicPr>
          <p:nvPr>
            <p:custDataLst>
              <p:tags r:id="rId1"/>
            </p:custDataLst>
          </p:nvPr>
        </p:nvPicPr>
        <p:blipFill rotWithShape="1">
          <a:blip r:embed="rId7" cstate="print">
            <a:extLst>
              <a:ext uri="{28A0092B-C50C-407E-A947-70E740481C1C}">
                <a14:useLocalDpi xmlns:a14="http://schemas.microsoft.com/office/drawing/2010/main" val="0"/>
              </a:ext>
            </a:extLst>
          </a:blip>
          <a:srcRect t="39524"/>
          <a:stretch>
            <a:fillRect/>
          </a:stretch>
        </p:blipFill>
        <p:spPr>
          <a:xfrm>
            <a:off x="0" y="6407150"/>
            <a:ext cx="12192000" cy="450850"/>
          </a:xfrm>
          <a:prstGeom prst="rect">
            <a:avLst/>
          </a:prstGeom>
        </p:spPr>
      </p:pic>
      <p:pic>
        <p:nvPicPr>
          <p:cNvPr id="10" name="图片 9"/>
          <p:cNvPicPr>
            <a:picLocks noChangeAspect="1"/>
          </p:cNvPicPr>
          <p:nvPr>
            <p:custDataLst>
              <p:tags r:id="rId2"/>
            </p:custDataLst>
          </p:nvPr>
        </p:nvPicPr>
        <p:blipFill>
          <a:blip r:embed="rId8"/>
          <a:stretch>
            <a:fillRect/>
          </a:stretch>
        </p:blipFill>
        <p:spPr>
          <a:xfrm>
            <a:off x="-529" y="-425"/>
            <a:ext cx="12193057" cy="533826"/>
          </a:xfrm>
          <a:prstGeom prst="rect">
            <a:avLst/>
          </a:prstGeom>
        </p:spPr>
      </p:pic>
      <p:sp>
        <p:nvSpPr>
          <p:cNvPr id="9" name="文本框 8"/>
          <p:cNvSpPr txBox="1"/>
          <p:nvPr>
            <p:custDataLst>
              <p:tags r:id="rId3"/>
            </p:custDataLst>
          </p:nvPr>
        </p:nvSpPr>
        <p:spPr>
          <a:xfrm>
            <a:off x="233045" y="146050"/>
            <a:ext cx="11656060" cy="829945"/>
          </a:xfrm>
          <a:prstGeom prst="rect">
            <a:avLst/>
          </a:prstGeom>
          <a:noFill/>
          <a:effectLst/>
        </p:spPr>
        <p:txBody>
          <a:bodyPr wrap="square" rtlCol="0">
            <a:spAutoFit/>
          </a:bodyPr>
          <a:lstStyle/>
          <a:p>
            <a:pPr algn="l"/>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各区联系方式</a:t>
            </a:r>
            <a:r>
              <a:rPr lang="en-US" altLang="zh-CN"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    </a:t>
            </a:r>
            <a:r>
              <a:rPr lang="zh-CN" altLang="en-US" sz="2000" b="1" noProof="0" dirty="0">
                <a:solidFill>
                  <a:srgbClr val="FF0000"/>
                </a:solidFill>
                <a:effectLst>
                  <a:outerShdw blurRad="38100" dist="38100" dir="2700000" algn="tl">
                    <a:srgbClr val="000000"/>
                  </a:outerShdw>
                </a:effectLst>
                <a:latin typeface="+mn-ea"/>
                <a:sym typeface="Arial" panose="020B0604020202020204" pitchFamily="34" charset="0"/>
              </a:rPr>
              <a:t>注：因二维码入群可能存在时效性，如二维码失效请电话联系。</a:t>
            </a:r>
            <a:endParaRPr kumimoji="0" lang="zh-CN" altLang="en-US" sz="2000" b="1" kern="1200" cap="none" spc="0" normalizeH="0" baseline="0" noProof="0" dirty="0">
              <a:solidFill>
                <a:srgbClr val="3657B4"/>
              </a:solidFill>
              <a:effectLst>
                <a:outerShdw blurRad="38100" dist="38100" dir="2700000" algn="tl">
                  <a:srgbClr val="000000">
                    <a:alpha val="43137"/>
                  </a:srgbClr>
                </a:outerShdw>
              </a:effectLst>
              <a:latin typeface="+mn-ea"/>
              <a:ea typeface="+mn-ea"/>
              <a:cs typeface="+mn-cs"/>
              <a:sym typeface="Arial" panose="020B0604020202020204" pitchFamily="34" charset="0"/>
            </a:endParaRPr>
          </a:p>
          <a:p>
            <a:pPr algn="l"/>
            <a:endParaRPr lang="zh-CN" altLang="en-US" sz="20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endParaRPr>
          </a:p>
        </p:txBody>
      </p:sp>
      <p:cxnSp>
        <p:nvCxnSpPr>
          <p:cNvPr id="13" name="直接连接符 12"/>
          <p:cNvCxnSpPr/>
          <p:nvPr>
            <p:custDataLst>
              <p:tags r:id="rId4"/>
            </p:custDataLst>
          </p:nvPr>
        </p:nvCxnSpPr>
        <p:spPr>
          <a:xfrm flipV="1">
            <a:off x="318331" y="689863"/>
            <a:ext cx="2134870" cy="5715"/>
          </a:xfrm>
          <a:prstGeom prst="line">
            <a:avLst/>
          </a:prstGeom>
          <a:ln w="12700">
            <a:solidFill>
              <a:srgbClr val="2A448C"/>
            </a:solidFill>
          </a:ln>
        </p:spPr>
        <p:style>
          <a:lnRef idx="1">
            <a:schemeClr val="accent1"/>
          </a:lnRef>
          <a:fillRef idx="0">
            <a:schemeClr val="accent1"/>
          </a:fillRef>
          <a:effectRef idx="0">
            <a:schemeClr val="accent1"/>
          </a:effectRef>
          <a:fontRef idx="minor">
            <a:schemeClr val="tx1"/>
          </a:fontRef>
        </p:style>
      </p:cxnSp>
      <p:graphicFrame>
        <p:nvGraphicFramePr>
          <p:cNvPr id="3" name="表格 2"/>
          <p:cNvGraphicFramePr>
            <a:graphicFrameLocks noGrp="1"/>
          </p:cNvGraphicFramePr>
          <p:nvPr/>
        </p:nvGraphicFramePr>
        <p:xfrm>
          <a:off x="570183" y="982364"/>
          <a:ext cx="11051635" cy="4893272"/>
        </p:xfrm>
        <a:graphic>
          <a:graphicData uri="http://schemas.openxmlformats.org/drawingml/2006/table">
            <a:tbl>
              <a:tblPr firstRow="1" bandRow="1">
                <a:tableStyleId>{5C22544A-7EE6-4342-B048-85BDC9FD1C3A}</a:tableStyleId>
              </a:tblPr>
              <a:tblGrid>
                <a:gridCol w="1818435">
                  <a:extLst>
                    <a:ext uri="{9D8B030D-6E8A-4147-A177-3AD203B41FA5}">
                      <a16:colId xmlns:a16="http://schemas.microsoft.com/office/drawing/2014/main" val="20000"/>
                    </a:ext>
                  </a:extLst>
                </a:gridCol>
                <a:gridCol w="2308300">
                  <a:extLst>
                    <a:ext uri="{9D8B030D-6E8A-4147-A177-3AD203B41FA5}">
                      <a16:colId xmlns:a16="http://schemas.microsoft.com/office/drawing/2014/main" val="20001"/>
                    </a:ext>
                  </a:extLst>
                </a:gridCol>
                <a:gridCol w="2308300">
                  <a:extLst>
                    <a:ext uri="{9D8B030D-6E8A-4147-A177-3AD203B41FA5}">
                      <a16:colId xmlns:a16="http://schemas.microsoft.com/office/drawing/2014/main" val="20002"/>
                    </a:ext>
                  </a:extLst>
                </a:gridCol>
                <a:gridCol w="2308300">
                  <a:extLst>
                    <a:ext uri="{9D8B030D-6E8A-4147-A177-3AD203B41FA5}">
                      <a16:colId xmlns:a16="http://schemas.microsoft.com/office/drawing/2014/main" val="20003"/>
                    </a:ext>
                  </a:extLst>
                </a:gridCol>
                <a:gridCol w="2308300">
                  <a:extLst>
                    <a:ext uri="{9D8B030D-6E8A-4147-A177-3AD203B41FA5}">
                      <a16:colId xmlns:a16="http://schemas.microsoft.com/office/drawing/2014/main" val="20004"/>
                    </a:ext>
                  </a:extLst>
                </a:gridCol>
              </a:tblGrid>
              <a:tr h="370840">
                <a:tc>
                  <a:txBody>
                    <a:bodyPr/>
                    <a:lstStyle/>
                    <a:p>
                      <a:endParaRPr lang="zh-CN" altLang="en-US" sz="1400" dirty="0"/>
                    </a:p>
                  </a:txBody>
                  <a:tcPr/>
                </a:tc>
                <a:tc>
                  <a:txBody>
                    <a:bodyPr/>
                    <a:lstStyle/>
                    <a:p>
                      <a:pPr algn="ctr"/>
                      <a:r>
                        <a:rPr lang="zh-CN" altLang="en-US" sz="1400" dirty="0"/>
                        <a:t>东城区</a:t>
                      </a:r>
                    </a:p>
                  </a:txBody>
                  <a:tcPr/>
                </a:tc>
                <a:tc>
                  <a:txBody>
                    <a:bodyPr/>
                    <a:lstStyle/>
                    <a:p>
                      <a:pPr algn="ctr"/>
                      <a:r>
                        <a:rPr lang="zh-CN" altLang="en-US" sz="1400" dirty="0"/>
                        <a:t>西城区 </a:t>
                      </a:r>
                    </a:p>
                  </a:txBody>
                  <a:tcPr/>
                </a:tc>
                <a:tc>
                  <a:txBody>
                    <a:bodyPr/>
                    <a:lstStyle/>
                    <a:p>
                      <a:pPr algn="ctr"/>
                      <a:r>
                        <a:rPr lang="zh-CN" altLang="en-US" sz="1400" dirty="0"/>
                        <a:t>朝阳区</a:t>
                      </a:r>
                    </a:p>
                  </a:txBody>
                  <a:tcPr/>
                </a:tc>
                <a:tc>
                  <a:txBody>
                    <a:bodyPr/>
                    <a:lstStyle/>
                    <a:p>
                      <a:pPr algn="ctr"/>
                      <a:r>
                        <a:rPr lang="zh-CN" altLang="en-US" sz="1400" dirty="0"/>
                        <a:t>海淀区</a:t>
                      </a:r>
                    </a:p>
                  </a:txBody>
                  <a:tcPr/>
                </a:tc>
                <a:extLst>
                  <a:ext uri="{0D108BD9-81ED-4DB2-BD59-A6C34878D82A}">
                    <a16:rowId xmlns:a16="http://schemas.microsoft.com/office/drawing/2014/main" val="10000"/>
                  </a:ext>
                </a:extLst>
              </a:tr>
              <a:tr h="387312">
                <a:tc>
                  <a:txBody>
                    <a:bodyPr/>
                    <a:lstStyle/>
                    <a:p>
                      <a:pPr algn="ctr"/>
                      <a:r>
                        <a:rPr lang="zh-CN" altLang="en-US" sz="1400" dirty="0"/>
                        <a:t>答疑电话</a:t>
                      </a:r>
                    </a:p>
                  </a:txBody>
                  <a:tcPr anchor="ctr"/>
                </a:tc>
                <a:tc>
                  <a:txBody>
                    <a:bodyPr/>
                    <a:lstStyle/>
                    <a:p>
                      <a:pPr algn="ctr"/>
                      <a:r>
                        <a:rPr lang="en-US" altLang="zh-CN" sz="1400" dirty="0"/>
                        <a:t>84039489</a:t>
                      </a:r>
                      <a:endParaRPr lang="zh-CN" altLang="en-US" sz="1400" dirty="0"/>
                    </a:p>
                  </a:txBody>
                  <a:tcPr anchor="ctr"/>
                </a:tc>
                <a:tc>
                  <a:txBody>
                    <a:bodyPr/>
                    <a:lstStyle/>
                    <a:p>
                      <a:pPr algn="ctr"/>
                      <a:r>
                        <a:rPr lang="en-US" altLang="zh-CN" sz="1400" dirty="0"/>
                        <a:t>63269536-857</a:t>
                      </a:r>
                      <a:endParaRPr lang="zh-CN" altLang="en-US" sz="1400" dirty="0"/>
                    </a:p>
                  </a:txBody>
                  <a:tcPr anchor="ctr"/>
                </a:tc>
                <a:tc>
                  <a:txBody>
                    <a:bodyPr/>
                    <a:lstStyle/>
                    <a:p>
                      <a:pPr algn="ctr"/>
                      <a:r>
                        <a:rPr lang="en-US" altLang="zh-CN" sz="1400" dirty="0"/>
                        <a:t>89180828</a:t>
                      </a:r>
                      <a:endParaRPr lang="zh-CN" altLang="en-US" sz="1400" dirty="0"/>
                    </a:p>
                  </a:txBody>
                  <a:tcPr anchor="ctr"/>
                </a:tc>
                <a:tc>
                  <a:txBody>
                    <a:bodyPr/>
                    <a:lstStyle/>
                    <a:p>
                      <a:pPr algn="ctr"/>
                      <a:r>
                        <a:rPr lang="en-US" altLang="zh-CN" sz="1400" dirty="0"/>
                        <a:t>18513321558</a:t>
                      </a:r>
                      <a:endParaRPr lang="zh-CN" altLang="en-US" sz="1400" dirty="0"/>
                    </a:p>
                  </a:txBody>
                  <a:tcPr anchor="ctr"/>
                </a:tc>
                <a:extLst>
                  <a:ext uri="{0D108BD9-81ED-4DB2-BD59-A6C34878D82A}">
                    <a16:rowId xmlns:a16="http://schemas.microsoft.com/office/drawing/2014/main" val="10001"/>
                  </a:ext>
                </a:extLst>
              </a:tr>
              <a:tr h="370840">
                <a:tc>
                  <a:txBody>
                    <a:bodyPr/>
                    <a:lstStyle/>
                    <a:p>
                      <a:pPr algn="ctr"/>
                      <a:endParaRPr lang="zh-CN" altLang="en-US" sz="1400" dirty="0"/>
                    </a:p>
                  </a:txBody>
                  <a:tcPr anchor="ctr"/>
                </a:tc>
                <a:tc>
                  <a:txBody>
                    <a:bodyPr/>
                    <a:lstStyle/>
                    <a:p>
                      <a:pPr algn="ctr"/>
                      <a:endParaRPr lang="zh-CN" altLang="en-US" sz="1400"/>
                    </a:p>
                  </a:txBody>
                  <a:tcPr anchor="ctr"/>
                </a:tc>
                <a:tc>
                  <a:txBody>
                    <a:bodyPr/>
                    <a:lstStyle/>
                    <a:p>
                      <a:pPr algn="ctr"/>
                      <a:r>
                        <a:rPr lang="en-US" altLang="zh-CN" sz="1400" dirty="0"/>
                        <a:t>66206033-3/15910576512</a:t>
                      </a:r>
                      <a:endParaRPr lang="zh-CN" altLang="en-US" sz="1400" dirty="0"/>
                    </a:p>
                  </a:txBody>
                  <a:tcPr anchor="ctr"/>
                </a:tc>
                <a:tc>
                  <a:txBody>
                    <a:bodyPr/>
                    <a:lstStyle/>
                    <a:p>
                      <a:pPr algn="ctr"/>
                      <a:endParaRPr lang="zh-CN" altLang="en-US" sz="1400" dirty="0"/>
                    </a:p>
                  </a:txBody>
                  <a:tcPr anchor="ctr"/>
                </a:tc>
                <a:tc>
                  <a:txBody>
                    <a:bodyPr/>
                    <a:lstStyle/>
                    <a:p>
                      <a:pPr algn="ctr"/>
                      <a:endParaRPr lang="zh-CN" altLang="en-US" sz="1400" dirty="0"/>
                    </a:p>
                  </a:txBody>
                  <a:tcPr anchor="ctr"/>
                </a:tc>
                <a:extLst>
                  <a:ext uri="{0D108BD9-81ED-4DB2-BD59-A6C34878D82A}">
                    <a16:rowId xmlns:a16="http://schemas.microsoft.com/office/drawing/2014/main" val="10002"/>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400" dirty="0"/>
                        <a:t>报送邮箱</a:t>
                      </a:r>
                    </a:p>
                  </a:txBody>
                  <a:tcPr anchor="ctr"/>
                </a:tc>
                <a:tc>
                  <a:txBody>
                    <a:bodyPr/>
                    <a:lstStyle/>
                    <a:p>
                      <a:pPr algn="ctr"/>
                      <a:r>
                        <a:rPr lang="en-US" altLang="zh-CN" sz="1400" dirty="0"/>
                        <a:t>dcxcdc2020@163.com</a:t>
                      </a:r>
                      <a:endParaRPr lang="zh-CN" altLang="en-US" sz="1400" dirty="0"/>
                    </a:p>
                  </a:txBody>
                  <a:tcPr anchor="ctr"/>
                </a:tc>
                <a:tc>
                  <a:txBody>
                    <a:bodyPr/>
                    <a:lstStyle/>
                    <a:p>
                      <a:pPr algn="ctr"/>
                      <a:r>
                        <a:rPr lang="en-US" altLang="zh-CN" sz="1400" dirty="0"/>
                        <a:t>bjxcxd123@163.com</a:t>
                      </a:r>
                      <a:endParaRPr lang="zh-CN" altLang="en-US" sz="1400" dirty="0"/>
                    </a:p>
                  </a:txBody>
                  <a:tcPr anchor="ctr"/>
                </a:tc>
                <a:tc>
                  <a:txBody>
                    <a:bodyPr/>
                    <a:lstStyle/>
                    <a:p>
                      <a:pPr algn="ctr"/>
                      <a:r>
                        <a:rPr lang="en-US" altLang="zh-CN" sz="1400"/>
                        <a:t>cyxcdc@bjchy.gov.cn</a:t>
                      </a:r>
                      <a:endParaRPr lang="zh-CN" altLang="en-US" sz="1400" dirty="0"/>
                    </a:p>
                  </a:txBody>
                  <a:tcPr anchor="ctr"/>
                </a:tc>
                <a:tc>
                  <a:txBody>
                    <a:bodyPr/>
                    <a:lstStyle/>
                    <a:p>
                      <a:pPr algn="ctr"/>
                      <a:r>
                        <a:rPr lang="en-US" altLang="zh-CN" sz="1400" dirty="0"/>
                        <a:t>yikelande@163.com</a:t>
                      </a:r>
                      <a:endParaRPr lang="zh-CN" altLang="en-US" sz="1400" dirty="0"/>
                    </a:p>
                  </a:txBody>
                  <a:tcPr anchor="ctr"/>
                </a:tc>
                <a:extLst>
                  <a:ext uri="{0D108BD9-81ED-4DB2-BD59-A6C34878D82A}">
                    <a16:rowId xmlns:a16="http://schemas.microsoft.com/office/drawing/2014/main" val="10003"/>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400" dirty="0"/>
                        <a:t>答疑沟通群（</a:t>
                      </a:r>
                      <a:r>
                        <a:rPr lang="en-US" altLang="zh-CN" sz="1400" dirty="0"/>
                        <a:t>QQ</a:t>
                      </a:r>
                      <a:r>
                        <a:rPr lang="zh-CN" altLang="en-US" sz="1400" dirty="0"/>
                        <a:t>群）</a:t>
                      </a:r>
                    </a:p>
                  </a:txBody>
                  <a:tcPr anchor="ctr"/>
                </a:tc>
                <a:tc>
                  <a:txBody>
                    <a:bodyPr/>
                    <a:lstStyle/>
                    <a:p>
                      <a:pPr algn="ctr"/>
                      <a:r>
                        <a:rPr lang="en-US" altLang="zh-CN" sz="1400" dirty="0"/>
                        <a:t>245395720</a:t>
                      </a:r>
                      <a:endParaRPr lang="zh-CN" altLang="en-US" sz="1400" dirty="0"/>
                    </a:p>
                  </a:txBody>
                  <a:tcPr anchor="ctr"/>
                </a:tc>
                <a:tc>
                  <a:txBody>
                    <a:bodyPr/>
                    <a:lstStyle/>
                    <a:p>
                      <a:pPr algn="ctr"/>
                      <a:endParaRPr lang="en-US" altLang="zh-CN" sz="1400" dirty="0">
                        <a:highlight>
                          <a:srgbClr val="FFFF00"/>
                        </a:highlight>
                      </a:endParaRPr>
                    </a:p>
                  </a:txBody>
                  <a:tcPr anchor="ctr"/>
                </a:tc>
                <a:tc>
                  <a:txBody>
                    <a:bodyPr/>
                    <a:lstStyle/>
                    <a:p>
                      <a:pPr algn="ctr"/>
                      <a:r>
                        <a:rPr lang="en-US" altLang="zh-CN" sz="1400" dirty="0"/>
                        <a:t>250029858</a:t>
                      </a:r>
                      <a:endParaRPr lang="zh-CN" altLang="en-US" sz="1400" dirty="0"/>
                    </a:p>
                  </a:txBody>
                  <a:tcPr anchor="ctr"/>
                </a:tc>
                <a:tc>
                  <a:txBody>
                    <a:bodyPr/>
                    <a:lstStyle/>
                    <a:p>
                      <a:pPr algn="ctr"/>
                      <a:endParaRPr lang="zh-CN" altLang="en-US" sz="1400" dirty="0"/>
                    </a:p>
                  </a:txBody>
                  <a:tcPr anchor="ctr"/>
                </a:tc>
                <a:extLst>
                  <a:ext uri="{0D108BD9-81ED-4DB2-BD59-A6C34878D82A}">
                    <a16:rowId xmlns:a16="http://schemas.microsoft.com/office/drawing/2014/main" val="10004"/>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lang="zh-CN" altLang="en-US" sz="1400"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400" dirty="0"/>
                        <a:t>711955286/982675726</a:t>
                      </a:r>
                      <a:endParaRPr lang="zh-CN" altLang="en-US" sz="1400" dirty="0"/>
                    </a:p>
                  </a:txBody>
                  <a:tcPr anchor="ctr"/>
                </a:tc>
                <a:tc>
                  <a:txBody>
                    <a:bodyPr/>
                    <a:lstStyle/>
                    <a:p>
                      <a:pPr algn="ctr"/>
                      <a:endParaRPr lang="zh-CN" altLang="en-US" sz="1400"/>
                    </a:p>
                  </a:txBody>
                  <a:tcPr anchor="ctr"/>
                </a:tc>
                <a:tc>
                  <a:txBody>
                    <a:bodyPr/>
                    <a:lstStyle/>
                    <a:p>
                      <a:pPr algn="ctr"/>
                      <a:endParaRPr lang="zh-CN" altLang="en-US" sz="1400" dirty="0"/>
                    </a:p>
                  </a:txBody>
                  <a:tcPr anchor="ctr"/>
                </a:tc>
                <a:tc>
                  <a:txBody>
                    <a:bodyPr/>
                    <a:lstStyle/>
                    <a:p>
                      <a:pPr algn="ctr"/>
                      <a:endParaRPr lang="zh-CN" altLang="en-US" sz="1400" dirty="0"/>
                    </a:p>
                  </a:txBody>
                  <a:tcPr anchor="ctr"/>
                </a:tc>
                <a:extLst>
                  <a:ext uri="{0D108BD9-81ED-4DB2-BD59-A6C34878D82A}">
                    <a16:rowId xmlns:a16="http://schemas.microsoft.com/office/drawing/2014/main" val="10005"/>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400" dirty="0"/>
                        <a:t>答疑沟通群（微信群）</a:t>
                      </a:r>
                    </a:p>
                  </a:txBody>
                  <a:tcPr anchor="ctr"/>
                </a:tc>
                <a:tc>
                  <a:txBody>
                    <a:bodyPr/>
                    <a:lstStyle/>
                    <a:p>
                      <a:endParaRPr lang="zh-CN" altLang="en-US" sz="1400" dirty="0"/>
                    </a:p>
                  </a:txBody>
                  <a:tcPr/>
                </a:tc>
                <a:tc>
                  <a:txBody>
                    <a:bodyPr/>
                    <a:lstStyle/>
                    <a:p>
                      <a:endParaRPr lang="zh-CN" altLang="en-US" sz="1400" dirty="0"/>
                    </a:p>
                  </a:txBody>
                  <a:tcPr anchor="ctr"/>
                </a:tc>
                <a:tc>
                  <a:txBody>
                    <a:bodyPr/>
                    <a:lstStyle/>
                    <a:p>
                      <a:endParaRPr lang="zh-CN" altLang="en-US" sz="1400" dirty="0"/>
                    </a:p>
                  </a:txBody>
                  <a:tcPr/>
                </a:tc>
                <a:tc>
                  <a:txBody>
                    <a:bodyPr/>
                    <a:lstStyle/>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zh-CN" altLang="en-US" sz="1400" dirty="0"/>
                    </a:p>
                  </a:txBody>
                  <a:tcPr/>
                </a:tc>
                <a:extLst>
                  <a:ext uri="{0D108BD9-81ED-4DB2-BD59-A6C34878D82A}">
                    <a16:rowId xmlns:a16="http://schemas.microsoft.com/office/drawing/2014/main" val="10006"/>
                  </a:ext>
                </a:extLst>
              </a:tr>
            </a:tbl>
          </a:graphicData>
        </a:graphic>
      </p:graphicFrame>
      <p:pic>
        <p:nvPicPr>
          <p:cNvPr id="2" name="图片 1"/>
          <p:cNvPicPr>
            <a:picLocks noChangeAspect="1"/>
          </p:cNvPicPr>
          <p:nvPr>
            <p:custDataLst>
              <p:tags r:id="rId5"/>
            </p:custDataLst>
          </p:nvPr>
        </p:nvPicPr>
        <p:blipFill>
          <a:blip r:embed="rId9"/>
          <a:stretch>
            <a:fillRect/>
          </a:stretch>
        </p:blipFill>
        <p:spPr>
          <a:xfrm>
            <a:off x="9676765" y="3429000"/>
            <a:ext cx="1610995" cy="2313940"/>
          </a:xfrm>
          <a:prstGeom prst="rect">
            <a:avLst/>
          </a:prstGeom>
          <a:noFill/>
          <a:ln w="9525">
            <a:noFill/>
          </a:ln>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6" cstate="print">
            <a:extLst>
              <a:ext uri="{28A0092B-C50C-407E-A947-70E740481C1C}">
                <a14:useLocalDpi xmlns:a14="http://schemas.microsoft.com/office/drawing/2010/main" val="0"/>
              </a:ext>
            </a:extLst>
          </a:blip>
          <a:srcRect t="39524"/>
          <a:stretch>
            <a:fillRect/>
          </a:stretch>
        </p:blipFill>
        <p:spPr>
          <a:xfrm>
            <a:off x="0" y="5673725"/>
            <a:ext cx="12192000" cy="1184275"/>
          </a:xfrm>
          <a:prstGeom prst="rect">
            <a:avLst/>
          </a:prstGeom>
        </p:spPr>
      </p:pic>
      <p:pic>
        <p:nvPicPr>
          <p:cNvPr id="6" name="图片 5"/>
          <p:cNvPicPr>
            <a:picLocks noChangeAspect="1"/>
          </p:cNvPicPr>
          <p:nvPr>
            <p:custDataLst>
              <p:tags r:id="rId2"/>
            </p:custDataLst>
          </p:nvPr>
        </p:nvPicPr>
        <p:blipFill>
          <a:blip r:embed="rId7"/>
          <a:stretch>
            <a:fillRect/>
          </a:stretch>
        </p:blipFill>
        <p:spPr>
          <a:xfrm>
            <a:off x="-635" y="-106680"/>
            <a:ext cx="12193270" cy="1174750"/>
          </a:xfrm>
          <a:prstGeom prst="rect">
            <a:avLst/>
          </a:prstGeom>
        </p:spPr>
      </p:pic>
      <p:sp>
        <p:nvSpPr>
          <p:cNvPr id="7" name="Text Box 15"/>
          <p:cNvSpPr txBox="1"/>
          <p:nvPr>
            <p:custDataLst>
              <p:tags r:id="rId3"/>
            </p:custDataLst>
          </p:nvPr>
        </p:nvSpPr>
        <p:spPr>
          <a:xfrm>
            <a:off x="544195" y="488315"/>
            <a:ext cx="11334750" cy="515366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27</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.是否工会会员</a:t>
            </a:r>
            <a:endParaRPr kumimoji="0" lang="zh-CN" altLang="en-US" sz="2400" b="1" i="0" u="none" strike="noStrike" kern="0" cap="none" spc="0" normalizeH="0" baseline="0" noProof="0" dirty="0">
              <a:ln>
                <a:noFill/>
              </a:ln>
              <a:solidFill>
                <a:srgbClr val="FF0000"/>
              </a:solidFill>
              <a:effectLst>
                <a:outerShdw blurRad="38100" dist="38100" dir="2700000" algn="tl">
                  <a:srgbClr val="000000"/>
                </a:outerShdw>
              </a:effectLst>
              <a:uLnTx/>
              <a:uFillTx/>
              <a:latin typeface="+mn-ea"/>
              <a:cs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2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根据劳动者真实情况填报。劳动者的回答要与本企业工会的会员单位相符合。企业没有成立，工会以及虽有工会但不确定被调查者是否为工会会员的，均按非工会会员填报。请按照下表代码表填写。</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graphicFrame>
        <p:nvGraphicFramePr>
          <p:cNvPr id="4" name="表格 3"/>
          <p:cNvGraphicFramePr>
            <a:graphicFrameLocks noGrp="1"/>
          </p:cNvGraphicFramePr>
          <p:nvPr>
            <p:custDataLst>
              <p:tags r:id="rId4"/>
            </p:custDataLst>
          </p:nvPr>
        </p:nvGraphicFramePr>
        <p:xfrm>
          <a:off x="1294765" y="3157538"/>
          <a:ext cx="5211763" cy="995044"/>
        </p:xfrm>
        <a:graphic>
          <a:graphicData uri="http://schemas.openxmlformats.org/drawingml/2006/table">
            <a:tbl>
              <a:tblPr/>
              <a:tblGrid>
                <a:gridCol w="1187450">
                  <a:extLst>
                    <a:ext uri="{9D8B030D-6E8A-4147-A177-3AD203B41FA5}">
                      <a16:colId xmlns:a16="http://schemas.microsoft.com/office/drawing/2014/main" val="20000"/>
                    </a:ext>
                  </a:extLst>
                </a:gridCol>
                <a:gridCol w="1189038">
                  <a:extLst>
                    <a:ext uri="{9D8B030D-6E8A-4147-A177-3AD203B41FA5}">
                      <a16:colId xmlns:a16="http://schemas.microsoft.com/office/drawing/2014/main" val="20001"/>
                    </a:ext>
                  </a:extLst>
                </a:gridCol>
                <a:gridCol w="2835275">
                  <a:extLst>
                    <a:ext uri="{9D8B030D-6E8A-4147-A177-3AD203B41FA5}">
                      <a16:colId xmlns:a16="http://schemas.microsoft.com/office/drawing/2014/main" val="20002"/>
                    </a:ext>
                  </a:extLst>
                </a:gridCol>
              </a:tblGrid>
              <a:tr h="331470">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just" defTabSz="914400" rtl="0" eaLnBrk="1" fontAlgn="base" latinLnBrk="0" hangingPunct="1">
                        <a:lnSpc>
                          <a:spcPct val="107000"/>
                        </a:lnSpc>
                        <a:spcBef>
                          <a:spcPct val="0"/>
                        </a:spcBef>
                        <a:spcAft>
                          <a:spcPct val="0"/>
                        </a:spcAft>
                        <a:buClrTx/>
                        <a:buSzTx/>
                        <a:buFontTx/>
                        <a:buNone/>
                      </a:pPr>
                      <a:r>
                        <a:rPr kumimoji="0" lang="zh-CN" altLang="zh-CN" sz="1200" b="1" i="0" u="none" strike="noStrike" cap="none" normalizeH="0" baseline="0">
                          <a:ln>
                            <a:noFill/>
                          </a:ln>
                          <a:solidFill>
                            <a:srgbClr val="FFFFFF"/>
                          </a:solidFill>
                          <a:effectLst/>
                          <a:latin typeface="Garamond" panose="02020404030301010803" pitchFamily="18" charset="0"/>
                          <a:ea typeface="宋体" panose="02010600030101010101" pitchFamily="2" charset="-122"/>
                        </a:rPr>
                        <a:t>代　　码</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just" defTabSz="914400" rtl="0" eaLnBrk="1" fontAlgn="base" latinLnBrk="0" hangingPunct="1">
                        <a:lnSpc>
                          <a:spcPct val="107000"/>
                        </a:lnSpc>
                        <a:spcBef>
                          <a:spcPct val="0"/>
                        </a:spcBef>
                        <a:spcAft>
                          <a:spcPct val="0"/>
                        </a:spcAft>
                        <a:buClrTx/>
                        <a:buSzTx/>
                        <a:buFontTx/>
                        <a:buNone/>
                      </a:pPr>
                      <a:r>
                        <a:rPr kumimoji="0" lang="zh-CN" altLang="zh-CN" sz="1200" b="1" i="0" u="none" strike="noStrike" cap="none" normalizeH="0" baseline="0">
                          <a:ln>
                            <a:noFill/>
                          </a:ln>
                          <a:solidFill>
                            <a:srgbClr val="FFFFFF"/>
                          </a:solidFill>
                          <a:effectLst/>
                          <a:latin typeface="Garamond" panose="02020404030301010803" pitchFamily="18" charset="0"/>
                          <a:ea typeface="宋体" panose="02010600030101010101" pitchFamily="2" charset="-122"/>
                        </a:rPr>
                        <a:t>名　　称</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ctr" defTabSz="914400" rtl="0" eaLnBrk="1" fontAlgn="base" latinLnBrk="0" hangingPunct="1">
                        <a:lnSpc>
                          <a:spcPct val="107000"/>
                        </a:lnSpc>
                        <a:spcBef>
                          <a:spcPct val="0"/>
                        </a:spcBef>
                        <a:spcAft>
                          <a:spcPct val="0"/>
                        </a:spcAft>
                        <a:buClrTx/>
                        <a:buSzTx/>
                        <a:buFontTx/>
                        <a:buNone/>
                      </a:pPr>
                      <a:r>
                        <a:rPr kumimoji="0" lang="zh-CN" altLang="zh-CN" sz="1200" b="1" i="0" u="none" strike="noStrike" cap="none" normalizeH="0" baseline="0">
                          <a:ln>
                            <a:noFill/>
                          </a:ln>
                          <a:solidFill>
                            <a:srgbClr val="FFFFFF"/>
                          </a:solidFill>
                          <a:effectLst/>
                          <a:latin typeface="Garamond" panose="02020404030301010803" pitchFamily="18" charset="0"/>
                          <a:ea typeface="宋体" panose="02010600030101010101" pitchFamily="2" charset="-122"/>
                        </a:rPr>
                        <a:t>说　　明</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331787">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ctr" defTabSz="914400" rtl="0" eaLnBrk="1" fontAlgn="base" latinLnBrk="0" hangingPunct="1">
                        <a:lnSpc>
                          <a:spcPct val="107000"/>
                        </a:lnSpc>
                        <a:spcBef>
                          <a:spcPct val="0"/>
                        </a:spcBef>
                        <a:spcAft>
                          <a:spcPct val="0"/>
                        </a:spcAft>
                        <a:buClrTx/>
                        <a:buSzTx/>
                        <a:buFontTx/>
                        <a:buNone/>
                      </a:pPr>
                      <a:r>
                        <a:rPr kumimoji="0" lang="en-US" altLang="zh-CN" sz="1200" b="1" i="0" u="none" strike="noStrike" cap="none" normalizeH="0" baseline="0">
                          <a:ln>
                            <a:noFill/>
                          </a:ln>
                          <a:solidFill>
                            <a:srgbClr val="FFFFFF"/>
                          </a:solidFill>
                          <a:effectLst/>
                          <a:latin typeface="Garamond" panose="02020404030301010803" pitchFamily="18" charset="0"/>
                          <a:ea typeface="宋体" panose="02010600030101010101" pitchFamily="2" charset="-122"/>
                        </a:rPr>
                        <a:t>1</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ctr" defTabSz="914400" rtl="0" eaLnBrk="1" fontAlgn="base" latinLnBrk="0" hangingPunct="1">
                        <a:lnSpc>
                          <a:spcPct val="107000"/>
                        </a:lnSpc>
                        <a:spcBef>
                          <a:spcPct val="0"/>
                        </a:spcBef>
                        <a:spcAft>
                          <a:spcPct val="0"/>
                        </a:spcAft>
                        <a:buClrTx/>
                        <a:buSzTx/>
                        <a:buFontTx/>
                        <a:buNone/>
                      </a:pPr>
                      <a:r>
                        <a:rPr kumimoji="0" lang="zh-CN" altLang="zh-CN" sz="1200" b="0" i="0" u="none" strike="noStrike" cap="none" normalizeH="0" baseline="0">
                          <a:ln>
                            <a:noFill/>
                          </a:ln>
                          <a:solidFill>
                            <a:srgbClr val="000514"/>
                          </a:solidFill>
                          <a:effectLst/>
                          <a:latin typeface="Garamond" panose="02020404030301010803" pitchFamily="18" charset="0"/>
                          <a:ea typeface="宋体" panose="02010600030101010101" pitchFamily="2" charset="-122"/>
                        </a:rPr>
                        <a:t>是</a:t>
                      </a:r>
                      <a:endParaRPr kumimoji="0" lang="zh-CN" altLang="zh-CN" sz="1000" b="0" i="0" u="none" strike="noStrike" cap="none" normalizeH="0" baseline="0">
                        <a:ln>
                          <a:noFill/>
                        </a:ln>
                        <a:solidFill>
                          <a:srgbClr val="000514"/>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just" defTabSz="914400" rtl="0" eaLnBrk="1" fontAlgn="base" latinLnBrk="0" hangingPunct="1">
                        <a:lnSpc>
                          <a:spcPct val="107000"/>
                        </a:lnSpc>
                        <a:spcBef>
                          <a:spcPct val="0"/>
                        </a:spcBef>
                        <a:spcAft>
                          <a:spcPts val="800"/>
                        </a:spcAft>
                        <a:buClrTx/>
                        <a:buSzTx/>
                        <a:buFontTx/>
                        <a:buNone/>
                      </a:pPr>
                      <a:r>
                        <a:rPr kumimoji="0" lang="en-US" altLang="zh-CN" sz="1200" b="0" i="0" u="none" strike="noStrike" cap="none" normalizeH="0" baseline="0">
                          <a:ln>
                            <a:noFill/>
                          </a:ln>
                          <a:solidFill>
                            <a:srgbClr val="000514"/>
                          </a:solidFill>
                          <a:effectLst/>
                          <a:latin typeface="Garamond" panose="02020404030301010803" pitchFamily="18" charset="0"/>
                          <a:ea typeface="宋体" panose="02010600030101010101" pitchFamily="2" charset="-122"/>
                        </a:rPr>
                        <a:t> </a:t>
                      </a:r>
                      <a:endParaRPr kumimoji="0" lang="zh-CN" altLang="zh-CN" sz="1000" b="0" i="0" u="none" strike="noStrike" cap="none" normalizeH="0" baseline="0">
                        <a:ln>
                          <a:noFill/>
                        </a:ln>
                        <a:solidFill>
                          <a:srgbClr val="000514"/>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extLst>
                  <a:ext uri="{0D108BD9-81ED-4DB2-BD59-A6C34878D82A}">
                    <a16:rowId xmlns:a16="http://schemas.microsoft.com/office/drawing/2014/main" val="10001"/>
                  </a:ext>
                </a:extLst>
              </a:tr>
              <a:tr h="331787">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ctr" defTabSz="914400" rtl="0" eaLnBrk="1" fontAlgn="base" latinLnBrk="0" hangingPunct="1">
                        <a:lnSpc>
                          <a:spcPct val="107000"/>
                        </a:lnSpc>
                        <a:spcBef>
                          <a:spcPct val="0"/>
                        </a:spcBef>
                        <a:spcAft>
                          <a:spcPct val="0"/>
                        </a:spcAft>
                        <a:buClrTx/>
                        <a:buSzTx/>
                        <a:buFontTx/>
                        <a:buNone/>
                      </a:pPr>
                      <a:r>
                        <a:rPr kumimoji="0" lang="en-US" altLang="zh-CN" sz="1200" b="1" i="0" u="none" strike="noStrike" cap="none" normalizeH="0" baseline="0">
                          <a:ln>
                            <a:noFill/>
                          </a:ln>
                          <a:solidFill>
                            <a:srgbClr val="FFFFFF"/>
                          </a:solidFill>
                          <a:effectLst/>
                          <a:latin typeface="Garamond" panose="02020404030301010803" pitchFamily="18" charset="0"/>
                          <a:ea typeface="宋体" panose="02010600030101010101" pitchFamily="2" charset="-122"/>
                        </a:rPr>
                        <a:t>2</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ctr" defTabSz="914400" rtl="0" eaLnBrk="1" fontAlgn="base" latinLnBrk="0" hangingPunct="1">
                        <a:lnSpc>
                          <a:spcPct val="107000"/>
                        </a:lnSpc>
                        <a:spcBef>
                          <a:spcPct val="0"/>
                        </a:spcBef>
                        <a:spcAft>
                          <a:spcPct val="0"/>
                        </a:spcAft>
                        <a:buClrTx/>
                        <a:buSzTx/>
                        <a:buFontTx/>
                        <a:buNone/>
                      </a:pPr>
                      <a:r>
                        <a:rPr kumimoji="0" lang="zh-CN" altLang="zh-CN" sz="1200" b="0" i="0" u="none" strike="noStrike" cap="none" normalizeH="0" baseline="0">
                          <a:ln>
                            <a:noFill/>
                          </a:ln>
                          <a:solidFill>
                            <a:srgbClr val="000514"/>
                          </a:solidFill>
                          <a:effectLst/>
                          <a:latin typeface="Garamond" panose="02020404030301010803" pitchFamily="18" charset="0"/>
                          <a:ea typeface="宋体" panose="02010600030101010101" pitchFamily="2" charset="-122"/>
                        </a:rPr>
                        <a:t>否</a:t>
                      </a:r>
                      <a:endParaRPr kumimoji="0" lang="zh-CN" altLang="zh-CN" sz="1000" b="0" i="0" u="none" strike="noStrike" cap="none" normalizeH="0" baseline="0">
                        <a:ln>
                          <a:noFill/>
                        </a:ln>
                        <a:solidFill>
                          <a:srgbClr val="000514"/>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just" defTabSz="914400" rtl="0" eaLnBrk="1" fontAlgn="base" latinLnBrk="0" hangingPunct="1">
                        <a:lnSpc>
                          <a:spcPct val="107000"/>
                        </a:lnSpc>
                        <a:spcBef>
                          <a:spcPct val="0"/>
                        </a:spcBef>
                        <a:spcAft>
                          <a:spcPts val="800"/>
                        </a:spcAft>
                        <a:buClrTx/>
                        <a:buSzTx/>
                        <a:buFontTx/>
                        <a:buNone/>
                      </a:pPr>
                      <a:r>
                        <a:rPr kumimoji="0" lang="en-US" altLang="zh-CN" sz="1200" b="0" i="0" u="none" strike="noStrike" cap="none" normalizeH="0" baseline="0">
                          <a:ln>
                            <a:noFill/>
                          </a:ln>
                          <a:solidFill>
                            <a:srgbClr val="000514"/>
                          </a:solidFill>
                          <a:effectLst/>
                          <a:latin typeface="Garamond" panose="02020404030301010803" pitchFamily="18" charset="0"/>
                          <a:ea typeface="宋体" panose="02010600030101010101" pitchFamily="2" charset="-122"/>
                        </a:rPr>
                        <a:t> </a:t>
                      </a:r>
                      <a:endParaRPr kumimoji="0" lang="zh-CN" altLang="zh-CN" sz="1000" b="0" i="0" u="none" strike="noStrike" cap="none" normalizeH="0" baseline="0">
                        <a:ln>
                          <a:noFill/>
                        </a:ln>
                        <a:solidFill>
                          <a:srgbClr val="000514"/>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t="39524"/>
          <a:stretch>
            <a:fillRect/>
          </a:stretch>
        </p:blipFill>
        <p:spPr>
          <a:xfrm>
            <a:off x="0" y="5673725"/>
            <a:ext cx="12192000" cy="1184275"/>
          </a:xfrm>
          <a:prstGeom prst="rect">
            <a:avLst/>
          </a:prstGeom>
        </p:spPr>
      </p:pic>
      <p:pic>
        <p:nvPicPr>
          <p:cNvPr id="6" name="图片 5"/>
          <p:cNvPicPr>
            <a:picLocks noChangeAspect="1"/>
          </p:cNvPicPr>
          <p:nvPr>
            <p:custDataLst>
              <p:tags r:id="rId2"/>
            </p:custDataLst>
          </p:nvPr>
        </p:nvPicPr>
        <p:blipFill>
          <a:blip r:embed="rId6"/>
          <a:stretch>
            <a:fillRect/>
          </a:stretch>
        </p:blipFill>
        <p:spPr>
          <a:xfrm>
            <a:off x="-635" y="-106680"/>
            <a:ext cx="12193270" cy="1174750"/>
          </a:xfrm>
          <a:prstGeom prst="rect">
            <a:avLst/>
          </a:prstGeom>
        </p:spPr>
      </p:pic>
      <p:sp>
        <p:nvSpPr>
          <p:cNvPr id="7" name="Text Box 15"/>
          <p:cNvSpPr txBox="1"/>
          <p:nvPr>
            <p:custDataLst>
              <p:tags r:id="rId3"/>
            </p:custDataLst>
          </p:nvPr>
        </p:nvSpPr>
        <p:spPr>
          <a:xfrm>
            <a:off x="544195" y="488315"/>
            <a:ext cx="11334750" cy="515366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28</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.工资报酬</a:t>
            </a:r>
            <a:endParaRPr kumimoji="0" lang="zh-CN" altLang="en-US" sz="2400" b="1" i="0" u="none" strike="noStrike" kern="0" cap="none" spc="0" normalizeH="0" baseline="0" noProof="0" dirty="0">
              <a:ln>
                <a:noFill/>
              </a:ln>
              <a:solidFill>
                <a:srgbClr val="FF0000"/>
              </a:solidFill>
              <a:effectLst>
                <a:outerShdw blurRad="38100" dist="38100" dir="2700000" algn="tl">
                  <a:srgbClr val="000000"/>
                </a:outerShdw>
              </a:effectLst>
              <a:uLnTx/>
              <a:uFillTx/>
              <a:latin typeface="+mn-ea"/>
              <a:cs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2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指劳动者因向企业提供劳动而直接取得的各种现金形式的劳动报酬。不包括入股分红、股权激励兑现收益和其他资本性收益，是</a:t>
            </a: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税前</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工资总计。</a:t>
            </a:r>
            <a:endParaRPr kumimoji="0" lang="zh-CN" altLang="en-US" sz="2400" b="1" i="0" u="none" strike="noStrike" kern="0" cap="none" spc="0" normalizeH="0" baseline="0" noProof="0" dirty="0">
              <a:ln>
                <a:noFill/>
              </a:ln>
              <a:solidFill>
                <a:srgbClr val="FFFF00"/>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2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包括四个二级指标。根据本调查制度的目的和内容，按照分类概括限定法设计填报。单位：元</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年。 </a:t>
            </a:r>
            <a:endParaRPr kumimoji="0" lang="en-US" altLang="zh-CN" sz="2400" b="1" i="0" u="none" strike="noStrike" kern="0" cap="none" spc="0" normalizeH="0" baseline="0" noProof="0" dirty="0">
              <a:ln>
                <a:noFill/>
              </a:ln>
              <a:solidFill>
                <a:srgbClr val="FFFF00"/>
              </a:solidFill>
              <a:effectLst>
                <a:outerShdw blurRad="38100" dist="38100" dir="2700000" algn="tl">
                  <a:srgbClr val="000000">
                    <a:alpha val="43137"/>
                  </a:srgbClr>
                </a:outerShdw>
              </a:effectLst>
              <a:uLnTx/>
              <a:uFillTx/>
              <a:latin typeface="+mn-ea"/>
              <a:cs typeface="+mn-ea"/>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t="39524"/>
          <a:stretch>
            <a:fillRect/>
          </a:stretch>
        </p:blipFill>
        <p:spPr>
          <a:xfrm>
            <a:off x="0" y="5673725"/>
            <a:ext cx="12192000" cy="1184275"/>
          </a:xfrm>
          <a:prstGeom prst="rect">
            <a:avLst/>
          </a:prstGeom>
        </p:spPr>
      </p:pic>
      <p:pic>
        <p:nvPicPr>
          <p:cNvPr id="6" name="图片 5"/>
          <p:cNvPicPr>
            <a:picLocks noChangeAspect="1"/>
          </p:cNvPicPr>
          <p:nvPr>
            <p:custDataLst>
              <p:tags r:id="rId2"/>
            </p:custDataLst>
          </p:nvPr>
        </p:nvPicPr>
        <p:blipFill>
          <a:blip r:embed="rId6"/>
          <a:stretch>
            <a:fillRect/>
          </a:stretch>
        </p:blipFill>
        <p:spPr>
          <a:xfrm>
            <a:off x="-635" y="-106680"/>
            <a:ext cx="12193270" cy="1174750"/>
          </a:xfrm>
          <a:prstGeom prst="rect">
            <a:avLst/>
          </a:prstGeom>
        </p:spPr>
      </p:pic>
      <p:sp>
        <p:nvSpPr>
          <p:cNvPr id="7" name="Text Box 15"/>
          <p:cNvSpPr txBox="1"/>
          <p:nvPr>
            <p:custDataLst>
              <p:tags r:id="rId3"/>
            </p:custDataLst>
          </p:nvPr>
        </p:nvSpPr>
        <p:spPr>
          <a:xfrm>
            <a:off x="544195" y="488315"/>
            <a:ext cx="11334750" cy="515366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）基本工资（类）</a:t>
            </a:r>
            <a:endParaRPr kumimoji="0" lang="zh-CN" altLang="en-US" sz="2400" b="1" i="0" u="none" strike="noStrike" kern="0" cap="none" spc="0" normalizeH="0" baseline="0" noProof="0" dirty="0">
              <a:ln>
                <a:noFill/>
              </a:ln>
              <a:solidFill>
                <a:srgbClr val="FF0000"/>
              </a:solidFill>
              <a:effectLst>
                <a:outerShdw blurRad="38100" dist="38100" dir="2700000" algn="tl">
                  <a:srgbClr val="000000"/>
                </a:outerShdw>
              </a:effectLst>
              <a:uLnTx/>
              <a:uFillTx/>
              <a:latin typeface="+mn-ea"/>
              <a:cs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2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也可称为标准工资、合同工资、谈判工资。本单位在报告期内（年度）支付给本单位从业人员的指按照法定工作时间提供正常工作的劳动报酬。各单位给个人确定的底薪可作为基本工资。</a:t>
            </a: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包括</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工龄工资。基本工资</a:t>
            </a: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不含</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定时、定额发放的各类奖金、各种津贴和补贴、加班工资，也</a:t>
            </a: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不包括</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补发的上一年度的基本工资。</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t="39524"/>
          <a:stretch>
            <a:fillRect/>
          </a:stretch>
        </p:blipFill>
        <p:spPr>
          <a:xfrm>
            <a:off x="0" y="5673725"/>
            <a:ext cx="12192000" cy="1184275"/>
          </a:xfrm>
          <a:prstGeom prst="rect">
            <a:avLst/>
          </a:prstGeom>
        </p:spPr>
      </p:pic>
      <p:pic>
        <p:nvPicPr>
          <p:cNvPr id="6" name="图片 5"/>
          <p:cNvPicPr>
            <a:picLocks noChangeAspect="1"/>
          </p:cNvPicPr>
          <p:nvPr>
            <p:custDataLst>
              <p:tags r:id="rId2"/>
            </p:custDataLst>
          </p:nvPr>
        </p:nvPicPr>
        <p:blipFill>
          <a:blip r:embed="rId6"/>
          <a:stretch>
            <a:fillRect/>
          </a:stretch>
        </p:blipFill>
        <p:spPr>
          <a:xfrm>
            <a:off x="-635" y="-106680"/>
            <a:ext cx="12193270" cy="1174750"/>
          </a:xfrm>
          <a:prstGeom prst="rect">
            <a:avLst/>
          </a:prstGeom>
        </p:spPr>
      </p:pic>
      <p:sp>
        <p:nvSpPr>
          <p:cNvPr id="7" name="Text Box 15"/>
          <p:cNvSpPr txBox="1"/>
          <p:nvPr>
            <p:custDataLst>
              <p:tags r:id="rId3"/>
            </p:custDataLst>
          </p:nvPr>
        </p:nvSpPr>
        <p:spPr>
          <a:xfrm>
            <a:off x="544195" y="488315"/>
            <a:ext cx="11334750" cy="515366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2</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）绩效工资（类）</a:t>
            </a:r>
            <a:endParaRPr kumimoji="0" lang="zh-CN" altLang="en-US"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2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也可称为效益工资、业绩工资。指根据本单位利润增长和工作业绩定期支付给本单位从业人员的奖金；支付给本单位从业人员的超额劳动报酬和增收节支的劳动报酬。具体包括：值</a:t>
            </a: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加班工资（本次调查加班工资请填报在加班加点工资中）</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、绩效奖金、全勤奖、生产奖、节约奖、劳动竞赛奖和其他名目的奖金；以及某工作事项完成后的提成工资、年底双薪等。但</a:t>
            </a: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不包括</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入股分红、股权激励兑现的收益和各种总资本性收益。</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t="39524"/>
          <a:stretch>
            <a:fillRect/>
          </a:stretch>
        </p:blipFill>
        <p:spPr>
          <a:xfrm>
            <a:off x="0" y="5673725"/>
            <a:ext cx="12192000" cy="1184275"/>
          </a:xfrm>
          <a:prstGeom prst="rect">
            <a:avLst/>
          </a:prstGeom>
        </p:spPr>
      </p:pic>
      <p:pic>
        <p:nvPicPr>
          <p:cNvPr id="6" name="图片 5"/>
          <p:cNvPicPr>
            <a:picLocks noChangeAspect="1"/>
          </p:cNvPicPr>
          <p:nvPr>
            <p:custDataLst>
              <p:tags r:id="rId2"/>
            </p:custDataLst>
          </p:nvPr>
        </p:nvPicPr>
        <p:blipFill>
          <a:blip r:embed="rId6"/>
          <a:stretch>
            <a:fillRect/>
          </a:stretch>
        </p:blipFill>
        <p:spPr>
          <a:xfrm>
            <a:off x="-635" y="-106680"/>
            <a:ext cx="12193270" cy="1174750"/>
          </a:xfrm>
          <a:prstGeom prst="rect">
            <a:avLst/>
          </a:prstGeom>
        </p:spPr>
      </p:pic>
      <p:sp>
        <p:nvSpPr>
          <p:cNvPr id="7" name="Text Box 15"/>
          <p:cNvSpPr txBox="1"/>
          <p:nvPr>
            <p:custDataLst>
              <p:tags r:id="rId3"/>
            </p:custDataLst>
          </p:nvPr>
        </p:nvSpPr>
        <p:spPr>
          <a:xfrm>
            <a:off x="544195" y="488315"/>
            <a:ext cx="11334750" cy="515366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3</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）津补贴（类）</a:t>
            </a:r>
            <a:endParaRPr kumimoji="0" lang="zh-CN" altLang="en-US"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2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指按照国家或企业规定，为补偿本单位就业人员因特殊或额外的劳动消耗或因其他特殊原因支付的津贴，以及为保证其工资不受物价影响而支付的物价补贴。</a:t>
            </a: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具体包括：</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补偿特殊或额外劳动消耗的的津贴及岗位性津、保健性津贴、技术性津贴、地区津贴和其他津贴。如：过节费、通讯补贴、交通补贴、公车改革补贴、取暖补贴、物业补贴、不休假补贴、无食堂补贴、单位发的可自行支配的住房补贴以及为员工缴纳的各种商业性保险等。上述各种项目包括货币性质和实物性质的津补贴以及各种形式的充值卡、购物卡（券）等。</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t="39524"/>
          <a:stretch>
            <a:fillRect/>
          </a:stretch>
        </p:blipFill>
        <p:spPr>
          <a:xfrm>
            <a:off x="0" y="5673725"/>
            <a:ext cx="12192000" cy="1184275"/>
          </a:xfrm>
          <a:prstGeom prst="rect">
            <a:avLst/>
          </a:prstGeom>
        </p:spPr>
      </p:pic>
      <p:pic>
        <p:nvPicPr>
          <p:cNvPr id="6" name="图片 5"/>
          <p:cNvPicPr>
            <a:picLocks noChangeAspect="1"/>
          </p:cNvPicPr>
          <p:nvPr>
            <p:custDataLst>
              <p:tags r:id="rId2"/>
            </p:custDataLst>
          </p:nvPr>
        </p:nvPicPr>
        <p:blipFill>
          <a:blip r:embed="rId6"/>
          <a:stretch>
            <a:fillRect/>
          </a:stretch>
        </p:blipFill>
        <p:spPr>
          <a:xfrm>
            <a:off x="-635" y="-106680"/>
            <a:ext cx="12193270" cy="1174750"/>
          </a:xfrm>
          <a:prstGeom prst="rect">
            <a:avLst/>
          </a:prstGeom>
        </p:spPr>
      </p:pic>
      <p:sp>
        <p:nvSpPr>
          <p:cNvPr id="7" name="Text Box 15"/>
          <p:cNvSpPr txBox="1"/>
          <p:nvPr>
            <p:custDataLst>
              <p:tags r:id="rId3"/>
            </p:custDataLst>
          </p:nvPr>
        </p:nvSpPr>
        <p:spPr>
          <a:xfrm>
            <a:off x="544195" y="488315"/>
            <a:ext cx="11334750" cy="515366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4</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）加班加点工资（其他工资）</a:t>
            </a:r>
            <a:endParaRPr kumimoji="0" lang="zh-CN" altLang="en-US"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4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是指按照国家和本地区有关法规政策，由企业支付的加班工资和加点工资，是调查期内劳动者因超时劳动而获得的劳动报酬。</a:t>
            </a:r>
            <a:endParaRPr kumimoji="0" lang="en-US" altLang="zh-CN"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4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注：本次填报企业，请将其他工资，指上述基本工资、绩效工资、工资性津贴和补贴三类工资均不能包括的发放给从业人员的工资，如补发上一年度的工资等，填报在此调查项目中。</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t="39524"/>
          <a:stretch>
            <a:fillRect/>
          </a:stretch>
        </p:blipFill>
        <p:spPr>
          <a:xfrm>
            <a:off x="0" y="5673725"/>
            <a:ext cx="12192000" cy="1184275"/>
          </a:xfrm>
          <a:prstGeom prst="rect">
            <a:avLst/>
          </a:prstGeom>
        </p:spPr>
      </p:pic>
      <p:pic>
        <p:nvPicPr>
          <p:cNvPr id="6" name="图片 5"/>
          <p:cNvPicPr>
            <a:picLocks noChangeAspect="1"/>
          </p:cNvPicPr>
          <p:nvPr>
            <p:custDataLst>
              <p:tags r:id="rId2"/>
            </p:custDataLst>
          </p:nvPr>
        </p:nvPicPr>
        <p:blipFill>
          <a:blip r:embed="rId6"/>
          <a:stretch>
            <a:fillRect/>
          </a:stretch>
        </p:blipFill>
        <p:spPr>
          <a:xfrm>
            <a:off x="-635" y="-106680"/>
            <a:ext cx="12193270" cy="1174750"/>
          </a:xfrm>
          <a:prstGeom prst="rect">
            <a:avLst/>
          </a:prstGeom>
        </p:spPr>
      </p:pic>
      <p:sp>
        <p:nvSpPr>
          <p:cNvPr id="7" name="Text Box 15"/>
          <p:cNvSpPr txBox="1"/>
          <p:nvPr>
            <p:custDataLst>
              <p:tags r:id="rId3"/>
            </p:custDataLst>
          </p:nvPr>
        </p:nvSpPr>
        <p:spPr>
          <a:xfrm>
            <a:off x="544195" y="488315"/>
            <a:ext cx="11334750" cy="515366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ea typeface="仿宋_GB2312" panose="02010609030101010101" pitchFamily="49" charset="-122"/>
                <a:sym typeface="+mn-ea"/>
              </a:rPr>
              <a:t>关于</a:t>
            </a:r>
            <a:r>
              <a:rPr lang="en-US" altLang="zh-CN" sz="2400" b="1" kern="0" noProof="0" dirty="0">
                <a:ln>
                  <a:noFill/>
                </a:ln>
                <a:solidFill>
                  <a:srgbClr val="FFA117"/>
                </a:solidFill>
                <a:effectLst>
                  <a:outerShdw blurRad="38100" dist="38100" dir="2700000" algn="tl">
                    <a:srgbClr val="000000"/>
                  </a:outerShdw>
                </a:effectLst>
                <a:uLnTx/>
                <a:uFillTx/>
                <a:ea typeface="仿宋_GB2312" panose="02010609030101010101" pitchFamily="49" charset="-122"/>
                <a:sym typeface="+mn-ea"/>
              </a:rPr>
              <a:t>《</a:t>
            </a:r>
            <a:r>
              <a:rPr lang="zh-CN" altLang="en-US" sz="2400" b="1" kern="0" noProof="0" dirty="0">
                <a:ln>
                  <a:noFill/>
                </a:ln>
                <a:solidFill>
                  <a:srgbClr val="FFA117"/>
                </a:solidFill>
                <a:effectLst>
                  <a:outerShdw blurRad="38100" dist="38100" dir="2700000" algn="tl">
                    <a:srgbClr val="000000"/>
                  </a:outerShdw>
                </a:effectLst>
                <a:uLnTx/>
                <a:uFillTx/>
                <a:ea typeface="仿宋_GB2312" panose="02010609030101010101" pitchFamily="49" charset="-122"/>
                <a:sym typeface="+mn-ea"/>
              </a:rPr>
              <a:t>工资报酬</a:t>
            </a:r>
            <a:r>
              <a:rPr lang="en-US" altLang="zh-CN" sz="2400" b="1" kern="0" noProof="0" dirty="0">
                <a:ln>
                  <a:noFill/>
                </a:ln>
                <a:solidFill>
                  <a:srgbClr val="FFA117"/>
                </a:solidFill>
                <a:effectLst>
                  <a:outerShdw blurRad="38100" dist="38100" dir="2700000" algn="tl">
                    <a:srgbClr val="000000"/>
                  </a:outerShdw>
                </a:effectLst>
                <a:uLnTx/>
                <a:uFillTx/>
                <a:ea typeface="仿宋_GB2312" panose="02010609030101010101" pitchFamily="49" charset="-122"/>
                <a:sym typeface="+mn-ea"/>
              </a:rPr>
              <a:t>》</a:t>
            </a:r>
            <a:r>
              <a:rPr lang="zh-CN" altLang="en-US" sz="2400" b="1" kern="0" noProof="0" dirty="0">
                <a:ln>
                  <a:noFill/>
                </a:ln>
                <a:solidFill>
                  <a:srgbClr val="FFA117"/>
                </a:solidFill>
                <a:effectLst>
                  <a:outerShdw blurRad="38100" dist="38100" dir="2700000" algn="tl">
                    <a:srgbClr val="000000"/>
                  </a:outerShdw>
                </a:effectLst>
                <a:uLnTx/>
                <a:uFillTx/>
                <a:ea typeface="仿宋_GB2312" panose="02010609030101010101" pitchFamily="49" charset="-122"/>
                <a:sym typeface="+mn-ea"/>
              </a:rPr>
              <a:t>报表填报人员</a:t>
            </a:r>
            <a:endParaRPr kumimoji="0" lang="zh-CN" altLang="en-US"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lt"/>
              <a:ea typeface="仿宋_GB2312" panose="02010609030101010101" pitchFamily="49"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lt"/>
              <a:ea typeface="仿宋_GB2312" panose="02010609030101010101" pitchFamily="49" charset="-122"/>
              <a:cs typeface="+mn-cs"/>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sym typeface="+mn-ea"/>
              </a:rPr>
              <a:t>        </a:t>
            </a:r>
            <a:r>
              <a:rPr lang="zh-CN" altLang="en-US" sz="2400" b="1" kern="0" noProof="0" dirty="0">
                <a:ln>
                  <a:noFill/>
                </a:ln>
                <a:solidFill>
                  <a:srgbClr val="FF0000"/>
                </a:solidFill>
                <a:effectLst>
                  <a:outerShdw blurRad="38100" dist="38100" dir="2700000" algn="tl">
                    <a:srgbClr val="000000">
                      <a:alpha val="43137"/>
                    </a:srgbClr>
                  </a:outerShdw>
                </a:effectLst>
                <a:uLnTx/>
                <a:uFillTx/>
                <a:sym typeface="+mn-ea"/>
              </a:rPr>
              <a:t>非劳务派遣企业</a:t>
            </a:r>
            <a:r>
              <a:rPr lang="zh-CN" altLang="en-US" sz="2400" b="1" kern="0" noProof="0" dirty="0">
                <a:ln>
                  <a:noFill/>
                </a:ln>
                <a:solidFill>
                  <a:srgbClr val="3657B4"/>
                </a:solidFill>
                <a:effectLst>
                  <a:outerShdw blurRad="38100" dist="38100" dir="2700000" algn="tl">
                    <a:srgbClr val="000000">
                      <a:alpha val="43137"/>
                    </a:srgbClr>
                  </a:outerShdw>
                </a:effectLst>
                <a:uLnTx/>
                <a:uFillTx/>
                <a:sym typeface="+mn-ea"/>
              </a:rPr>
              <a:t>填写在本单位工作的劳务派遣人员时填报</a:t>
            </a:r>
            <a:r>
              <a:rPr lang="en-US" altLang="zh-CN" sz="2400" b="1" kern="0" noProof="0" dirty="0">
                <a:ln>
                  <a:noFill/>
                </a:ln>
                <a:solidFill>
                  <a:srgbClr val="3657B4"/>
                </a:solidFill>
                <a:effectLst>
                  <a:outerShdw blurRad="38100" dist="38100" dir="2700000" algn="tl">
                    <a:srgbClr val="000000">
                      <a:alpha val="43137"/>
                    </a:srgbClr>
                  </a:outerShdw>
                </a:effectLst>
                <a:uLnTx/>
                <a:uFillTx/>
                <a:sym typeface="+mn-ea"/>
              </a:rPr>
              <a:t>《</a:t>
            </a:r>
            <a:r>
              <a:rPr lang="zh-CN" altLang="en-US" sz="2400" b="1" kern="0" noProof="0" dirty="0">
                <a:ln>
                  <a:noFill/>
                </a:ln>
                <a:solidFill>
                  <a:srgbClr val="3657B4"/>
                </a:solidFill>
                <a:effectLst>
                  <a:outerShdw blurRad="38100" dist="38100" dir="2700000" algn="tl">
                    <a:srgbClr val="000000">
                      <a:alpha val="43137"/>
                    </a:srgbClr>
                  </a:outerShdw>
                </a:effectLst>
                <a:uLnTx/>
                <a:uFillTx/>
                <a:sym typeface="+mn-ea"/>
              </a:rPr>
              <a:t>劳务派遣人员工资报酬情况</a:t>
            </a:r>
            <a:r>
              <a:rPr lang="en-US" altLang="zh-CN" sz="2400" b="1" kern="0" noProof="0" dirty="0">
                <a:ln>
                  <a:noFill/>
                </a:ln>
                <a:solidFill>
                  <a:srgbClr val="3657B4"/>
                </a:solidFill>
                <a:effectLst>
                  <a:outerShdw blurRad="38100" dist="38100" dir="2700000" algn="tl">
                    <a:srgbClr val="000000">
                      <a:alpha val="43137"/>
                    </a:srgbClr>
                  </a:outerShdw>
                </a:effectLst>
                <a:uLnTx/>
                <a:uFillTx/>
                <a:sym typeface="+mn-ea"/>
              </a:rPr>
              <a:t>》</a:t>
            </a:r>
            <a:r>
              <a:rPr lang="zh-CN" altLang="en-US" sz="2400" b="1" kern="0" noProof="0" dirty="0">
                <a:ln>
                  <a:noFill/>
                </a:ln>
                <a:solidFill>
                  <a:srgbClr val="3657B4"/>
                </a:solidFill>
                <a:effectLst>
                  <a:outerShdw blurRad="38100" dist="38100" dir="2700000" algn="tl">
                    <a:srgbClr val="000000">
                      <a:alpha val="43137"/>
                    </a:srgbClr>
                  </a:outerShdw>
                </a:effectLst>
                <a:uLnTx/>
                <a:uFillTx/>
                <a:sym typeface="+mn-ea"/>
              </a:rPr>
              <a:t>表，其他人员填报</a:t>
            </a:r>
            <a:r>
              <a:rPr lang="en-US" altLang="zh-CN" sz="2400" b="1" kern="0" noProof="0" dirty="0">
                <a:ln>
                  <a:noFill/>
                </a:ln>
                <a:solidFill>
                  <a:srgbClr val="3657B4"/>
                </a:solidFill>
                <a:effectLst>
                  <a:outerShdw blurRad="38100" dist="38100" dir="2700000" algn="tl">
                    <a:srgbClr val="000000">
                      <a:alpha val="43137"/>
                    </a:srgbClr>
                  </a:outerShdw>
                </a:effectLst>
                <a:uLnTx/>
                <a:uFillTx/>
                <a:sym typeface="+mn-ea"/>
              </a:rPr>
              <a:t>《</a:t>
            </a:r>
            <a:r>
              <a:rPr lang="zh-CN" altLang="en-US" sz="2400" b="1" kern="0" noProof="0" dirty="0">
                <a:ln>
                  <a:noFill/>
                </a:ln>
                <a:solidFill>
                  <a:srgbClr val="3657B4"/>
                </a:solidFill>
                <a:effectLst>
                  <a:outerShdw blurRad="38100" dist="38100" dir="2700000" algn="tl">
                    <a:srgbClr val="000000">
                      <a:alpha val="43137"/>
                    </a:srgbClr>
                  </a:outerShdw>
                </a:effectLst>
                <a:uLnTx/>
                <a:uFillTx/>
                <a:sym typeface="+mn-ea"/>
              </a:rPr>
              <a:t>企业从业人员工资报酬情况</a:t>
            </a:r>
            <a:r>
              <a:rPr lang="en-US" altLang="zh-CN" sz="2400" b="1" kern="0" noProof="0" dirty="0">
                <a:ln>
                  <a:noFill/>
                </a:ln>
                <a:solidFill>
                  <a:srgbClr val="3657B4"/>
                </a:solidFill>
                <a:effectLst>
                  <a:outerShdw blurRad="38100" dist="38100" dir="2700000" algn="tl">
                    <a:srgbClr val="000000">
                      <a:alpha val="43137"/>
                    </a:srgbClr>
                  </a:outerShdw>
                </a:effectLst>
                <a:uLnTx/>
                <a:uFillTx/>
                <a:sym typeface="+mn-ea"/>
              </a:rPr>
              <a:t>》</a:t>
            </a:r>
            <a:r>
              <a:rPr lang="zh-CN" altLang="en-US" sz="2400" b="1" kern="0" noProof="0" dirty="0">
                <a:ln>
                  <a:noFill/>
                </a:ln>
                <a:solidFill>
                  <a:srgbClr val="3657B4"/>
                </a:solidFill>
                <a:effectLst>
                  <a:outerShdw blurRad="38100" dist="38100" dir="2700000" algn="tl">
                    <a:srgbClr val="000000">
                      <a:alpha val="43137"/>
                    </a:srgbClr>
                  </a:outerShdw>
                </a:effectLst>
                <a:uLnTx/>
                <a:uFillTx/>
                <a:sym typeface="+mn-ea"/>
              </a:rPr>
              <a:t>表；</a:t>
            </a:r>
            <a:r>
              <a:rPr lang="zh-CN" altLang="en-US" sz="2400" b="1" kern="0" noProof="0" dirty="0">
                <a:ln>
                  <a:noFill/>
                </a:ln>
                <a:solidFill>
                  <a:srgbClr val="FF0000"/>
                </a:solidFill>
                <a:effectLst>
                  <a:outerShdw blurRad="38100" dist="38100" dir="2700000" algn="tl">
                    <a:srgbClr val="000000">
                      <a:alpha val="43137"/>
                    </a:srgbClr>
                  </a:outerShdw>
                </a:effectLst>
                <a:uLnTx/>
                <a:uFillTx/>
                <a:sym typeface="+mn-ea"/>
              </a:rPr>
              <a:t>劳务派遣型企业</a:t>
            </a:r>
            <a:r>
              <a:rPr lang="zh-CN" altLang="en-US" sz="2400" b="1" kern="0" noProof="0" dirty="0">
                <a:ln>
                  <a:noFill/>
                </a:ln>
                <a:solidFill>
                  <a:srgbClr val="3657B4"/>
                </a:solidFill>
                <a:effectLst>
                  <a:outerShdw blurRad="38100" dist="38100" dir="2700000" algn="tl">
                    <a:srgbClr val="000000">
                      <a:alpha val="43137"/>
                    </a:srgbClr>
                  </a:outerShdw>
                </a:effectLst>
                <a:uLnTx/>
                <a:uFillTx/>
                <a:sym typeface="+mn-ea"/>
              </a:rPr>
              <a:t>须填写与本单位签定劳动合同的全部人员，填写</a:t>
            </a:r>
            <a:r>
              <a:rPr lang="en-US" altLang="zh-CN" sz="2400" b="1" kern="0" noProof="0" dirty="0">
                <a:ln>
                  <a:noFill/>
                </a:ln>
                <a:solidFill>
                  <a:srgbClr val="3657B4"/>
                </a:solidFill>
                <a:effectLst>
                  <a:outerShdw blurRad="38100" dist="38100" dir="2700000" algn="tl">
                    <a:srgbClr val="000000">
                      <a:alpha val="43137"/>
                    </a:srgbClr>
                  </a:outerShdw>
                </a:effectLst>
                <a:uLnTx/>
                <a:uFillTx/>
                <a:sym typeface="+mn-ea"/>
              </a:rPr>
              <a:t>《</a:t>
            </a:r>
            <a:r>
              <a:rPr lang="zh-CN" altLang="en-US" sz="2400" b="1" kern="0" noProof="0" dirty="0">
                <a:ln>
                  <a:noFill/>
                </a:ln>
                <a:solidFill>
                  <a:srgbClr val="3657B4"/>
                </a:solidFill>
                <a:effectLst>
                  <a:outerShdw blurRad="38100" dist="38100" dir="2700000" algn="tl">
                    <a:srgbClr val="000000">
                      <a:alpha val="43137"/>
                    </a:srgbClr>
                  </a:outerShdw>
                </a:effectLst>
                <a:uLnTx/>
                <a:uFillTx/>
                <a:sym typeface="+mn-ea"/>
              </a:rPr>
              <a:t>企业从业人员工资报酬情况</a:t>
            </a:r>
            <a:r>
              <a:rPr lang="en-US" altLang="zh-CN" sz="2400" b="1" kern="0" noProof="0" dirty="0">
                <a:ln>
                  <a:noFill/>
                </a:ln>
                <a:solidFill>
                  <a:srgbClr val="3657B4"/>
                </a:solidFill>
                <a:effectLst>
                  <a:outerShdw blurRad="38100" dist="38100" dir="2700000" algn="tl">
                    <a:srgbClr val="000000">
                      <a:alpha val="43137"/>
                    </a:srgbClr>
                  </a:outerShdw>
                </a:effectLst>
                <a:uLnTx/>
                <a:uFillTx/>
                <a:sym typeface="+mn-ea"/>
              </a:rPr>
              <a:t>》</a:t>
            </a:r>
            <a:r>
              <a:rPr lang="zh-CN" altLang="en-US" sz="2400" b="1" kern="0" noProof="0" dirty="0">
                <a:ln>
                  <a:noFill/>
                </a:ln>
                <a:solidFill>
                  <a:srgbClr val="3657B4"/>
                </a:solidFill>
                <a:effectLst>
                  <a:outerShdw blurRad="38100" dist="38100" dir="2700000" algn="tl">
                    <a:srgbClr val="000000">
                      <a:alpha val="43137"/>
                    </a:srgbClr>
                  </a:outerShdw>
                </a:effectLst>
                <a:uLnTx/>
                <a:uFillTx/>
                <a:sym typeface="+mn-ea"/>
              </a:rPr>
              <a:t>表。</a:t>
            </a: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lang="zh-CN" altLang="en-US" sz="2400" b="1" kern="0" noProof="0" dirty="0">
              <a:ln>
                <a:noFill/>
              </a:ln>
              <a:solidFill>
                <a:srgbClr val="FFFF00"/>
              </a:solidFill>
              <a:effectLst>
                <a:outerShdw blurRad="38100" dist="38100" dir="2700000" algn="tl">
                  <a:srgbClr val="000000">
                    <a:alpha val="43137"/>
                  </a:srgbClr>
                </a:outerShdw>
              </a:effectLst>
              <a:uLnTx/>
              <a:uFillTx/>
              <a:sym typeface="+mn-ea"/>
            </a:endParaRPr>
          </a:p>
          <a:p>
            <a:pPr marL="609600" marR="0" lvl="0" indent="-60960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lang="zh-CN" altLang="en-US" sz="2400" b="1" noProof="0" dirty="0">
                <a:ln>
                  <a:noFill/>
                </a:ln>
                <a:solidFill>
                  <a:srgbClr val="FFA117"/>
                </a:solidFill>
                <a:effectLst>
                  <a:outerShdw blurRad="38100" dist="38100" dir="2700000" algn="tl">
                    <a:srgbClr val="000000"/>
                  </a:outerShdw>
                </a:effectLst>
                <a:uLnTx/>
                <a:uFillTx/>
                <a:ea typeface="仿宋_GB2312" panose="02010609030101010101" pitchFamily="49" charset="-122"/>
                <a:sym typeface="+mn-ea"/>
              </a:rPr>
              <a:t>关于“新毕业生”</a:t>
            </a:r>
            <a:endParaRPr kumimoji="0" lang="zh-CN" altLang="en-US" sz="2400" b="1" i="0" u="none" strike="noStrike" kern="1200" cap="none" spc="0" normalizeH="0" baseline="0" noProof="0" dirty="0">
              <a:ln>
                <a:noFill/>
              </a:ln>
              <a:solidFill>
                <a:srgbClr val="FFA117"/>
              </a:solidFill>
              <a:effectLst>
                <a:outerShdw blurRad="38100" dist="38100" dir="2700000" algn="tl">
                  <a:srgbClr val="000000"/>
                </a:outerShdw>
              </a:effectLst>
              <a:uLnTx/>
              <a:uFillTx/>
              <a:latin typeface="+mn-lt"/>
              <a:ea typeface="仿宋_GB2312" panose="02010609030101010101" pitchFamily="49" charset="-122"/>
              <a:cs typeface="+mn-cs"/>
            </a:endParaRPr>
          </a:p>
          <a:p>
            <a:pPr marL="609600" marR="0" lvl="0" indent="-60960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2400" b="1" i="0" u="none" strike="noStrike" kern="1200" cap="none" spc="0" normalizeH="0" baseline="0" noProof="0" dirty="0">
              <a:ln>
                <a:noFill/>
              </a:ln>
              <a:solidFill>
                <a:schemeClr val="tx1"/>
              </a:solidFill>
              <a:effectLst>
                <a:outerShdw blurRad="38100" dist="38100" dir="2700000" algn="tl">
                  <a:srgbClr val="000000"/>
                </a:outerShdw>
              </a:effectLst>
              <a:uLnTx/>
              <a:uFillTx/>
              <a:latin typeface="Garamond" panose="02020404030301010803" pitchFamily="18" charset="0"/>
              <a:ea typeface="仿宋_GB2312" panose="02010609030101010101" pitchFamily="49" charset="-122"/>
              <a:cs typeface="+mn-cs"/>
            </a:endParaRPr>
          </a:p>
          <a:p>
            <a:pPr marL="0" marR="0" lvl="0" indent="0" algn="l" defTabSz="914400" rtl="0" eaLnBrk="1" fontAlgn="base" latinLnBrk="0" hangingPunct="1">
              <a:lnSpc>
                <a:spcPct val="100000"/>
              </a:lnSpc>
              <a:spcBef>
                <a:spcPct val="20000"/>
              </a:spcBef>
              <a:spcAft>
                <a:spcPct val="0"/>
              </a:spcAft>
              <a:buClr>
                <a:schemeClr val="hlink"/>
              </a:buClr>
              <a:buSzPct val="70000"/>
              <a:buFontTx/>
              <a:buNone/>
              <a:defRPr/>
            </a:pPr>
            <a:r>
              <a:rPr lang="zh-CN" altLang="en-US" sz="2400" b="1" noProof="0" dirty="0">
                <a:ln>
                  <a:noFill/>
                </a:ln>
                <a:solidFill>
                  <a:srgbClr val="FFFF00"/>
                </a:solidFill>
                <a:effectLst>
                  <a:outerShdw blurRad="38100" dist="38100" dir="2700000" algn="tl">
                    <a:srgbClr val="000000">
                      <a:alpha val="43137"/>
                    </a:srgbClr>
                  </a:outerShdw>
                </a:effectLst>
                <a:uLnTx/>
                <a:uFillTx/>
                <a:sym typeface="+mn-ea"/>
              </a:rPr>
              <a:t>        </a:t>
            </a:r>
            <a:r>
              <a:rPr lang="zh-CN" altLang="en-US" sz="2400" b="1" noProof="0" dirty="0">
                <a:ln>
                  <a:noFill/>
                </a:ln>
                <a:solidFill>
                  <a:srgbClr val="3657B4"/>
                </a:solidFill>
                <a:effectLst>
                  <a:outerShdw blurRad="38100" dist="38100" dir="2700000" algn="tl">
                    <a:srgbClr val="000000">
                      <a:alpha val="43137"/>
                    </a:srgbClr>
                  </a:outerShdw>
                </a:effectLst>
                <a:uLnTx/>
                <a:uFillTx/>
                <a:sym typeface="+mn-ea"/>
              </a:rPr>
              <a:t>在调查期别当年毕业，并当年在北京工作的人员。不限定毕业地点是否在北京、不限定人员是否为北京户口，新毕业生的工资报酬，单位是月</a:t>
            </a:r>
            <a:r>
              <a:rPr lang="en-US" altLang="zh-CN" sz="2400" b="1" noProof="0" dirty="0">
                <a:ln>
                  <a:noFill/>
                </a:ln>
                <a:solidFill>
                  <a:srgbClr val="3657B4"/>
                </a:solidFill>
                <a:effectLst>
                  <a:outerShdw blurRad="38100" dist="38100" dir="2700000" algn="tl">
                    <a:srgbClr val="000000">
                      <a:alpha val="43137"/>
                    </a:srgbClr>
                  </a:outerShdw>
                </a:effectLst>
                <a:uLnTx/>
                <a:uFillTx/>
                <a:sym typeface="+mn-ea"/>
              </a:rPr>
              <a:t>/</a:t>
            </a:r>
            <a:r>
              <a:rPr lang="zh-CN" altLang="en-US" sz="2400" b="1" noProof="0" dirty="0">
                <a:ln>
                  <a:noFill/>
                </a:ln>
                <a:solidFill>
                  <a:srgbClr val="3657B4"/>
                </a:solidFill>
                <a:effectLst>
                  <a:outerShdw blurRad="38100" dist="38100" dir="2700000" algn="tl">
                    <a:srgbClr val="000000">
                      <a:alpha val="43137"/>
                    </a:srgbClr>
                  </a:outerShdw>
                </a:effectLst>
                <a:uLnTx/>
                <a:uFillTx/>
                <a:sym typeface="+mn-ea"/>
              </a:rPr>
              <a:t>年。</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lt"/>
              <a:ea typeface="+mn-ea"/>
              <a:cs typeface="+mn-cs"/>
              <a:sym typeface="+mn-ea"/>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形状, 圆圈&#10;&#10;描述已自动生成"/>
          <p:cNvPicPr>
            <a:picLocks noChangeAspect="1"/>
          </p:cNvPicPr>
          <p:nvPr>
            <p:custDataLst>
              <p:tags r:id="rId1"/>
            </p:custDataLst>
          </p:nvPr>
        </p:nvPicPr>
        <p:blipFill rotWithShape="1">
          <a:blip r:embed="rId8" cstate="print">
            <a:extLst>
              <a:ext uri="{28A0092B-C50C-407E-A947-70E740481C1C}">
                <a14:useLocalDpi xmlns:a14="http://schemas.microsoft.com/office/drawing/2010/main" val="0"/>
              </a:ext>
            </a:extLst>
          </a:blip>
          <a:srcRect t="39524"/>
          <a:stretch>
            <a:fillRect/>
          </a:stretch>
        </p:blipFill>
        <p:spPr>
          <a:xfrm>
            <a:off x="0" y="5673725"/>
            <a:ext cx="12192000" cy="1184275"/>
          </a:xfrm>
          <a:prstGeom prst="rect">
            <a:avLst/>
          </a:prstGeom>
        </p:spPr>
      </p:pic>
      <p:pic>
        <p:nvPicPr>
          <p:cNvPr id="8" name="图片 7"/>
          <p:cNvPicPr>
            <a:picLocks noChangeAspect="1"/>
          </p:cNvPicPr>
          <p:nvPr>
            <p:custDataLst>
              <p:tags r:id="rId2"/>
            </p:custDataLst>
          </p:nvPr>
        </p:nvPicPr>
        <p:blipFill>
          <a:blip r:embed="rId9"/>
          <a:stretch>
            <a:fillRect/>
          </a:stretch>
        </p:blipFill>
        <p:spPr>
          <a:xfrm>
            <a:off x="-635" y="-106680"/>
            <a:ext cx="12193270" cy="1174750"/>
          </a:xfrm>
          <a:prstGeom prst="rect">
            <a:avLst/>
          </a:prstGeom>
        </p:spPr>
      </p:pic>
      <p:sp>
        <p:nvSpPr>
          <p:cNvPr id="9" name="Text Box 15"/>
          <p:cNvSpPr txBox="1"/>
          <p:nvPr>
            <p:custDataLst>
              <p:tags r:id="rId3"/>
            </p:custDataLst>
          </p:nvPr>
        </p:nvSpPr>
        <p:spPr>
          <a:xfrm>
            <a:off x="544195" y="488315"/>
            <a:ext cx="11334750" cy="5153660"/>
          </a:xfrm>
          <a:prstGeom prst="rect">
            <a:avLst/>
          </a:prstGeom>
          <a:noFill/>
          <a:ln w="9525">
            <a:noFill/>
          </a:ln>
        </p:spPr>
        <p:txBody>
          <a:bodyPr wrap="square" anchor="t" anchorCtr="0">
            <a:noAutofit/>
          </a:bodyPr>
          <a:lstStyle/>
          <a:p>
            <a:pPr marL="285750" indent="-285750" eaLnBrk="0" hangingPunct="0">
              <a:lnSpc>
                <a:spcPts val="1500"/>
              </a:lnSpc>
              <a:spcBef>
                <a:spcPct val="20000"/>
              </a:spcBef>
              <a:buClr>
                <a:schemeClr val="hlink"/>
              </a:buClr>
              <a:buSzPct val="70000"/>
              <a:buFont typeface="Wingdings" panose="05000000000000000000" pitchFamily="2" charset="2"/>
              <a:buChar char="n"/>
            </a:pPr>
            <a:endParaRPr lang="en-US" altLang="zh-CN" sz="1600" dirty="0">
              <a:latin typeface="Garamond" panose="02020404030301010803" pitchFamily="18" charset="0"/>
              <a:ea typeface="宋体" panose="02010600030101010101" pitchFamily="2" charset="-122"/>
              <a:sym typeface="+mn-ea"/>
            </a:endParaRPr>
          </a:p>
          <a:p>
            <a:pPr marL="285750" indent="-285750" eaLnBrk="0" hangingPunct="0">
              <a:lnSpc>
                <a:spcPts val="1500"/>
              </a:lnSpc>
              <a:spcBef>
                <a:spcPct val="20000"/>
              </a:spcBef>
              <a:buClr>
                <a:schemeClr val="hlink"/>
              </a:buClr>
              <a:buSzPct val="70000"/>
              <a:buFont typeface="Wingdings" panose="05000000000000000000" pitchFamily="2" charset="2"/>
              <a:buChar char="n"/>
            </a:pPr>
            <a:endParaRPr lang="en-US" altLang="zh-CN" sz="1600" dirty="0">
              <a:latin typeface="Garamond" panose="02020404030301010803" pitchFamily="18" charset="0"/>
              <a:ea typeface="宋体" panose="02010600030101010101" pitchFamily="2" charset="-122"/>
              <a:sym typeface="+mn-ea"/>
            </a:endParaRPr>
          </a:p>
          <a:p>
            <a:pPr marL="285750" indent="-285750" eaLnBrk="0" hangingPunct="0">
              <a:lnSpc>
                <a:spcPts val="1500"/>
              </a:lnSpc>
              <a:spcBef>
                <a:spcPct val="20000"/>
              </a:spcBef>
              <a:buClr>
                <a:schemeClr val="hlink"/>
              </a:buClr>
              <a:buSzPct val="70000"/>
              <a:buFont typeface="Wingdings" panose="05000000000000000000" pitchFamily="2" charset="2"/>
              <a:buChar char="n"/>
            </a:pPr>
            <a:r>
              <a:rPr lang="en-US" altLang="zh-CN" sz="1600" dirty="0">
                <a:latin typeface="Garamond" panose="02020404030301010803" pitchFamily="18" charset="0"/>
                <a:ea typeface="宋体" panose="02010600030101010101" pitchFamily="2" charset="-122"/>
                <a:sym typeface="+mn-ea"/>
              </a:rPr>
              <a:t>01 </a:t>
            </a:r>
            <a:r>
              <a:rPr lang="zh-CN" altLang="zh-CN" sz="1600" dirty="0">
                <a:latin typeface="Garamond" panose="02020404030301010803" pitchFamily="18" charset="0"/>
                <a:ea typeface="宋体" panose="02010600030101010101" pitchFamily="2" charset="-122"/>
                <a:sym typeface="+mn-ea"/>
              </a:rPr>
              <a:t>统一社会信用代码：□□□□□□□□□□□□□□□□□□</a:t>
            </a:r>
            <a:r>
              <a:rPr lang="en-US" altLang="zh-CN" sz="1600" dirty="0">
                <a:latin typeface="Garamond" panose="02020404030301010803" pitchFamily="18" charset="0"/>
                <a:ea typeface="宋体" panose="02010600030101010101" pitchFamily="2" charset="-122"/>
                <a:sym typeface="+mn-ea"/>
              </a:rPr>
              <a:t>	02 </a:t>
            </a:r>
            <a:r>
              <a:rPr lang="zh-CN" altLang="zh-CN" sz="1600" dirty="0">
                <a:latin typeface="Garamond" panose="02020404030301010803" pitchFamily="18" charset="0"/>
                <a:ea typeface="宋体" panose="02010600030101010101" pitchFamily="2" charset="-122"/>
                <a:sym typeface="+mn-ea"/>
              </a:rPr>
              <a:t>法人单位名称：</a:t>
            </a:r>
            <a:r>
              <a:rPr lang="en-US" altLang="zh-CN" sz="1600" dirty="0">
                <a:latin typeface="Garamond" panose="02020404030301010803" pitchFamily="18" charset="0"/>
                <a:ea typeface="宋体" panose="02010600030101010101" pitchFamily="2" charset="-122"/>
                <a:sym typeface="+mn-ea"/>
              </a:rPr>
              <a:t>                                        </a:t>
            </a:r>
            <a:endParaRPr lang="zh-CN" altLang="zh-CN" sz="1600" dirty="0">
              <a:latin typeface="Garamond" panose="02020404030301010803" pitchFamily="18" charset="0"/>
              <a:ea typeface="宋体" panose="02010600030101010101" pitchFamily="2" charset="-122"/>
            </a:endParaRPr>
          </a:p>
          <a:p>
            <a:pPr marL="285750" indent="-285750" eaLnBrk="0" hangingPunct="0">
              <a:lnSpc>
                <a:spcPts val="1500"/>
              </a:lnSpc>
              <a:spcBef>
                <a:spcPct val="20000"/>
              </a:spcBef>
              <a:buClr>
                <a:schemeClr val="hlink"/>
              </a:buClr>
              <a:buSzPct val="70000"/>
              <a:buFont typeface="Wingdings" panose="05000000000000000000" pitchFamily="2" charset="2"/>
              <a:buChar char="n"/>
            </a:pPr>
            <a:r>
              <a:rPr lang="en-US" altLang="zh-CN" sz="1600" dirty="0">
                <a:latin typeface="Garamond" panose="02020404030301010803" pitchFamily="18" charset="0"/>
                <a:ea typeface="宋体" panose="02010600030101010101" pitchFamily="2" charset="-122"/>
                <a:sym typeface="+mn-ea"/>
              </a:rPr>
              <a:t>03 </a:t>
            </a:r>
            <a:r>
              <a:rPr lang="zh-CN" altLang="zh-CN" sz="1600" dirty="0">
                <a:latin typeface="Garamond" panose="02020404030301010803" pitchFamily="18" charset="0"/>
                <a:ea typeface="宋体" panose="02010600030101010101" pitchFamily="2" charset="-122"/>
                <a:sym typeface="+mn-ea"/>
              </a:rPr>
              <a:t>法定代表人（单位负责人）：</a:t>
            </a:r>
            <a:r>
              <a:rPr lang="en-US" altLang="zh-CN" sz="1600" dirty="0">
                <a:latin typeface="Garamond" panose="02020404030301010803" pitchFamily="18" charset="0"/>
                <a:ea typeface="宋体" panose="02010600030101010101" pitchFamily="2" charset="-122"/>
                <a:sym typeface="+mn-ea"/>
              </a:rPr>
              <a:t>                             		04 </a:t>
            </a:r>
            <a:r>
              <a:rPr lang="zh-CN" altLang="zh-CN" sz="1600" dirty="0">
                <a:latin typeface="Garamond" panose="02020404030301010803" pitchFamily="18" charset="0"/>
                <a:ea typeface="宋体" panose="02010600030101010101" pitchFamily="2" charset="-122"/>
                <a:sym typeface="+mn-ea"/>
              </a:rPr>
              <a:t>联系方式（固定电话、移动电话）：</a:t>
            </a:r>
            <a:r>
              <a:rPr lang="en-US" altLang="zh-CN" sz="1600" dirty="0">
                <a:latin typeface="Garamond" panose="02020404030301010803" pitchFamily="18" charset="0"/>
                <a:ea typeface="宋体" panose="02010600030101010101" pitchFamily="2" charset="-122"/>
                <a:sym typeface="+mn-ea"/>
              </a:rPr>
              <a:t>                       </a:t>
            </a:r>
            <a:endParaRPr lang="zh-CN" altLang="zh-CN" sz="1600" dirty="0">
              <a:latin typeface="Garamond" panose="02020404030301010803" pitchFamily="18" charset="0"/>
              <a:ea typeface="宋体" panose="02010600030101010101" pitchFamily="2" charset="-122"/>
            </a:endParaRPr>
          </a:p>
          <a:p>
            <a:pPr marL="285750" indent="-285750" eaLnBrk="0" hangingPunct="0">
              <a:lnSpc>
                <a:spcPts val="1500"/>
              </a:lnSpc>
              <a:spcBef>
                <a:spcPct val="20000"/>
              </a:spcBef>
              <a:buClr>
                <a:schemeClr val="hlink"/>
              </a:buClr>
              <a:buSzPct val="70000"/>
              <a:buFont typeface="Wingdings" panose="05000000000000000000" pitchFamily="2" charset="2"/>
              <a:buChar char="n"/>
            </a:pPr>
            <a:r>
              <a:rPr lang="en-US" altLang="zh-CN" sz="1600" dirty="0">
                <a:latin typeface="Garamond" panose="02020404030301010803" pitchFamily="18" charset="0"/>
                <a:ea typeface="宋体" panose="02010600030101010101" pitchFamily="2" charset="-122"/>
                <a:sym typeface="+mn-ea"/>
              </a:rPr>
              <a:t>05 </a:t>
            </a:r>
            <a:r>
              <a:rPr lang="zh-CN" altLang="zh-CN" sz="1600" dirty="0">
                <a:latin typeface="Garamond" panose="02020404030301010803" pitchFamily="18" charset="0"/>
                <a:ea typeface="宋体" panose="02010600030101010101" pitchFamily="2" charset="-122"/>
                <a:sym typeface="+mn-ea"/>
              </a:rPr>
              <a:t>企业所在地行政区划（实际经营地）：□□□□□□</a:t>
            </a:r>
            <a:r>
              <a:rPr lang="en-US" altLang="zh-CN" sz="1600" dirty="0">
                <a:latin typeface="Garamond" panose="02020404030301010803" pitchFamily="18" charset="0"/>
                <a:ea typeface="宋体" panose="02010600030101010101" pitchFamily="2" charset="-122"/>
                <a:sym typeface="+mn-ea"/>
              </a:rPr>
              <a:t>		</a:t>
            </a:r>
          </a:p>
          <a:p>
            <a:pPr marL="285750" indent="-285750" eaLnBrk="0" hangingPunct="0">
              <a:lnSpc>
                <a:spcPts val="1500"/>
              </a:lnSpc>
              <a:spcBef>
                <a:spcPct val="20000"/>
              </a:spcBef>
              <a:buClr>
                <a:schemeClr val="hlink"/>
              </a:buClr>
              <a:buSzPct val="70000"/>
              <a:buFont typeface="Wingdings" panose="05000000000000000000" pitchFamily="2" charset="2"/>
              <a:buChar char="n"/>
            </a:pPr>
            <a:r>
              <a:rPr lang="en-US" altLang="zh-CN" sz="1600" dirty="0">
                <a:latin typeface="Garamond" panose="02020404030301010803" pitchFamily="18" charset="0"/>
                <a:ea typeface="宋体" panose="02010600030101010101" pitchFamily="2" charset="-122"/>
                <a:sym typeface="+mn-ea"/>
              </a:rPr>
              <a:t>06 </a:t>
            </a:r>
            <a:r>
              <a:rPr lang="zh-CN" altLang="zh-CN" sz="1600" dirty="0">
                <a:latin typeface="Garamond" panose="02020404030301010803" pitchFamily="18" charset="0"/>
                <a:ea typeface="宋体" panose="02010600030101010101" pitchFamily="2" charset="-122"/>
                <a:sym typeface="+mn-ea"/>
              </a:rPr>
              <a:t>上级单位代码：□□□□□□□□□□□□□□□□□□</a:t>
            </a:r>
            <a:endParaRPr lang="zh-CN" altLang="zh-CN" sz="1600" dirty="0">
              <a:latin typeface="Garamond" panose="02020404030301010803" pitchFamily="18" charset="0"/>
              <a:ea typeface="宋体" panose="02010600030101010101" pitchFamily="2" charset="-122"/>
            </a:endParaRPr>
          </a:p>
          <a:p>
            <a:pPr marL="285750" indent="-285750" eaLnBrk="0" hangingPunct="0">
              <a:lnSpc>
                <a:spcPts val="1500"/>
              </a:lnSpc>
              <a:spcBef>
                <a:spcPct val="20000"/>
              </a:spcBef>
              <a:buClr>
                <a:schemeClr val="hlink"/>
              </a:buClr>
              <a:buSzPct val="70000"/>
              <a:buFont typeface="Wingdings" panose="05000000000000000000" pitchFamily="2" charset="2"/>
              <a:buChar char="n"/>
            </a:pPr>
            <a:r>
              <a:rPr lang="en-US" altLang="zh-CN" sz="1600" dirty="0">
                <a:latin typeface="Garamond" panose="02020404030301010803" pitchFamily="18" charset="0"/>
                <a:ea typeface="宋体" panose="02010600030101010101" pitchFamily="2" charset="-122"/>
                <a:sym typeface="+mn-ea"/>
              </a:rPr>
              <a:t>07 </a:t>
            </a:r>
            <a:r>
              <a:rPr lang="zh-CN" altLang="zh-CN" sz="1600" dirty="0">
                <a:latin typeface="Garamond" panose="02020404030301010803" pitchFamily="18" charset="0"/>
                <a:ea typeface="宋体" panose="02010600030101010101" pitchFamily="2" charset="-122"/>
                <a:sym typeface="+mn-ea"/>
              </a:rPr>
              <a:t>单位隶属关系： □□</a:t>
            </a:r>
            <a:r>
              <a:rPr lang="en-US" altLang="zh-CN" sz="1600" dirty="0">
                <a:latin typeface="Garamond" panose="02020404030301010803" pitchFamily="18" charset="0"/>
                <a:ea typeface="宋体" panose="02010600030101010101" pitchFamily="2" charset="-122"/>
                <a:sym typeface="+mn-ea"/>
              </a:rPr>
              <a:t>				08 </a:t>
            </a:r>
            <a:r>
              <a:rPr lang="zh-CN" altLang="zh-CN" sz="1600" dirty="0">
                <a:latin typeface="Garamond" panose="02020404030301010803" pitchFamily="18" charset="0"/>
                <a:ea typeface="宋体" panose="02010600030101010101" pitchFamily="2" charset="-122"/>
                <a:sym typeface="+mn-ea"/>
              </a:rPr>
              <a:t>行业类别：□□□□□</a:t>
            </a:r>
            <a:endParaRPr lang="zh-CN" altLang="zh-CN" sz="1600" dirty="0">
              <a:latin typeface="Garamond" panose="02020404030301010803" pitchFamily="18" charset="0"/>
              <a:ea typeface="宋体" panose="02010600030101010101" pitchFamily="2" charset="-122"/>
            </a:endParaRPr>
          </a:p>
          <a:p>
            <a:pPr marL="285750" indent="-285750" eaLnBrk="0" hangingPunct="0">
              <a:lnSpc>
                <a:spcPts val="1500"/>
              </a:lnSpc>
              <a:spcBef>
                <a:spcPct val="20000"/>
              </a:spcBef>
              <a:buClr>
                <a:schemeClr val="hlink"/>
              </a:buClr>
              <a:buSzPct val="70000"/>
              <a:buFont typeface="Wingdings" panose="05000000000000000000" pitchFamily="2" charset="2"/>
              <a:buChar char="n"/>
            </a:pPr>
            <a:r>
              <a:rPr lang="en-US" altLang="zh-CN" sz="1600" dirty="0">
                <a:latin typeface="Garamond" panose="02020404030301010803" pitchFamily="18" charset="0"/>
                <a:ea typeface="宋体" panose="02010600030101010101" pitchFamily="2" charset="-122"/>
                <a:sym typeface="+mn-ea"/>
              </a:rPr>
              <a:t>09 </a:t>
            </a:r>
            <a:r>
              <a:rPr lang="zh-CN" altLang="zh-CN" sz="1600" dirty="0">
                <a:latin typeface="Garamond" panose="02020404030301010803" pitchFamily="18" charset="0"/>
                <a:ea typeface="宋体" panose="02010600030101010101" pitchFamily="2" charset="-122"/>
                <a:sym typeface="+mn-ea"/>
              </a:rPr>
              <a:t>企业规模：□</a:t>
            </a:r>
            <a:r>
              <a:rPr lang="en-US" altLang="zh-CN" sz="1600" dirty="0">
                <a:latin typeface="Garamond" panose="02020404030301010803" pitchFamily="18" charset="0"/>
                <a:ea typeface="宋体" panose="02010600030101010101" pitchFamily="2" charset="-122"/>
                <a:sym typeface="+mn-ea"/>
              </a:rPr>
              <a:t>				10.</a:t>
            </a:r>
            <a:r>
              <a:rPr lang="zh-CN" altLang="zh-CN" sz="1600" dirty="0">
                <a:latin typeface="Garamond" panose="02020404030301010803" pitchFamily="18" charset="0"/>
                <a:ea typeface="宋体" panose="02010600030101010101" pitchFamily="2" charset="-122"/>
                <a:sym typeface="+mn-ea"/>
              </a:rPr>
              <a:t>登记注册类型：□□□</a:t>
            </a:r>
            <a:endParaRPr lang="zh-CN" altLang="zh-CN" sz="1600" dirty="0">
              <a:latin typeface="Garamond" panose="02020404030301010803" pitchFamily="18" charset="0"/>
              <a:ea typeface="宋体" panose="02010600030101010101" pitchFamily="2" charset="-122"/>
            </a:endParaRPr>
          </a:p>
          <a:p>
            <a:pPr marL="285750" indent="-285750" eaLnBrk="0" hangingPunct="0">
              <a:spcBef>
                <a:spcPct val="20000"/>
              </a:spcBef>
              <a:buClr>
                <a:schemeClr val="hlink"/>
              </a:buClr>
              <a:buSzPct val="70000"/>
              <a:buFont typeface="Wingdings" panose="05000000000000000000" pitchFamily="2" charset="2"/>
              <a:buChar char="n"/>
            </a:pPr>
            <a:r>
              <a:rPr lang="en-US" altLang="zh-CN" sz="1600" dirty="0">
                <a:latin typeface="Garamond" panose="02020404030301010803" pitchFamily="18" charset="0"/>
                <a:ea typeface="宋体" panose="02010600030101010101" pitchFamily="2" charset="-122"/>
                <a:sym typeface="+mn-ea"/>
              </a:rPr>
              <a:t>11 </a:t>
            </a:r>
            <a:r>
              <a:rPr lang="zh-CN" altLang="zh-CN" sz="1600" dirty="0">
                <a:latin typeface="Garamond" panose="02020404030301010803" pitchFamily="18" charset="0"/>
                <a:ea typeface="宋体" panose="02010600030101010101" pitchFamily="2" charset="-122"/>
                <a:sym typeface="+mn-ea"/>
              </a:rPr>
              <a:t>劳务派遣经营许可证编号：□□□□□</a:t>
            </a:r>
            <a:endParaRPr lang="zh-CN" altLang="en-US" sz="1600" dirty="0">
              <a:latin typeface="Garamond" panose="02020404030301010803" pitchFamily="18" charset="0"/>
              <a:ea typeface="宋体" panose="02010600030101010101" pitchFamily="2" charset="-122"/>
            </a:endParaRPr>
          </a:p>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6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Garamond" panose="02020404030301010803" pitchFamily="18" charset="0"/>
              <a:ea typeface="宋体" panose="02010600030101010101" pitchFamily="2" charset="-122"/>
              <a:cs typeface="+mn-cs"/>
              <a:sym typeface="+mn-ea"/>
            </a:endParaRPr>
          </a:p>
        </p:txBody>
      </p:sp>
      <p:graphicFrame>
        <p:nvGraphicFramePr>
          <p:cNvPr id="10" name="表格 9"/>
          <p:cNvGraphicFramePr>
            <a:graphicFrameLocks noGrp="1"/>
          </p:cNvGraphicFramePr>
          <p:nvPr>
            <p:custDataLst>
              <p:tags r:id="rId4"/>
            </p:custDataLst>
          </p:nvPr>
        </p:nvGraphicFramePr>
        <p:xfrm>
          <a:off x="1092200" y="2790190"/>
          <a:ext cx="8735060" cy="2791460"/>
        </p:xfrm>
        <a:graphic>
          <a:graphicData uri="http://schemas.openxmlformats.org/drawingml/2006/table">
            <a:tbl>
              <a:tblPr firstRow="1" firstCol="1" bandRow="1">
                <a:tableStyleId>{5C22544A-7EE6-4342-B048-85BDC9FD1C3A}</a:tableStyleId>
              </a:tblPr>
              <a:tblGrid>
                <a:gridCol w="218440">
                  <a:extLst>
                    <a:ext uri="{9D8B030D-6E8A-4147-A177-3AD203B41FA5}">
                      <a16:colId xmlns:a16="http://schemas.microsoft.com/office/drawing/2014/main" val="20000"/>
                    </a:ext>
                  </a:extLst>
                </a:gridCol>
                <a:gridCol w="227965">
                  <a:extLst>
                    <a:ext uri="{9D8B030D-6E8A-4147-A177-3AD203B41FA5}">
                      <a16:colId xmlns:a16="http://schemas.microsoft.com/office/drawing/2014/main" val="20001"/>
                    </a:ext>
                  </a:extLst>
                </a:gridCol>
                <a:gridCol w="236220">
                  <a:extLst>
                    <a:ext uri="{9D8B030D-6E8A-4147-A177-3AD203B41FA5}">
                      <a16:colId xmlns:a16="http://schemas.microsoft.com/office/drawing/2014/main" val="20002"/>
                    </a:ext>
                  </a:extLst>
                </a:gridCol>
                <a:gridCol w="262255">
                  <a:extLst>
                    <a:ext uri="{9D8B030D-6E8A-4147-A177-3AD203B41FA5}">
                      <a16:colId xmlns:a16="http://schemas.microsoft.com/office/drawing/2014/main" val="20003"/>
                    </a:ext>
                  </a:extLst>
                </a:gridCol>
                <a:gridCol w="334010">
                  <a:extLst>
                    <a:ext uri="{9D8B030D-6E8A-4147-A177-3AD203B41FA5}">
                      <a16:colId xmlns:a16="http://schemas.microsoft.com/office/drawing/2014/main" val="20004"/>
                    </a:ext>
                  </a:extLst>
                </a:gridCol>
                <a:gridCol w="283845">
                  <a:extLst>
                    <a:ext uri="{9D8B030D-6E8A-4147-A177-3AD203B41FA5}">
                      <a16:colId xmlns:a16="http://schemas.microsoft.com/office/drawing/2014/main" val="20005"/>
                    </a:ext>
                  </a:extLst>
                </a:gridCol>
                <a:gridCol w="218440">
                  <a:extLst>
                    <a:ext uri="{9D8B030D-6E8A-4147-A177-3AD203B41FA5}">
                      <a16:colId xmlns:a16="http://schemas.microsoft.com/office/drawing/2014/main" val="20006"/>
                    </a:ext>
                  </a:extLst>
                </a:gridCol>
                <a:gridCol w="218440">
                  <a:extLst>
                    <a:ext uri="{9D8B030D-6E8A-4147-A177-3AD203B41FA5}">
                      <a16:colId xmlns:a16="http://schemas.microsoft.com/office/drawing/2014/main" val="20007"/>
                    </a:ext>
                  </a:extLst>
                </a:gridCol>
                <a:gridCol w="219075">
                  <a:extLst>
                    <a:ext uri="{9D8B030D-6E8A-4147-A177-3AD203B41FA5}">
                      <a16:colId xmlns:a16="http://schemas.microsoft.com/office/drawing/2014/main" val="20008"/>
                    </a:ext>
                  </a:extLst>
                </a:gridCol>
                <a:gridCol w="250825">
                  <a:extLst>
                    <a:ext uri="{9D8B030D-6E8A-4147-A177-3AD203B41FA5}">
                      <a16:colId xmlns:a16="http://schemas.microsoft.com/office/drawing/2014/main" val="20009"/>
                    </a:ext>
                  </a:extLst>
                </a:gridCol>
                <a:gridCol w="226695">
                  <a:extLst>
                    <a:ext uri="{9D8B030D-6E8A-4147-A177-3AD203B41FA5}">
                      <a16:colId xmlns:a16="http://schemas.microsoft.com/office/drawing/2014/main" val="20010"/>
                    </a:ext>
                  </a:extLst>
                </a:gridCol>
                <a:gridCol w="259715">
                  <a:extLst>
                    <a:ext uri="{9D8B030D-6E8A-4147-A177-3AD203B41FA5}">
                      <a16:colId xmlns:a16="http://schemas.microsoft.com/office/drawing/2014/main" val="20011"/>
                    </a:ext>
                  </a:extLst>
                </a:gridCol>
                <a:gridCol w="334645">
                  <a:extLst>
                    <a:ext uri="{9D8B030D-6E8A-4147-A177-3AD203B41FA5}">
                      <a16:colId xmlns:a16="http://schemas.microsoft.com/office/drawing/2014/main" val="20012"/>
                    </a:ext>
                  </a:extLst>
                </a:gridCol>
                <a:gridCol w="268605">
                  <a:extLst>
                    <a:ext uri="{9D8B030D-6E8A-4147-A177-3AD203B41FA5}">
                      <a16:colId xmlns:a16="http://schemas.microsoft.com/office/drawing/2014/main" val="20013"/>
                    </a:ext>
                  </a:extLst>
                </a:gridCol>
                <a:gridCol w="268605">
                  <a:extLst>
                    <a:ext uri="{9D8B030D-6E8A-4147-A177-3AD203B41FA5}">
                      <a16:colId xmlns:a16="http://schemas.microsoft.com/office/drawing/2014/main" val="20014"/>
                    </a:ext>
                  </a:extLst>
                </a:gridCol>
                <a:gridCol w="269240">
                  <a:extLst>
                    <a:ext uri="{9D8B030D-6E8A-4147-A177-3AD203B41FA5}">
                      <a16:colId xmlns:a16="http://schemas.microsoft.com/office/drawing/2014/main" val="20015"/>
                    </a:ext>
                  </a:extLst>
                </a:gridCol>
                <a:gridCol w="268605">
                  <a:extLst>
                    <a:ext uri="{9D8B030D-6E8A-4147-A177-3AD203B41FA5}">
                      <a16:colId xmlns:a16="http://schemas.microsoft.com/office/drawing/2014/main" val="20016"/>
                    </a:ext>
                  </a:extLst>
                </a:gridCol>
                <a:gridCol w="269240">
                  <a:extLst>
                    <a:ext uri="{9D8B030D-6E8A-4147-A177-3AD203B41FA5}">
                      <a16:colId xmlns:a16="http://schemas.microsoft.com/office/drawing/2014/main" val="20017"/>
                    </a:ext>
                  </a:extLst>
                </a:gridCol>
                <a:gridCol w="269240">
                  <a:extLst>
                    <a:ext uri="{9D8B030D-6E8A-4147-A177-3AD203B41FA5}">
                      <a16:colId xmlns:a16="http://schemas.microsoft.com/office/drawing/2014/main" val="20018"/>
                    </a:ext>
                  </a:extLst>
                </a:gridCol>
                <a:gridCol w="268605">
                  <a:extLst>
                    <a:ext uri="{9D8B030D-6E8A-4147-A177-3AD203B41FA5}">
                      <a16:colId xmlns:a16="http://schemas.microsoft.com/office/drawing/2014/main" val="20019"/>
                    </a:ext>
                  </a:extLst>
                </a:gridCol>
                <a:gridCol w="268605">
                  <a:extLst>
                    <a:ext uri="{9D8B030D-6E8A-4147-A177-3AD203B41FA5}">
                      <a16:colId xmlns:a16="http://schemas.microsoft.com/office/drawing/2014/main" val="20020"/>
                    </a:ext>
                  </a:extLst>
                </a:gridCol>
                <a:gridCol w="269240">
                  <a:extLst>
                    <a:ext uri="{9D8B030D-6E8A-4147-A177-3AD203B41FA5}">
                      <a16:colId xmlns:a16="http://schemas.microsoft.com/office/drawing/2014/main" val="20021"/>
                    </a:ext>
                  </a:extLst>
                </a:gridCol>
                <a:gridCol w="269240">
                  <a:extLst>
                    <a:ext uri="{9D8B030D-6E8A-4147-A177-3AD203B41FA5}">
                      <a16:colId xmlns:a16="http://schemas.microsoft.com/office/drawing/2014/main" val="20022"/>
                    </a:ext>
                  </a:extLst>
                </a:gridCol>
                <a:gridCol w="268605">
                  <a:extLst>
                    <a:ext uri="{9D8B030D-6E8A-4147-A177-3AD203B41FA5}">
                      <a16:colId xmlns:a16="http://schemas.microsoft.com/office/drawing/2014/main" val="20023"/>
                    </a:ext>
                  </a:extLst>
                </a:gridCol>
                <a:gridCol w="269875">
                  <a:extLst>
                    <a:ext uri="{9D8B030D-6E8A-4147-A177-3AD203B41FA5}">
                      <a16:colId xmlns:a16="http://schemas.microsoft.com/office/drawing/2014/main" val="20024"/>
                    </a:ext>
                  </a:extLst>
                </a:gridCol>
                <a:gridCol w="334010">
                  <a:extLst>
                    <a:ext uri="{9D8B030D-6E8A-4147-A177-3AD203B41FA5}">
                      <a16:colId xmlns:a16="http://schemas.microsoft.com/office/drawing/2014/main" val="20025"/>
                    </a:ext>
                  </a:extLst>
                </a:gridCol>
                <a:gridCol w="269240">
                  <a:extLst>
                    <a:ext uri="{9D8B030D-6E8A-4147-A177-3AD203B41FA5}">
                      <a16:colId xmlns:a16="http://schemas.microsoft.com/office/drawing/2014/main" val="20026"/>
                    </a:ext>
                  </a:extLst>
                </a:gridCol>
                <a:gridCol w="269240">
                  <a:extLst>
                    <a:ext uri="{9D8B030D-6E8A-4147-A177-3AD203B41FA5}">
                      <a16:colId xmlns:a16="http://schemas.microsoft.com/office/drawing/2014/main" val="20027"/>
                    </a:ext>
                  </a:extLst>
                </a:gridCol>
                <a:gridCol w="269240">
                  <a:extLst>
                    <a:ext uri="{9D8B030D-6E8A-4147-A177-3AD203B41FA5}">
                      <a16:colId xmlns:a16="http://schemas.microsoft.com/office/drawing/2014/main" val="20028"/>
                    </a:ext>
                  </a:extLst>
                </a:gridCol>
                <a:gridCol w="268605">
                  <a:extLst>
                    <a:ext uri="{9D8B030D-6E8A-4147-A177-3AD203B41FA5}">
                      <a16:colId xmlns:a16="http://schemas.microsoft.com/office/drawing/2014/main" val="20029"/>
                    </a:ext>
                  </a:extLst>
                </a:gridCol>
                <a:gridCol w="268605">
                  <a:extLst>
                    <a:ext uri="{9D8B030D-6E8A-4147-A177-3AD203B41FA5}">
                      <a16:colId xmlns:a16="http://schemas.microsoft.com/office/drawing/2014/main" val="20030"/>
                    </a:ext>
                  </a:extLst>
                </a:gridCol>
                <a:gridCol w="269240">
                  <a:extLst>
                    <a:ext uri="{9D8B030D-6E8A-4147-A177-3AD203B41FA5}">
                      <a16:colId xmlns:a16="http://schemas.microsoft.com/office/drawing/2014/main" val="20031"/>
                    </a:ext>
                  </a:extLst>
                </a:gridCol>
                <a:gridCol w="268605">
                  <a:extLst>
                    <a:ext uri="{9D8B030D-6E8A-4147-A177-3AD203B41FA5}">
                      <a16:colId xmlns:a16="http://schemas.microsoft.com/office/drawing/2014/main" val="20032"/>
                    </a:ext>
                  </a:extLst>
                </a:gridCol>
              </a:tblGrid>
              <a:tr h="177800">
                <a:tc rowSpan="2">
                  <a:txBody>
                    <a:bodyPr/>
                    <a:lstStyle/>
                    <a:p>
                      <a:pPr algn="ctr">
                        <a:lnSpc>
                          <a:spcPts val="1400"/>
                        </a:lnSpc>
                        <a:spcAft>
                          <a:spcPts val="0"/>
                        </a:spcAft>
                      </a:pPr>
                      <a:r>
                        <a:rPr lang="zh-CN" sz="800" b="1" kern="100" dirty="0">
                          <a:solidFill>
                            <a:schemeClr val="tx1"/>
                          </a:solidFill>
                          <a:effectLst/>
                        </a:rPr>
                        <a:t>职工代码</a:t>
                      </a:r>
                      <a:endParaRPr lang="zh-CN" sz="800" b="1"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lnSpc>
                          <a:spcPts val="1400"/>
                        </a:lnSpc>
                        <a:spcAft>
                          <a:spcPts val="0"/>
                        </a:spcAft>
                      </a:pPr>
                      <a:r>
                        <a:rPr lang="zh-CN" sz="800" b="1" kern="100" dirty="0">
                          <a:solidFill>
                            <a:schemeClr val="tx1"/>
                          </a:solidFill>
                          <a:effectLst/>
                        </a:rPr>
                        <a:t>姓名</a:t>
                      </a:r>
                      <a:endParaRPr lang="zh-CN" sz="800" b="1"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lnSpc>
                          <a:spcPts val="1400"/>
                        </a:lnSpc>
                        <a:spcAft>
                          <a:spcPts val="0"/>
                        </a:spcAft>
                      </a:pPr>
                      <a:r>
                        <a:rPr lang="zh-CN" sz="800" b="1" kern="100" dirty="0">
                          <a:solidFill>
                            <a:schemeClr val="tx1"/>
                          </a:solidFill>
                          <a:effectLst/>
                        </a:rPr>
                        <a:t>身份证号</a:t>
                      </a:r>
                      <a:endParaRPr lang="zh-CN" sz="800" b="1"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lnSpc>
                          <a:spcPts val="1400"/>
                        </a:lnSpc>
                        <a:spcAft>
                          <a:spcPts val="0"/>
                        </a:spcAft>
                      </a:pPr>
                      <a:r>
                        <a:rPr lang="zh-CN" sz="800" b="1" kern="100" dirty="0">
                          <a:solidFill>
                            <a:schemeClr val="tx1"/>
                          </a:solidFill>
                          <a:effectLst/>
                        </a:rPr>
                        <a:t>劳务派遣企业用工形式</a:t>
                      </a:r>
                      <a:endParaRPr lang="zh-CN" sz="800" b="1"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lnSpc>
                          <a:spcPts val="1400"/>
                        </a:lnSpc>
                        <a:spcAft>
                          <a:spcPts val="0"/>
                        </a:spcAft>
                      </a:pPr>
                      <a:r>
                        <a:rPr lang="zh-CN" altLang="en-US" sz="800" b="1" kern="100" dirty="0">
                          <a:solidFill>
                            <a:schemeClr val="tx1"/>
                          </a:solidFill>
                          <a:effectLst/>
                        </a:rPr>
                        <a:t>劳务派遣人员来源单位</a:t>
                      </a:r>
                      <a:r>
                        <a:rPr lang="zh-CN" sz="800" b="1" kern="100" dirty="0">
                          <a:solidFill>
                            <a:schemeClr val="tx1"/>
                          </a:solidFill>
                          <a:effectLst/>
                        </a:rPr>
                        <a:t>统一社会信用代码</a:t>
                      </a:r>
                      <a:endParaRPr lang="zh-CN" sz="800" b="1"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lnSpc>
                          <a:spcPts val="1400"/>
                        </a:lnSpc>
                        <a:spcAft>
                          <a:spcPts val="0"/>
                        </a:spcAft>
                      </a:pPr>
                      <a:r>
                        <a:rPr lang="zh-CN" altLang="en-US" sz="800" b="1" kern="100" dirty="0">
                          <a:solidFill>
                            <a:schemeClr val="tx1"/>
                          </a:solidFill>
                          <a:effectLst/>
                        </a:rPr>
                        <a:t>劳务派遣人员来源单位名称</a:t>
                      </a:r>
                      <a:endParaRPr lang="zh-CN" altLang="en-US" sz="800" b="1"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lnSpc>
                          <a:spcPts val="1400"/>
                        </a:lnSpc>
                        <a:spcAft>
                          <a:spcPts val="0"/>
                        </a:spcAft>
                      </a:pPr>
                      <a:r>
                        <a:rPr lang="zh-CN" sz="800" b="1" kern="100" dirty="0">
                          <a:solidFill>
                            <a:schemeClr val="tx1"/>
                          </a:solidFill>
                          <a:effectLst/>
                        </a:rPr>
                        <a:t>性别</a:t>
                      </a:r>
                      <a:endParaRPr lang="zh-CN" sz="800" b="1"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lnSpc>
                          <a:spcPts val="1400"/>
                        </a:lnSpc>
                        <a:spcAft>
                          <a:spcPts val="0"/>
                        </a:spcAft>
                      </a:pPr>
                      <a:r>
                        <a:rPr lang="zh-CN" sz="800" b="1" kern="100" dirty="0">
                          <a:solidFill>
                            <a:schemeClr val="tx1"/>
                          </a:solidFill>
                          <a:effectLst/>
                        </a:rPr>
                        <a:t>户籍</a:t>
                      </a:r>
                    </a:p>
                    <a:p>
                      <a:pPr algn="ctr">
                        <a:lnSpc>
                          <a:spcPts val="1400"/>
                        </a:lnSpc>
                        <a:spcAft>
                          <a:spcPts val="0"/>
                        </a:spcAft>
                      </a:pPr>
                      <a:r>
                        <a:rPr lang="zh-CN" sz="800" b="1" kern="100" dirty="0">
                          <a:solidFill>
                            <a:schemeClr val="tx1"/>
                          </a:solidFill>
                          <a:effectLst/>
                        </a:rPr>
                        <a:t>性质</a:t>
                      </a:r>
                      <a:endParaRPr lang="zh-CN" sz="800" b="1"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lnSpc>
                          <a:spcPts val="1400"/>
                        </a:lnSpc>
                        <a:spcAft>
                          <a:spcPts val="0"/>
                        </a:spcAft>
                      </a:pPr>
                      <a:r>
                        <a:rPr lang="zh-CN" sz="800" b="1" kern="100" dirty="0">
                          <a:solidFill>
                            <a:schemeClr val="tx1"/>
                          </a:solidFill>
                          <a:effectLst/>
                        </a:rPr>
                        <a:t>出生年份</a:t>
                      </a:r>
                      <a:endParaRPr lang="zh-CN" sz="800" b="1"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lnSpc>
                          <a:spcPts val="1400"/>
                        </a:lnSpc>
                        <a:spcAft>
                          <a:spcPts val="0"/>
                        </a:spcAft>
                      </a:pPr>
                      <a:r>
                        <a:rPr lang="zh-CN" sz="800" b="1" kern="100" dirty="0">
                          <a:solidFill>
                            <a:schemeClr val="tx1"/>
                          </a:solidFill>
                          <a:effectLst/>
                        </a:rPr>
                        <a:t>学历</a:t>
                      </a:r>
                      <a:endParaRPr lang="zh-CN" sz="800" b="1"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lnSpc>
                          <a:spcPts val="1400"/>
                        </a:lnSpc>
                        <a:spcAft>
                          <a:spcPts val="0"/>
                        </a:spcAft>
                      </a:pPr>
                      <a:r>
                        <a:rPr lang="zh-CN" sz="800" b="1" kern="100" dirty="0">
                          <a:solidFill>
                            <a:schemeClr val="tx1"/>
                          </a:solidFill>
                          <a:effectLst/>
                        </a:rPr>
                        <a:t>参加工作时间</a:t>
                      </a:r>
                      <a:endParaRPr lang="zh-CN" sz="800" b="1"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lnSpc>
                          <a:spcPts val="1400"/>
                        </a:lnSpc>
                        <a:spcAft>
                          <a:spcPts val="0"/>
                        </a:spcAft>
                      </a:pPr>
                      <a:r>
                        <a:rPr lang="zh-CN" sz="800" b="1" kern="100" dirty="0">
                          <a:solidFill>
                            <a:schemeClr val="tx1"/>
                          </a:solidFill>
                          <a:effectLst/>
                        </a:rPr>
                        <a:t>职业</a:t>
                      </a:r>
                      <a:endParaRPr lang="zh-CN" sz="800" b="1"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lnSpc>
                          <a:spcPts val="1400"/>
                        </a:lnSpc>
                        <a:spcAft>
                          <a:spcPts val="0"/>
                        </a:spcAft>
                      </a:pPr>
                      <a:r>
                        <a:rPr lang="zh-CN" sz="800" b="1" kern="100" dirty="0">
                          <a:solidFill>
                            <a:schemeClr val="tx1"/>
                          </a:solidFill>
                          <a:effectLst/>
                        </a:rPr>
                        <a:t>管理岗位</a:t>
                      </a:r>
                      <a:r>
                        <a:rPr lang="en-US" sz="800" b="1" kern="100" dirty="0">
                          <a:solidFill>
                            <a:schemeClr val="tx1"/>
                          </a:solidFill>
                          <a:effectLst/>
                        </a:rPr>
                        <a:t>/</a:t>
                      </a:r>
                      <a:r>
                        <a:rPr lang="zh-CN" sz="800" b="1" kern="100" dirty="0">
                          <a:solidFill>
                            <a:schemeClr val="tx1"/>
                          </a:solidFill>
                          <a:effectLst/>
                        </a:rPr>
                        <a:t>专业技术职称</a:t>
                      </a:r>
                      <a:r>
                        <a:rPr lang="en-US" sz="800" b="1" kern="100" dirty="0">
                          <a:solidFill>
                            <a:schemeClr val="tx1"/>
                          </a:solidFill>
                          <a:effectLst/>
                        </a:rPr>
                        <a:t>/</a:t>
                      </a:r>
                      <a:r>
                        <a:rPr lang="zh-CN" sz="800" b="1" kern="100" dirty="0">
                          <a:solidFill>
                            <a:schemeClr val="tx1"/>
                          </a:solidFill>
                          <a:effectLst/>
                        </a:rPr>
                        <a:t>职业技能等级</a:t>
                      </a:r>
                      <a:endParaRPr lang="zh-CN" sz="800" b="1"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lnSpc>
                          <a:spcPts val="1400"/>
                        </a:lnSpc>
                        <a:spcAft>
                          <a:spcPts val="0"/>
                        </a:spcAft>
                      </a:pPr>
                      <a:r>
                        <a:rPr lang="zh-CN" altLang="en-US" sz="800" b="0" kern="100" dirty="0">
                          <a:solidFill>
                            <a:schemeClr val="tx1"/>
                          </a:solidFill>
                          <a:effectLst/>
                          <a:latin typeface="Calibri" panose="020F0502020204030204" charset="0"/>
                          <a:ea typeface="宋体" panose="02010600030101010101" pitchFamily="2" charset="-122"/>
                          <a:cs typeface="Times New Roman" panose="02020603050405020304" pitchFamily="18" charset="0"/>
                        </a:rPr>
                        <a:t>职业名称</a:t>
                      </a:r>
                    </a:p>
                  </a:txBody>
                  <a:tcPr marL="55434" marR="5543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lnSpc>
                          <a:spcPts val="1400"/>
                        </a:lnSpc>
                        <a:spcAft>
                          <a:spcPts val="0"/>
                        </a:spcAft>
                      </a:pPr>
                      <a:r>
                        <a:rPr lang="zh-CN" altLang="en-US" sz="800" b="0" kern="100" dirty="0">
                          <a:solidFill>
                            <a:schemeClr val="tx1"/>
                          </a:solidFill>
                          <a:effectLst/>
                          <a:latin typeface="Calibri" panose="020F0502020204030204" charset="0"/>
                          <a:ea typeface="宋体" panose="02010600030101010101" pitchFamily="2" charset="-122"/>
                          <a:cs typeface="Times New Roman" panose="02020603050405020304" pitchFamily="18" charset="0"/>
                        </a:rPr>
                        <a:t>职称等级评选方式</a:t>
                      </a:r>
                    </a:p>
                  </a:txBody>
                  <a:tcPr marL="55434" marR="5543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lnSpc>
                          <a:spcPts val="1400"/>
                        </a:lnSpc>
                        <a:spcAft>
                          <a:spcPts val="0"/>
                        </a:spcAft>
                        <a:buNone/>
                      </a:pPr>
                      <a:r>
                        <a:rPr lang="zh-CN" altLang="en-US" sz="800" b="0" kern="100" dirty="0">
                          <a:solidFill>
                            <a:schemeClr val="tx1"/>
                          </a:solidFill>
                          <a:effectLst/>
                          <a:latin typeface="Calibri" panose="020F0502020204030204" charset="0"/>
                          <a:ea typeface="宋体" panose="02010600030101010101" pitchFamily="2" charset="-122"/>
                          <a:cs typeface="Times New Roman" panose="02020603050405020304" pitchFamily="18" charset="0"/>
                        </a:rPr>
                        <a:t>其他评选方式</a:t>
                      </a:r>
                    </a:p>
                  </a:txBody>
                  <a:tcPr marL="55434" marR="5543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lnSpc>
                          <a:spcPts val="1400"/>
                        </a:lnSpc>
                        <a:spcAft>
                          <a:spcPts val="0"/>
                        </a:spcAft>
                        <a:buNone/>
                      </a:pPr>
                      <a:r>
                        <a:rPr lang="zh-CN" altLang="en-US" sz="800" b="0" kern="100" dirty="0">
                          <a:solidFill>
                            <a:schemeClr val="tx1"/>
                          </a:solidFill>
                          <a:effectLst/>
                          <a:latin typeface="Calibri" panose="020F0502020204030204" charset="0"/>
                          <a:ea typeface="宋体" panose="02010600030101010101" pitchFamily="2" charset="-122"/>
                          <a:cs typeface="Times New Roman" panose="02020603050405020304" pitchFamily="18" charset="0"/>
                        </a:rPr>
                        <a:t>职业等级证书类型</a:t>
                      </a:r>
                    </a:p>
                  </a:txBody>
                  <a:tcPr marL="55434" marR="5543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lnSpc>
                          <a:spcPts val="1400"/>
                        </a:lnSpc>
                        <a:spcAft>
                          <a:spcPts val="0"/>
                        </a:spcAft>
                      </a:pPr>
                      <a:r>
                        <a:rPr lang="zh-CN" sz="800" b="1" kern="100" dirty="0">
                          <a:solidFill>
                            <a:schemeClr val="tx1"/>
                          </a:solidFill>
                          <a:effectLst/>
                        </a:rPr>
                        <a:t>用工形式</a:t>
                      </a:r>
                      <a:endParaRPr lang="zh-CN" sz="800" b="1"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gridSpan="3">
                  <a:txBody>
                    <a:bodyPr/>
                    <a:lstStyle/>
                    <a:p>
                      <a:pPr algn="ctr">
                        <a:lnSpc>
                          <a:spcPts val="1400"/>
                        </a:lnSpc>
                        <a:spcAft>
                          <a:spcPts val="0"/>
                        </a:spcAft>
                      </a:pPr>
                      <a:r>
                        <a:rPr lang="en-US" sz="800" kern="100" dirty="0">
                          <a:solidFill>
                            <a:schemeClr val="tx1"/>
                          </a:solidFill>
                          <a:effectLst/>
                        </a:rPr>
                        <a:t> </a:t>
                      </a:r>
                      <a:endParaRPr lang="en-US" sz="800"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hMerge="1">
                  <a:txBody>
                    <a:bodyPr/>
                    <a:lstStyle/>
                    <a:p>
                      <a:endParaRPr lang="zh-CN"/>
                    </a:p>
                  </a:txBody>
                  <a:tcPr/>
                </a:tc>
                <a:tc hMerge="1">
                  <a:txBody>
                    <a:bodyPr/>
                    <a:lstStyle/>
                    <a:p>
                      <a:endParaRPr lang="zh-CN"/>
                    </a:p>
                  </a:txBody>
                  <a:tcPr/>
                </a:tc>
                <a:tc gridSpan="4">
                  <a:txBody>
                    <a:bodyPr/>
                    <a:lstStyle/>
                    <a:p>
                      <a:pPr algn="ctr">
                        <a:lnSpc>
                          <a:spcPts val="1400"/>
                        </a:lnSpc>
                        <a:spcAft>
                          <a:spcPts val="0"/>
                        </a:spcAft>
                      </a:pPr>
                      <a:r>
                        <a:rPr lang="en-US" sz="800" kern="100" dirty="0">
                          <a:solidFill>
                            <a:schemeClr val="tx1"/>
                          </a:solidFill>
                          <a:effectLst/>
                        </a:rPr>
                        <a:t> </a:t>
                      </a:r>
                      <a:endParaRPr lang="en-US" sz="800"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accent1">
                        <a:lumMod val="20000"/>
                        <a:lumOff val="80000"/>
                      </a:schemeClr>
                    </a:solidFill>
                  </a:tcPr>
                </a:tc>
                <a:tc hMerge="1">
                  <a:txBody>
                    <a:bodyPr/>
                    <a:lstStyle/>
                    <a:p>
                      <a:endParaRPr lang="zh-CN"/>
                    </a:p>
                  </a:txBody>
                  <a:tcPr/>
                </a:tc>
                <a:tc hMerge="1">
                  <a:txBody>
                    <a:bodyPr/>
                    <a:lstStyle/>
                    <a:p>
                      <a:endParaRPr lang="zh-CN"/>
                    </a:p>
                  </a:txBody>
                  <a:tcPr/>
                </a:tc>
                <a:tc hMerge="1">
                  <a:txBody>
                    <a:bodyPr/>
                    <a:lstStyle/>
                    <a:p>
                      <a:endParaRPr lang="zh-CN"/>
                    </a:p>
                  </a:txBody>
                  <a:tcPr/>
                </a:tc>
                <a:tc rowSpan="2">
                  <a:txBody>
                    <a:bodyPr/>
                    <a:lstStyle/>
                    <a:p>
                      <a:pPr algn="ctr">
                        <a:lnSpc>
                          <a:spcPts val="1400"/>
                        </a:lnSpc>
                        <a:spcAft>
                          <a:spcPts val="0"/>
                        </a:spcAft>
                      </a:pPr>
                      <a:r>
                        <a:rPr lang="zh-CN" sz="800" b="1" kern="100">
                          <a:solidFill>
                            <a:schemeClr val="tx1"/>
                          </a:solidFill>
                          <a:effectLst/>
                        </a:rPr>
                        <a:t>全年周平均工作小时数</a:t>
                      </a:r>
                      <a:r>
                        <a:rPr lang="en-US" sz="800" b="1" kern="100">
                          <a:solidFill>
                            <a:schemeClr val="tx1"/>
                          </a:solidFill>
                          <a:effectLst/>
                        </a:rPr>
                        <a:t>(</a:t>
                      </a:r>
                      <a:r>
                        <a:rPr lang="zh-CN" sz="800" b="1" kern="100">
                          <a:solidFill>
                            <a:schemeClr val="tx1"/>
                          </a:solidFill>
                          <a:effectLst/>
                        </a:rPr>
                        <a:t>小时</a:t>
                      </a:r>
                      <a:r>
                        <a:rPr lang="en-US" sz="800" b="1" kern="100">
                          <a:solidFill>
                            <a:schemeClr val="tx1"/>
                          </a:solidFill>
                          <a:effectLst/>
                        </a:rPr>
                        <a:t>)</a:t>
                      </a:r>
                      <a:endParaRPr lang="en-US" sz="800" b="1" kern="10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rowSpan="2">
                  <a:txBody>
                    <a:bodyPr/>
                    <a:lstStyle/>
                    <a:p>
                      <a:pPr algn="ctr">
                        <a:lnSpc>
                          <a:spcPts val="1400"/>
                        </a:lnSpc>
                        <a:spcAft>
                          <a:spcPts val="0"/>
                        </a:spcAft>
                      </a:pPr>
                      <a:r>
                        <a:rPr lang="zh-CN" sz="800" b="1" kern="100" dirty="0">
                          <a:solidFill>
                            <a:schemeClr val="tx1"/>
                          </a:solidFill>
                          <a:effectLst/>
                        </a:rPr>
                        <a:t>是否工会会员</a:t>
                      </a:r>
                      <a:endParaRPr lang="zh-CN" sz="800" b="1"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gridSpan="5">
                  <a:txBody>
                    <a:bodyPr/>
                    <a:lstStyle/>
                    <a:p>
                      <a:endParaRPr lang="zh-CN" sz="800" dirty="0">
                        <a:solidFill>
                          <a:schemeClr val="tx1"/>
                        </a:solidFill>
                        <a:effectLst/>
                        <a:latin typeface="Calibri" panose="020F0502020204030204" charset="0"/>
                      </a:endParaRPr>
                    </a:p>
                  </a:txBody>
                  <a:tcPr marL="55434" marR="5543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accent1">
                        <a:lumMod val="20000"/>
                        <a:lumOff val="80000"/>
                      </a:schemeClr>
                    </a:solidFill>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rowSpan="2">
                  <a:txBody>
                    <a:bodyPr/>
                    <a:lstStyle/>
                    <a:p>
                      <a:pPr algn="ctr">
                        <a:lnSpc>
                          <a:spcPts val="1400"/>
                        </a:lnSpc>
                        <a:spcAft>
                          <a:spcPts val="0"/>
                        </a:spcAft>
                      </a:pPr>
                      <a:r>
                        <a:rPr lang="zh-CN" sz="800" b="1" kern="100" dirty="0">
                          <a:solidFill>
                            <a:schemeClr val="tx1"/>
                          </a:solidFill>
                          <a:effectLst/>
                        </a:rPr>
                        <a:t>岗位描述</a:t>
                      </a:r>
                      <a:endParaRPr lang="zh-CN" sz="800" b="1"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10000"/>
                  </a:ext>
                </a:extLst>
              </a:tr>
              <a:tr h="1955800">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accent1">
                        <a:lumMod val="20000"/>
                        <a:lumOff val="80000"/>
                      </a:schemeClr>
                    </a:solidFill>
                  </a:tcPr>
                </a:tc>
                <a:tc vMerge="1">
                  <a:txBody>
                    <a:bodyPr/>
                    <a:lstStyle/>
                    <a:p>
                      <a:endParaRPr lang="zh-CN"/>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accent1">
                        <a:lumMod val="20000"/>
                        <a:lumOff val="80000"/>
                      </a:schemeClr>
                    </a:solidFill>
                  </a:tcPr>
                </a:tc>
                <a:tc vMerge="1">
                  <a:txBody>
                    <a:bodyPr/>
                    <a:lstStyle/>
                    <a:p>
                      <a:endParaRPr lang="zh-CN"/>
                    </a:p>
                  </a:txBody>
                  <a:tcPr/>
                </a:tc>
                <a:tc>
                  <a:txBody>
                    <a:bodyPr/>
                    <a:lstStyle/>
                    <a:p>
                      <a:pPr algn="ctr">
                        <a:lnSpc>
                          <a:spcPts val="1400"/>
                        </a:lnSpc>
                        <a:spcAft>
                          <a:spcPts val="0"/>
                        </a:spcAft>
                      </a:pPr>
                      <a:r>
                        <a:rPr lang="zh-CN" sz="800" b="1" kern="100" dirty="0">
                          <a:solidFill>
                            <a:schemeClr val="tx1"/>
                          </a:solidFill>
                          <a:effectLst/>
                        </a:rPr>
                        <a:t>劳动合同类型</a:t>
                      </a:r>
                      <a:endParaRPr lang="zh-CN" sz="800" b="1"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a:lnSpc>
                          <a:spcPts val="1400"/>
                        </a:lnSpc>
                        <a:spcAft>
                          <a:spcPts val="0"/>
                        </a:spcAft>
                      </a:pPr>
                      <a:r>
                        <a:rPr lang="zh-CN" sz="800" b="1" kern="100" dirty="0">
                          <a:solidFill>
                            <a:schemeClr val="tx1"/>
                          </a:solidFill>
                          <a:effectLst/>
                        </a:rPr>
                        <a:t>劳动合同起时间</a:t>
                      </a:r>
                      <a:endParaRPr lang="zh-CN" sz="800" b="1"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ts val="1400"/>
                        </a:lnSpc>
                        <a:spcAft>
                          <a:spcPts val="0"/>
                        </a:spcAft>
                      </a:pPr>
                      <a:r>
                        <a:rPr lang="zh-CN" sz="800" b="1" kern="100" dirty="0">
                          <a:solidFill>
                            <a:schemeClr val="tx1"/>
                          </a:solidFill>
                          <a:effectLst/>
                        </a:rPr>
                        <a:t>劳动合同止时间</a:t>
                      </a:r>
                      <a:endParaRPr lang="zh-CN" sz="800" b="1"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ts val="1400"/>
                        </a:lnSpc>
                        <a:spcAft>
                          <a:spcPts val="0"/>
                        </a:spcAft>
                      </a:pPr>
                      <a:r>
                        <a:rPr lang="zh-CN" sz="800" b="1" kern="100" dirty="0">
                          <a:solidFill>
                            <a:schemeClr val="tx1"/>
                          </a:solidFill>
                          <a:effectLst/>
                        </a:rPr>
                        <a:t>是否解除劳动合同</a:t>
                      </a:r>
                      <a:endParaRPr lang="zh-CN" sz="800" b="1"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mpd="sng">
                      <a:noFill/>
                    </a:lnT>
                    <a:lnB w="12700" cmpd="sng">
                      <a:solidFill>
                        <a:schemeClr val="tx1"/>
                      </a:solidFill>
                      <a:prstDash val="solid"/>
                    </a:lnB>
                    <a:solidFill>
                      <a:schemeClr val="accent1">
                        <a:lumMod val="20000"/>
                        <a:lumOff val="80000"/>
                      </a:schemeClr>
                    </a:solidFill>
                  </a:tcPr>
                </a:tc>
                <a:tc>
                  <a:txBody>
                    <a:bodyPr/>
                    <a:lstStyle/>
                    <a:p>
                      <a:pPr algn="ctr">
                        <a:lnSpc>
                          <a:spcPts val="1400"/>
                        </a:lnSpc>
                        <a:spcAft>
                          <a:spcPts val="0"/>
                        </a:spcAft>
                      </a:pPr>
                      <a:r>
                        <a:rPr lang="zh-CN" sz="800" b="1" kern="100" dirty="0">
                          <a:solidFill>
                            <a:schemeClr val="tx1"/>
                          </a:solidFill>
                          <a:effectLst/>
                        </a:rPr>
                        <a:t>解除劳动合同时间</a:t>
                      </a:r>
                      <a:endParaRPr lang="zh-CN" sz="800" b="1"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a:lnSpc>
                          <a:spcPts val="1400"/>
                        </a:lnSpc>
                        <a:spcAft>
                          <a:spcPts val="0"/>
                        </a:spcAft>
                      </a:pPr>
                      <a:r>
                        <a:rPr lang="zh-CN" sz="800" b="1" kern="100" dirty="0">
                          <a:solidFill>
                            <a:schemeClr val="tx1"/>
                          </a:solidFill>
                          <a:effectLst/>
                        </a:rPr>
                        <a:t>经济补偿金</a:t>
                      </a:r>
                      <a:r>
                        <a:rPr lang="en-US" sz="800" b="1" kern="100" dirty="0">
                          <a:solidFill>
                            <a:schemeClr val="tx1"/>
                          </a:solidFill>
                          <a:effectLst/>
                        </a:rPr>
                        <a:t>(</a:t>
                      </a:r>
                      <a:r>
                        <a:rPr lang="zh-CN" sz="800" b="1" kern="100" dirty="0">
                          <a:solidFill>
                            <a:schemeClr val="tx1"/>
                          </a:solidFill>
                          <a:effectLst/>
                        </a:rPr>
                        <a:t>元</a:t>
                      </a:r>
                      <a:r>
                        <a:rPr lang="en-US" sz="800" b="1" kern="100" dirty="0">
                          <a:solidFill>
                            <a:schemeClr val="tx1"/>
                          </a:solidFill>
                          <a:effectLst/>
                        </a:rPr>
                        <a:t>)</a:t>
                      </a:r>
                      <a:endParaRPr lang="en-US" sz="800" b="1"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a:lnSpc>
                          <a:spcPts val="1400"/>
                        </a:lnSpc>
                        <a:spcAft>
                          <a:spcPts val="0"/>
                        </a:spcAft>
                      </a:pPr>
                      <a:r>
                        <a:rPr lang="zh-CN" sz="800" b="1" kern="100" dirty="0">
                          <a:solidFill>
                            <a:schemeClr val="tx1"/>
                          </a:solidFill>
                          <a:effectLst/>
                        </a:rPr>
                        <a:t>解除劳动合同原因</a:t>
                      </a:r>
                      <a:endParaRPr lang="zh-CN" sz="800" b="1"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vMerge="1">
                  <a:txBody>
                    <a:bodyPr/>
                    <a:lstStyle/>
                    <a:p>
                      <a:endParaRPr lang="zh-CN"/>
                    </a:p>
                  </a:txBody>
                  <a:tcPr/>
                </a:tc>
                <a:tc vMerge="1">
                  <a:txBody>
                    <a:bodyPr/>
                    <a:lstStyle/>
                    <a:p>
                      <a:endParaRPr lang="zh-CN"/>
                    </a:p>
                  </a:txBody>
                  <a:tcPr/>
                </a:tc>
                <a:tc>
                  <a:txBody>
                    <a:bodyPr/>
                    <a:lstStyle/>
                    <a:p>
                      <a:pPr algn="ctr">
                        <a:lnSpc>
                          <a:spcPts val="1400"/>
                        </a:lnSpc>
                        <a:spcAft>
                          <a:spcPts val="0"/>
                        </a:spcAft>
                      </a:pPr>
                      <a:r>
                        <a:rPr lang="zh-CN" sz="800" b="1" kern="100" dirty="0">
                          <a:solidFill>
                            <a:schemeClr val="tx1"/>
                          </a:solidFill>
                          <a:effectLst/>
                        </a:rPr>
                        <a:t>全年工资报酬合计</a:t>
                      </a:r>
                      <a:r>
                        <a:rPr lang="en-US" sz="800" b="1" kern="100" dirty="0">
                          <a:solidFill>
                            <a:schemeClr val="tx1"/>
                          </a:solidFill>
                          <a:effectLst/>
                        </a:rPr>
                        <a:t>(</a:t>
                      </a:r>
                      <a:r>
                        <a:rPr lang="zh-CN" sz="800" b="1" kern="100" dirty="0">
                          <a:solidFill>
                            <a:schemeClr val="tx1"/>
                          </a:solidFill>
                          <a:effectLst/>
                        </a:rPr>
                        <a:t>元</a:t>
                      </a:r>
                      <a:r>
                        <a:rPr lang="en-US" sz="800" b="1" kern="100" dirty="0">
                          <a:solidFill>
                            <a:schemeClr val="tx1"/>
                          </a:solidFill>
                          <a:effectLst/>
                        </a:rPr>
                        <a:t>)</a:t>
                      </a:r>
                      <a:endParaRPr lang="en-US" sz="800" b="1"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mpd="sng">
                      <a:noFill/>
                    </a:lnT>
                    <a:lnB w="12700" cmpd="sng">
                      <a:solidFill>
                        <a:schemeClr val="tx1"/>
                      </a:solidFill>
                      <a:prstDash val="solid"/>
                    </a:lnB>
                    <a:lnTlToBr w="12700" cmpd="sng">
                      <a:noFill/>
                      <a:prstDash val="solid"/>
                    </a:lnTlToBr>
                    <a:lnBlToTr w="12700" cmpd="sng">
                      <a:noFill/>
                      <a:prstDash val="solid"/>
                    </a:lnBlToTr>
                    <a:solidFill>
                      <a:schemeClr val="accent1">
                        <a:lumMod val="20000"/>
                        <a:lumOff val="80000"/>
                      </a:schemeClr>
                    </a:solidFill>
                  </a:tcPr>
                </a:tc>
                <a:tc>
                  <a:txBody>
                    <a:bodyPr/>
                    <a:lstStyle/>
                    <a:p>
                      <a:pPr algn="ctr">
                        <a:lnSpc>
                          <a:spcPts val="1400"/>
                        </a:lnSpc>
                        <a:spcAft>
                          <a:spcPts val="0"/>
                        </a:spcAft>
                      </a:pPr>
                      <a:r>
                        <a:rPr lang="zh-CN" sz="800" b="1" kern="100" dirty="0">
                          <a:solidFill>
                            <a:schemeClr val="tx1"/>
                          </a:solidFill>
                          <a:effectLst/>
                        </a:rPr>
                        <a:t>基本工资</a:t>
                      </a:r>
                      <a:r>
                        <a:rPr lang="en-US" sz="800" b="1" kern="100" dirty="0">
                          <a:solidFill>
                            <a:schemeClr val="tx1"/>
                          </a:solidFill>
                          <a:effectLst/>
                        </a:rPr>
                        <a:t>(</a:t>
                      </a:r>
                      <a:r>
                        <a:rPr lang="zh-CN" sz="800" b="1" kern="100" dirty="0">
                          <a:solidFill>
                            <a:schemeClr val="tx1"/>
                          </a:solidFill>
                          <a:effectLst/>
                        </a:rPr>
                        <a:t>类</a:t>
                      </a:r>
                      <a:r>
                        <a:rPr lang="en-US" sz="800" b="1" kern="100" dirty="0">
                          <a:solidFill>
                            <a:schemeClr val="tx1"/>
                          </a:solidFill>
                          <a:effectLst/>
                        </a:rPr>
                        <a:t>)</a:t>
                      </a:r>
                      <a:endParaRPr lang="en-US" sz="800" b="1"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a:lnSpc>
                          <a:spcPts val="1400"/>
                        </a:lnSpc>
                        <a:spcAft>
                          <a:spcPts val="0"/>
                        </a:spcAft>
                      </a:pPr>
                      <a:r>
                        <a:rPr lang="zh-CN" sz="800" b="1" kern="100" dirty="0">
                          <a:solidFill>
                            <a:schemeClr val="tx1"/>
                          </a:solidFill>
                          <a:effectLst/>
                        </a:rPr>
                        <a:t>绩效工资</a:t>
                      </a:r>
                      <a:r>
                        <a:rPr lang="en-US" sz="800" b="1" kern="100" dirty="0">
                          <a:solidFill>
                            <a:schemeClr val="tx1"/>
                          </a:solidFill>
                          <a:effectLst/>
                        </a:rPr>
                        <a:t>(</a:t>
                      </a:r>
                      <a:r>
                        <a:rPr lang="zh-CN" sz="800" b="1" kern="100" dirty="0">
                          <a:solidFill>
                            <a:schemeClr val="tx1"/>
                          </a:solidFill>
                          <a:effectLst/>
                        </a:rPr>
                        <a:t>类</a:t>
                      </a:r>
                      <a:r>
                        <a:rPr lang="en-US" sz="800" b="1" kern="100" dirty="0">
                          <a:solidFill>
                            <a:schemeClr val="tx1"/>
                          </a:solidFill>
                          <a:effectLst/>
                        </a:rPr>
                        <a:t>)</a:t>
                      </a:r>
                      <a:endParaRPr lang="en-US" sz="800" b="1"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a:lnSpc>
                          <a:spcPts val="1400"/>
                        </a:lnSpc>
                        <a:spcAft>
                          <a:spcPts val="0"/>
                        </a:spcAft>
                      </a:pPr>
                      <a:r>
                        <a:rPr lang="zh-CN" sz="800" b="1" kern="100" dirty="0">
                          <a:solidFill>
                            <a:schemeClr val="tx1"/>
                          </a:solidFill>
                          <a:effectLst/>
                        </a:rPr>
                        <a:t>津补贴</a:t>
                      </a:r>
                      <a:r>
                        <a:rPr lang="en-US" sz="800" b="1" kern="100" dirty="0">
                          <a:solidFill>
                            <a:schemeClr val="tx1"/>
                          </a:solidFill>
                          <a:effectLst/>
                        </a:rPr>
                        <a:t>(</a:t>
                      </a:r>
                      <a:r>
                        <a:rPr lang="zh-CN" sz="800" b="1" kern="100" dirty="0">
                          <a:solidFill>
                            <a:schemeClr val="tx1"/>
                          </a:solidFill>
                          <a:effectLst/>
                        </a:rPr>
                        <a:t>类</a:t>
                      </a:r>
                      <a:r>
                        <a:rPr lang="en-US" sz="800" b="1" kern="100" dirty="0">
                          <a:solidFill>
                            <a:schemeClr val="tx1"/>
                          </a:solidFill>
                          <a:effectLst/>
                        </a:rPr>
                        <a:t>)</a:t>
                      </a:r>
                      <a:endParaRPr lang="en-US" sz="800" b="1"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a:lnSpc>
                          <a:spcPts val="1400"/>
                        </a:lnSpc>
                        <a:spcAft>
                          <a:spcPts val="0"/>
                        </a:spcAft>
                      </a:pPr>
                      <a:r>
                        <a:rPr lang="zh-CN" sz="800" b="1" kern="100" dirty="0">
                          <a:solidFill>
                            <a:schemeClr val="tx1"/>
                          </a:solidFill>
                          <a:effectLst/>
                        </a:rPr>
                        <a:t>加班加点工资</a:t>
                      </a:r>
                      <a:endParaRPr lang="zh-CN" sz="800" b="1"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vMerge="1">
                  <a:txBody>
                    <a:bodyPr/>
                    <a:lstStyle/>
                    <a:p>
                      <a:endParaRPr lang="zh-CN"/>
                    </a:p>
                  </a:txBody>
                  <a:tcPr/>
                </a:tc>
                <a:extLst>
                  <a:ext uri="{0D108BD9-81ED-4DB2-BD59-A6C34878D82A}">
                    <a16:rowId xmlns:a16="http://schemas.microsoft.com/office/drawing/2014/main" val="10001"/>
                  </a:ext>
                </a:extLst>
              </a:tr>
              <a:tr h="354330">
                <a:tc>
                  <a:txBody>
                    <a:bodyPr/>
                    <a:lstStyle/>
                    <a:p>
                      <a:pPr algn="ctr">
                        <a:lnSpc>
                          <a:spcPts val="1400"/>
                        </a:lnSpc>
                        <a:spcAft>
                          <a:spcPts val="0"/>
                        </a:spcAft>
                      </a:pPr>
                      <a:r>
                        <a:rPr lang="en-US" sz="800" kern="100" dirty="0">
                          <a:solidFill>
                            <a:schemeClr val="tx1"/>
                          </a:solidFill>
                          <a:effectLst/>
                        </a:rPr>
                        <a:t>1</a:t>
                      </a:r>
                      <a:endParaRPr lang="en-US" sz="800"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T w="12700" cap="flat" cmpd="sng" algn="ctr">
                      <a:solidFill>
                        <a:schemeClr val="tx1"/>
                      </a:solidFill>
                      <a:prstDash val="solid"/>
                      <a:round/>
                      <a:headEnd type="none" w="med" len="med"/>
                      <a:tailEnd type="none" w="med" len="med"/>
                    </a:lnT>
                    <a:solidFill>
                      <a:schemeClr val="accent4"/>
                    </a:solidFill>
                  </a:tcPr>
                </a:tc>
                <a:tc>
                  <a:txBody>
                    <a:bodyPr/>
                    <a:lstStyle/>
                    <a:p>
                      <a:pPr algn="ctr">
                        <a:lnSpc>
                          <a:spcPts val="1400"/>
                        </a:lnSpc>
                        <a:spcAft>
                          <a:spcPts val="0"/>
                        </a:spcAft>
                      </a:pPr>
                      <a:r>
                        <a:rPr lang="en-US" sz="800" kern="100" dirty="0">
                          <a:solidFill>
                            <a:schemeClr val="tx1"/>
                          </a:solidFill>
                          <a:effectLst/>
                        </a:rPr>
                        <a:t>2</a:t>
                      </a:r>
                      <a:endParaRPr lang="en-US" sz="800"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T w="12700" cap="flat" cmpd="sng" algn="ctr">
                      <a:solidFill>
                        <a:schemeClr val="tx1"/>
                      </a:solidFill>
                      <a:prstDash val="solid"/>
                      <a:round/>
                      <a:headEnd type="none" w="med" len="med"/>
                      <a:tailEnd type="none" w="med" len="med"/>
                    </a:lnT>
                    <a:solidFill>
                      <a:schemeClr val="accent4"/>
                    </a:solidFill>
                  </a:tcPr>
                </a:tc>
                <a:tc>
                  <a:txBody>
                    <a:bodyPr/>
                    <a:lstStyle/>
                    <a:p>
                      <a:pPr algn="ctr">
                        <a:lnSpc>
                          <a:spcPts val="1400"/>
                        </a:lnSpc>
                        <a:spcAft>
                          <a:spcPts val="0"/>
                        </a:spcAft>
                      </a:pPr>
                      <a:r>
                        <a:rPr lang="en-US" sz="800" kern="100" dirty="0">
                          <a:solidFill>
                            <a:schemeClr val="tx1"/>
                          </a:solidFill>
                          <a:effectLst/>
                        </a:rPr>
                        <a:t>3</a:t>
                      </a:r>
                      <a:endParaRPr lang="en-US" sz="800"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T w="12700" cap="flat" cmpd="sng" algn="ctr">
                      <a:solidFill>
                        <a:schemeClr val="tx1"/>
                      </a:solidFill>
                      <a:prstDash val="solid"/>
                      <a:round/>
                      <a:headEnd type="none" w="med" len="med"/>
                      <a:tailEnd type="none" w="med" len="med"/>
                    </a:lnT>
                    <a:solidFill>
                      <a:schemeClr val="accent4"/>
                    </a:solidFill>
                  </a:tcPr>
                </a:tc>
                <a:tc>
                  <a:txBody>
                    <a:bodyPr/>
                    <a:lstStyle/>
                    <a:p>
                      <a:pPr algn="ctr">
                        <a:lnSpc>
                          <a:spcPts val="1400"/>
                        </a:lnSpc>
                        <a:spcAft>
                          <a:spcPts val="0"/>
                        </a:spcAft>
                      </a:pPr>
                      <a:r>
                        <a:rPr lang="en-US" sz="800" kern="100" dirty="0">
                          <a:solidFill>
                            <a:schemeClr val="tx1"/>
                          </a:solidFill>
                          <a:effectLst/>
                        </a:rPr>
                        <a:t>4</a:t>
                      </a:r>
                      <a:endParaRPr lang="en-US" sz="800"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T w="12700" cap="flat" cmpd="sng" algn="ctr">
                      <a:solidFill>
                        <a:schemeClr val="tx1"/>
                      </a:solidFill>
                      <a:prstDash val="solid"/>
                      <a:round/>
                      <a:headEnd type="none" w="med" len="med"/>
                      <a:tailEnd type="none" w="med" len="med"/>
                    </a:lnT>
                    <a:solidFill>
                      <a:schemeClr val="accent4"/>
                    </a:solidFill>
                  </a:tcPr>
                </a:tc>
                <a:tc>
                  <a:txBody>
                    <a:bodyPr/>
                    <a:lstStyle/>
                    <a:p>
                      <a:pPr algn="ctr">
                        <a:lnSpc>
                          <a:spcPts val="1400"/>
                        </a:lnSpc>
                        <a:spcAft>
                          <a:spcPts val="0"/>
                        </a:spcAft>
                      </a:pPr>
                      <a:r>
                        <a:rPr lang="en-US" sz="800" kern="100" dirty="0">
                          <a:solidFill>
                            <a:schemeClr val="tx1"/>
                          </a:solidFill>
                          <a:effectLst/>
                        </a:rPr>
                        <a:t>5</a:t>
                      </a:r>
                      <a:endParaRPr lang="en-US" sz="800"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T w="12700" cap="flat" cmpd="sng" algn="ctr">
                      <a:solidFill>
                        <a:schemeClr val="tx1"/>
                      </a:solidFill>
                      <a:prstDash val="solid"/>
                      <a:round/>
                      <a:headEnd type="none" w="med" len="med"/>
                      <a:tailEnd type="none" w="med" len="med"/>
                    </a:lnT>
                    <a:solidFill>
                      <a:schemeClr val="accent4"/>
                    </a:solidFill>
                  </a:tcPr>
                </a:tc>
                <a:tc>
                  <a:txBody>
                    <a:bodyPr/>
                    <a:lstStyle/>
                    <a:p>
                      <a:pPr algn="ctr">
                        <a:lnSpc>
                          <a:spcPts val="1400"/>
                        </a:lnSpc>
                        <a:spcAft>
                          <a:spcPts val="0"/>
                        </a:spcAft>
                      </a:pPr>
                      <a:r>
                        <a:rPr lang="en-US" sz="800" kern="100" dirty="0">
                          <a:solidFill>
                            <a:schemeClr val="tx1"/>
                          </a:solidFill>
                          <a:effectLst/>
                        </a:rPr>
                        <a:t>6</a:t>
                      </a:r>
                      <a:endParaRPr lang="en-US" sz="800"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T w="12700" cap="flat" cmpd="sng" algn="ctr">
                      <a:solidFill>
                        <a:schemeClr val="tx1"/>
                      </a:solidFill>
                      <a:prstDash val="solid"/>
                      <a:round/>
                      <a:headEnd type="none" w="med" len="med"/>
                      <a:tailEnd type="none" w="med" len="med"/>
                    </a:lnT>
                    <a:solidFill>
                      <a:schemeClr val="accent4"/>
                    </a:solidFill>
                  </a:tcPr>
                </a:tc>
                <a:tc>
                  <a:txBody>
                    <a:bodyPr/>
                    <a:lstStyle/>
                    <a:p>
                      <a:pPr algn="ctr">
                        <a:lnSpc>
                          <a:spcPts val="1400"/>
                        </a:lnSpc>
                        <a:spcAft>
                          <a:spcPts val="0"/>
                        </a:spcAft>
                      </a:pPr>
                      <a:r>
                        <a:rPr lang="en-US" sz="800" kern="100" dirty="0">
                          <a:solidFill>
                            <a:schemeClr val="tx1"/>
                          </a:solidFill>
                          <a:effectLst/>
                        </a:rPr>
                        <a:t>7</a:t>
                      </a:r>
                      <a:endParaRPr lang="en-US" sz="800"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T w="12700" cap="flat" cmpd="sng" algn="ctr">
                      <a:solidFill>
                        <a:schemeClr val="tx1"/>
                      </a:solidFill>
                      <a:prstDash val="solid"/>
                      <a:round/>
                      <a:headEnd type="none" w="med" len="med"/>
                      <a:tailEnd type="none" w="med" len="med"/>
                    </a:lnT>
                    <a:solidFill>
                      <a:schemeClr val="accent4"/>
                    </a:solidFill>
                  </a:tcPr>
                </a:tc>
                <a:tc>
                  <a:txBody>
                    <a:bodyPr/>
                    <a:lstStyle/>
                    <a:p>
                      <a:pPr algn="ctr">
                        <a:lnSpc>
                          <a:spcPts val="1400"/>
                        </a:lnSpc>
                        <a:spcAft>
                          <a:spcPts val="0"/>
                        </a:spcAft>
                      </a:pPr>
                      <a:r>
                        <a:rPr lang="en-US" sz="800" kern="100">
                          <a:solidFill>
                            <a:schemeClr val="tx1"/>
                          </a:solidFill>
                          <a:effectLst/>
                        </a:rPr>
                        <a:t>8</a:t>
                      </a:r>
                      <a:endParaRPr lang="en-US" sz="800" kern="10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lnT w="12700" cap="flat" cmpd="sng" algn="ctr">
                      <a:solidFill>
                        <a:schemeClr val="tx1"/>
                      </a:solidFill>
                      <a:prstDash val="solid"/>
                      <a:round/>
                      <a:headEnd type="none" w="med" len="med"/>
                      <a:tailEnd type="none" w="med" len="med"/>
                    </a:lnT>
                    <a:solidFill>
                      <a:schemeClr val="accent4"/>
                    </a:solidFill>
                  </a:tcPr>
                </a:tc>
                <a:tc>
                  <a:txBody>
                    <a:bodyPr/>
                    <a:lstStyle/>
                    <a:p>
                      <a:pPr algn="ctr">
                        <a:lnSpc>
                          <a:spcPts val="1400"/>
                        </a:lnSpc>
                        <a:spcAft>
                          <a:spcPts val="0"/>
                        </a:spcAft>
                      </a:pPr>
                      <a:r>
                        <a:rPr lang="en-US" sz="800" kern="100">
                          <a:solidFill>
                            <a:schemeClr val="tx1"/>
                          </a:solidFill>
                          <a:effectLst/>
                        </a:rPr>
                        <a:t>9</a:t>
                      </a:r>
                      <a:endParaRPr lang="en-US" sz="800" kern="10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T w="12700" cap="flat" cmpd="sng" algn="ctr">
                      <a:solidFill>
                        <a:schemeClr val="tx1"/>
                      </a:solidFill>
                      <a:prstDash val="solid"/>
                      <a:round/>
                      <a:headEnd type="none" w="med" len="med"/>
                      <a:tailEnd type="none" w="med" len="med"/>
                    </a:lnT>
                    <a:solidFill>
                      <a:schemeClr val="accent4"/>
                    </a:solidFill>
                  </a:tcPr>
                </a:tc>
                <a:tc>
                  <a:txBody>
                    <a:bodyPr/>
                    <a:lstStyle/>
                    <a:p>
                      <a:pPr algn="ctr">
                        <a:lnSpc>
                          <a:spcPts val="1400"/>
                        </a:lnSpc>
                        <a:spcAft>
                          <a:spcPts val="0"/>
                        </a:spcAft>
                      </a:pPr>
                      <a:r>
                        <a:rPr lang="en-US" sz="800" kern="100">
                          <a:solidFill>
                            <a:schemeClr val="tx1"/>
                          </a:solidFill>
                          <a:effectLst/>
                        </a:rPr>
                        <a:t>10</a:t>
                      </a:r>
                      <a:endParaRPr lang="en-US" sz="800" kern="10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T w="12700" cap="flat" cmpd="sng" algn="ctr">
                      <a:solidFill>
                        <a:schemeClr val="tx1"/>
                      </a:solidFill>
                      <a:prstDash val="solid"/>
                      <a:round/>
                      <a:headEnd type="none" w="med" len="med"/>
                      <a:tailEnd type="none" w="med" len="med"/>
                    </a:lnT>
                    <a:solidFill>
                      <a:schemeClr val="accent4"/>
                    </a:solidFill>
                  </a:tcPr>
                </a:tc>
                <a:tc>
                  <a:txBody>
                    <a:bodyPr/>
                    <a:lstStyle/>
                    <a:p>
                      <a:pPr algn="ctr">
                        <a:lnSpc>
                          <a:spcPts val="1400"/>
                        </a:lnSpc>
                        <a:spcAft>
                          <a:spcPts val="0"/>
                        </a:spcAft>
                      </a:pPr>
                      <a:r>
                        <a:rPr lang="en-US" sz="800" kern="100">
                          <a:solidFill>
                            <a:schemeClr val="tx1"/>
                          </a:solidFill>
                          <a:effectLst/>
                        </a:rPr>
                        <a:t>11</a:t>
                      </a:r>
                      <a:endParaRPr lang="en-US" sz="800" kern="10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T w="12700" cap="flat" cmpd="sng" algn="ctr">
                      <a:solidFill>
                        <a:schemeClr val="tx1"/>
                      </a:solidFill>
                      <a:prstDash val="solid"/>
                      <a:round/>
                      <a:headEnd type="none" w="med" len="med"/>
                      <a:tailEnd type="none" w="med" len="med"/>
                    </a:lnT>
                    <a:solidFill>
                      <a:schemeClr val="accent4"/>
                    </a:solidFill>
                  </a:tcPr>
                </a:tc>
                <a:tc>
                  <a:txBody>
                    <a:bodyPr/>
                    <a:lstStyle/>
                    <a:p>
                      <a:pPr algn="ctr">
                        <a:lnSpc>
                          <a:spcPts val="1400"/>
                        </a:lnSpc>
                        <a:spcAft>
                          <a:spcPts val="0"/>
                        </a:spcAft>
                      </a:pPr>
                      <a:r>
                        <a:rPr lang="en-US" sz="800" kern="100">
                          <a:solidFill>
                            <a:schemeClr val="tx1"/>
                          </a:solidFill>
                          <a:effectLst/>
                        </a:rPr>
                        <a:t>12</a:t>
                      </a:r>
                      <a:endParaRPr lang="en-US" sz="800" kern="10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T w="12700" cap="flat" cmpd="sng" algn="ctr">
                      <a:solidFill>
                        <a:schemeClr val="tx1"/>
                      </a:solidFill>
                      <a:prstDash val="solid"/>
                      <a:round/>
                      <a:headEnd type="none" w="med" len="med"/>
                      <a:tailEnd type="none" w="med" len="med"/>
                    </a:lnT>
                    <a:solidFill>
                      <a:schemeClr val="accent4"/>
                    </a:solidFill>
                  </a:tcPr>
                </a:tc>
                <a:tc>
                  <a:txBody>
                    <a:bodyPr/>
                    <a:lstStyle/>
                    <a:p>
                      <a:pPr algn="ctr">
                        <a:lnSpc>
                          <a:spcPts val="1400"/>
                        </a:lnSpc>
                        <a:spcAft>
                          <a:spcPts val="0"/>
                        </a:spcAft>
                      </a:pPr>
                      <a:r>
                        <a:rPr lang="en-US" sz="800" kern="100">
                          <a:solidFill>
                            <a:schemeClr val="tx1"/>
                          </a:solidFill>
                          <a:effectLst/>
                        </a:rPr>
                        <a:t>13</a:t>
                      </a:r>
                      <a:endParaRPr lang="en-US" sz="800" kern="10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T w="12700" cap="flat" cmpd="sng" algn="ctr">
                      <a:solidFill>
                        <a:schemeClr val="tx1"/>
                      </a:solidFill>
                      <a:prstDash val="solid"/>
                      <a:round/>
                      <a:headEnd type="none" w="med" len="med"/>
                      <a:tailEnd type="none" w="med" len="med"/>
                    </a:lnT>
                    <a:solidFill>
                      <a:schemeClr val="accent4"/>
                    </a:solidFill>
                  </a:tcPr>
                </a:tc>
                <a:tc>
                  <a:txBody>
                    <a:bodyPr/>
                    <a:lstStyle/>
                    <a:p>
                      <a:pPr algn="ctr">
                        <a:lnSpc>
                          <a:spcPts val="1400"/>
                        </a:lnSpc>
                        <a:spcAft>
                          <a:spcPts val="0"/>
                        </a:spcAft>
                      </a:pPr>
                      <a:r>
                        <a:rPr lang="en-US" sz="800" kern="100" dirty="0">
                          <a:solidFill>
                            <a:schemeClr val="tx1"/>
                          </a:solidFill>
                          <a:effectLst/>
                        </a:rPr>
                        <a:t>14</a:t>
                      </a:r>
                      <a:endParaRPr lang="en-US" sz="800"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T w="12700" cap="flat" cmpd="sng" algn="ctr">
                      <a:solidFill>
                        <a:schemeClr val="tx1"/>
                      </a:solidFill>
                      <a:prstDash val="solid"/>
                      <a:round/>
                      <a:headEnd type="none" w="med" len="med"/>
                      <a:tailEnd type="none" w="med" len="med"/>
                    </a:lnT>
                    <a:solidFill>
                      <a:schemeClr val="accent4"/>
                    </a:solidFill>
                  </a:tcPr>
                </a:tc>
                <a:tc>
                  <a:txBody>
                    <a:bodyPr/>
                    <a:lstStyle/>
                    <a:p>
                      <a:pPr algn="ctr">
                        <a:lnSpc>
                          <a:spcPts val="1400"/>
                        </a:lnSpc>
                        <a:spcAft>
                          <a:spcPts val="0"/>
                        </a:spcAft>
                      </a:pPr>
                      <a:r>
                        <a:rPr lang="en-US" sz="800" kern="100">
                          <a:solidFill>
                            <a:schemeClr val="tx1"/>
                          </a:solidFill>
                          <a:effectLst/>
                        </a:rPr>
                        <a:t>15</a:t>
                      </a:r>
                      <a:endParaRPr lang="en-US" sz="800" kern="10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T w="12700" cap="flat" cmpd="sng" algn="ctr">
                      <a:solidFill>
                        <a:schemeClr val="tx1"/>
                      </a:solidFill>
                      <a:prstDash val="solid"/>
                      <a:round/>
                      <a:headEnd type="none" w="med" len="med"/>
                      <a:tailEnd type="none" w="med" len="med"/>
                    </a:lnT>
                    <a:solidFill>
                      <a:schemeClr val="accent4"/>
                    </a:solidFill>
                  </a:tcPr>
                </a:tc>
                <a:tc>
                  <a:txBody>
                    <a:bodyPr/>
                    <a:lstStyle/>
                    <a:p>
                      <a:pPr algn="ctr">
                        <a:lnSpc>
                          <a:spcPts val="1400"/>
                        </a:lnSpc>
                        <a:spcAft>
                          <a:spcPts val="0"/>
                        </a:spcAft>
                        <a:buNone/>
                      </a:pPr>
                      <a:r>
                        <a:rPr lang="en-US" altLang="en-US" sz="800" kern="100">
                          <a:solidFill>
                            <a:schemeClr val="tx1"/>
                          </a:solidFill>
                          <a:effectLst/>
                          <a:latin typeface="Calibri" panose="020F0502020204030204" charset="0"/>
                          <a:ea typeface="宋体" panose="02010600030101010101" pitchFamily="2" charset="-122"/>
                          <a:cs typeface="Times New Roman" panose="02020603050405020304" pitchFamily="18" charset="0"/>
                        </a:rPr>
                        <a:t>16</a:t>
                      </a:r>
                    </a:p>
                  </a:txBody>
                  <a:tcPr marL="55434" marR="55434" marT="0" marB="0" anchor="ctr">
                    <a:lnT w="12700" cap="flat" cmpd="sng" algn="ctr">
                      <a:solidFill>
                        <a:schemeClr val="tx1"/>
                      </a:solidFill>
                      <a:prstDash val="solid"/>
                      <a:round/>
                      <a:headEnd type="none" w="med" len="med"/>
                      <a:tailEnd type="none" w="med" len="med"/>
                    </a:lnT>
                    <a:solidFill>
                      <a:schemeClr val="accent4"/>
                    </a:solidFill>
                  </a:tcPr>
                </a:tc>
                <a:tc>
                  <a:txBody>
                    <a:bodyPr/>
                    <a:lstStyle/>
                    <a:p>
                      <a:pPr algn="ctr">
                        <a:lnSpc>
                          <a:spcPts val="1400"/>
                        </a:lnSpc>
                        <a:spcAft>
                          <a:spcPts val="0"/>
                        </a:spcAft>
                        <a:buNone/>
                      </a:pPr>
                      <a:r>
                        <a:rPr lang="en-US" altLang="en-US" sz="800" kern="100">
                          <a:solidFill>
                            <a:schemeClr val="tx1"/>
                          </a:solidFill>
                          <a:effectLst/>
                          <a:latin typeface="Calibri" panose="020F0502020204030204" charset="0"/>
                          <a:ea typeface="宋体" panose="02010600030101010101" pitchFamily="2" charset="-122"/>
                          <a:cs typeface="Times New Roman" panose="02020603050405020304" pitchFamily="18" charset="0"/>
                        </a:rPr>
                        <a:t>17</a:t>
                      </a:r>
                    </a:p>
                  </a:txBody>
                  <a:tcPr marL="55434" marR="55434" marT="0" marB="0" anchor="ctr">
                    <a:lnT w="12700" cap="flat" cmpd="sng" algn="ctr">
                      <a:solidFill>
                        <a:schemeClr val="tx1"/>
                      </a:solidFill>
                      <a:prstDash val="solid"/>
                      <a:round/>
                      <a:headEnd type="none" w="med" len="med"/>
                      <a:tailEnd type="none" w="med" len="med"/>
                    </a:lnT>
                    <a:solidFill>
                      <a:schemeClr val="accent4"/>
                    </a:solidFill>
                  </a:tcPr>
                </a:tc>
                <a:tc>
                  <a:txBody>
                    <a:bodyPr/>
                    <a:lstStyle/>
                    <a:p>
                      <a:pPr algn="ctr">
                        <a:lnSpc>
                          <a:spcPts val="1400"/>
                        </a:lnSpc>
                        <a:spcAft>
                          <a:spcPts val="0"/>
                        </a:spcAft>
                      </a:pPr>
                      <a:r>
                        <a:rPr lang="en-US" sz="800" kern="100" dirty="0">
                          <a:solidFill>
                            <a:schemeClr val="tx1"/>
                          </a:solidFill>
                          <a:effectLst/>
                        </a:rPr>
                        <a:t>18</a:t>
                      </a:r>
                      <a:endParaRPr lang="en-US" sz="800"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T w="12700" cap="flat" cmpd="sng" algn="ctr">
                      <a:solidFill>
                        <a:schemeClr val="tx1"/>
                      </a:solidFill>
                      <a:prstDash val="solid"/>
                      <a:round/>
                      <a:headEnd type="none" w="med" len="med"/>
                      <a:tailEnd type="none" w="med" len="med"/>
                    </a:lnT>
                    <a:solidFill>
                      <a:schemeClr val="accent4"/>
                    </a:solidFill>
                  </a:tcPr>
                </a:tc>
                <a:tc>
                  <a:txBody>
                    <a:bodyPr/>
                    <a:lstStyle/>
                    <a:p>
                      <a:pPr algn="ctr">
                        <a:lnSpc>
                          <a:spcPts val="1400"/>
                        </a:lnSpc>
                        <a:spcAft>
                          <a:spcPts val="0"/>
                        </a:spcAft>
                      </a:pPr>
                      <a:r>
                        <a:rPr lang="en-US" sz="800" kern="100" dirty="0">
                          <a:solidFill>
                            <a:schemeClr val="tx1"/>
                          </a:solidFill>
                          <a:effectLst/>
                        </a:rPr>
                        <a:t>19</a:t>
                      </a:r>
                      <a:endParaRPr lang="en-US" sz="800"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T w="12700" cap="flat" cmpd="sng" algn="ctr">
                      <a:solidFill>
                        <a:schemeClr val="tx1"/>
                      </a:solidFill>
                      <a:prstDash val="solid"/>
                      <a:round/>
                      <a:headEnd type="none" w="med" len="med"/>
                      <a:tailEnd type="none" w="med" len="med"/>
                    </a:lnT>
                    <a:solidFill>
                      <a:schemeClr val="accent4"/>
                    </a:solidFill>
                  </a:tcPr>
                </a:tc>
                <a:tc>
                  <a:txBody>
                    <a:bodyPr/>
                    <a:lstStyle/>
                    <a:p>
                      <a:pPr algn="ctr">
                        <a:lnSpc>
                          <a:spcPts val="1400"/>
                        </a:lnSpc>
                        <a:spcAft>
                          <a:spcPts val="0"/>
                        </a:spcAft>
                      </a:pPr>
                      <a:r>
                        <a:rPr lang="en-US" sz="800" kern="100">
                          <a:solidFill>
                            <a:schemeClr val="tx1"/>
                          </a:solidFill>
                          <a:effectLst/>
                          <a:latin typeface="Calibri" panose="020F0502020204030204" charset="0"/>
                          <a:ea typeface="宋体" panose="02010600030101010101" pitchFamily="2" charset="-122"/>
                          <a:cs typeface="Times New Roman" panose="02020603050405020304" pitchFamily="18" charset="0"/>
                        </a:rPr>
                        <a:t>20</a:t>
                      </a:r>
                    </a:p>
                  </a:txBody>
                  <a:tcPr marL="55434" marR="55434" marT="0" marB="0">
                    <a:lnT w="12700" cap="flat" cmpd="sng" algn="ctr">
                      <a:solidFill>
                        <a:schemeClr val="tx1"/>
                      </a:solidFill>
                      <a:prstDash val="solid"/>
                      <a:round/>
                      <a:headEnd type="none" w="med" len="med"/>
                      <a:tailEnd type="none" w="med" len="med"/>
                    </a:lnT>
                    <a:solidFill>
                      <a:schemeClr val="accent4"/>
                    </a:solidFill>
                  </a:tcPr>
                </a:tc>
                <a:tc>
                  <a:txBody>
                    <a:bodyPr/>
                    <a:lstStyle/>
                    <a:p>
                      <a:pPr algn="ctr">
                        <a:lnSpc>
                          <a:spcPts val="1400"/>
                        </a:lnSpc>
                        <a:spcAft>
                          <a:spcPts val="0"/>
                        </a:spcAft>
                      </a:pPr>
                      <a:r>
                        <a:rPr lang="en-US" sz="800" kern="100">
                          <a:solidFill>
                            <a:schemeClr val="tx1"/>
                          </a:solidFill>
                          <a:effectLst/>
                          <a:latin typeface="Calibri" panose="020F0502020204030204" charset="0"/>
                          <a:ea typeface="宋体" panose="02010600030101010101" pitchFamily="2" charset="-122"/>
                          <a:cs typeface="Times New Roman" panose="02020603050405020304" pitchFamily="18" charset="0"/>
                        </a:rPr>
                        <a:t>21</a:t>
                      </a:r>
                    </a:p>
                  </a:txBody>
                  <a:tcPr marL="55434" marR="55434" marT="0" marB="0">
                    <a:lnT w="12700" cap="flat" cmpd="sng" algn="ctr">
                      <a:solidFill>
                        <a:schemeClr val="tx1"/>
                      </a:solidFill>
                      <a:prstDash val="solid"/>
                      <a:round/>
                      <a:headEnd type="none" w="med" len="med"/>
                      <a:tailEnd type="none" w="med" len="med"/>
                    </a:lnT>
                    <a:solidFill>
                      <a:schemeClr val="accent4"/>
                    </a:solidFill>
                  </a:tcPr>
                </a:tc>
                <a:tc>
                  <a:txBody>
                    <a:bodyPr/>
                    <a:lstStyle/>
                    <a:p>
                      <a:pPr algn="ctr">
                        <a:lnSpc>
                          <a:spcPts val="1400"/>
                        </a:lnSpc>
                        <a:spcAft>
                          <a:spcPts val="0"/>
                        </a:spcAft>
                      </a:pPr>
                      <a:r>
                        <a:rPr lang="en-US" sz="800" kern="100">
                          <a:solidFill>
                            <a:schemeClr val="tx1"/>
                          </a:solidFill>
                          <a:effectLst/>
                          <a:latin typeface="Calibri" panose="020F0502020204030204" charset="0"/>
                          <a:ea typeface="宋体" panose="02010600030101010101" pitchFamily="2" charset="-122"/>
                          <a:cs typeface="Times New Roman" panose="02020603050405020304" pitchFamily="18" charset="0"/>
                        </a:rPr>
                        <a:t>22</a:t>
                      </a:r>
                    </a:p>
                  </a:txBody>
                  <a:tcPr marL="55434" marR="55434" marT="0" marB="0">
                    <a:lnT w="12700" cmpd="sng">
                      <a:solidFill>
                        <a:schemeClr val="tx1"/>
                      </a:solidFill>
                      <a:prstDash val="solid"/>
                    </a:lnT>
                    <a:solidFill>
                      <a:schemeClr val="accent4"/>
                    </a:solidFill>
                  </a:tcPr>
                </a:tc>
                <a:tc>
                  <a:txBody>
                    <a:bodyPr/>
                    <a:lstStyle/>
                    <a:p>
                      <a:pPr algn="ctr">
                        <a:lnSpc>
                          <a:spcPts val="1400"/>
                        </a:lnSpc>
                        <a:spcAft>
                          <a:spcPts val="0"/>
                        </a:spcAft>
                      </a:pPr>
                      <a:r>
                        <a:rPr lang="en-US" sz="800" kern="100">
                          <a:solidFill>
                            <a:schemeClr val="tx1"/>
                          </a:solidFill>
                          <a:effectLst/>
                        </a:rPr>
                        <a:t>23</a:t>
                      </a:r>
                      <a:endParaRPr lang="en-US" sz="800" kern="10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lnT w="12700" cap="flat" cmpd="sng" algn="ctr">
                      <a:solidFill>
                        <a:schemeClr val="tx1"/>
                      </a:solidFill>
                      <a:prstDash val="solid"/>
                      <a:round/>
                      <a:headEnd type="none" w="med" len="med"/>
                      <a:tailEnd type="none" w="med" len="med"/>
                    </a:lnT>
                    <a:solidFill>
                      <a:schemeClr val="accent4"/>
                    </a:solidFill>
                  </a:tcPr>
                </a:tc>
                <a:tc>
                  <a:txBody>
                    <a:bodyPr/>
                    <a:lstStyle/>
                    <a:p>
                      <a:pPr algn="ctr">
                        <a:lnSpc>
                          <a:spcPts val="1400"/>
                        </a:lnSpc>
                        <a:spcAft>
                          <a:spcPts val="0"/>
                        </a:spcAft>
                      </a:pPr>
                      <a:r>
                        <a:rPr lang="en-US" sz="800" kern="100" dirty="0">
                          <a:solidFill>
                            <a:schemeClr val="tx1"/>
                          </a:solidFill>
                          <a:effectLst/>
                        </a:rPr>
                        <a:t>24</a:t>
                      </a:r>
                      <a:endParaRPr lang="en-US" sz="800"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T w="12700" cap="flat" cmpd="sng" algn="ctr">
                      <a:solidFill>
                        <a:schemeClr val="tx1"/>
                      </a:solidFill>
                      <a:prstDash val="solid"/>
                      <a:round/>
                      <a:headEnd type="none" w="med" len="med"/>
                      <a:tailEnd type="none" w="med" len="med"/>
                    </a:lnT>
                    <a:solidFill>
                      <a:schemeClr val="accent4"/>
                    </a:solidFill>
                  </a:tcPr>
                </a:tc>
                <a:tc>
                  <a:txBody>
                    <a:bodyPr/>
                    <a:lstStyle/>
                    <a:p>
                      <a:pPr algn="ctr">
                        <a:lnSpc>
                          <a:spcPts val="1400"/>
                        </a:lnSpc>
                        <a:spcAft>
                          <a:spcPts val="0"/>
                        </a:spcAft>
                      </a:pPr>
                      <a:r>
                        <a:rPr lang="en-US" sz="800" kern="100">
                          <a:solidFill>
                            <a:schemeClr val="tx1"/>
                          </a:solidFill>
                          <a:effectLst/>
                        </a:rPr>
                        <a:t>25</a:t>
                      </a:r>
                      <a:endParaRPr lang="en-US" sz="800" kern="10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T w="12700" cap="flat" cmpd="sng" algn="ctr">
                      <a:solidFill>
                        <a:schemeClr val="tx1"/>
                      </a:solidFill>
                      <a:prstDash val="solid"/>
                      <a:round/>
                      <a:headEnd type="none" w="med" len="med"/>
                      <a:tailEnd type="none" w="med" len="med"/>
                    </a:lnT>
                    <a:solidFill>
                      <a:schemeClr val="accent4"/>
                    </a:solidFill>
                  </a:tcPr>
                </a:tc>
                <a:tc>
                  <a:txBody>
                    <a:bodyPr/>
                    <a:lstStyle/>
                    <a:p>
                      <a:pPr algn="ctr">
                        <a:lnSpc>
                          <a:spcPts val="1400"/>
                        </a:lnSpc>
                        <a:spcAft>
                          <a:spcPts val="0"/>
                        </a:spcAft>
                      </a:pPr>
                      <a:r>
                        <a:rPr lang="en-US" sz="800" kern="100">
                          <a:solidFill>
                            <a:schemeClr val="tx1"/>
                          </a:solidFill>
                          <a:effectLst/>
                        </a:rPr>
                        <a:t>26</a:t>
                      </a:r>
                      <a:endParaRPr lang="en-US" sz="800" kern="10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T w="12700" cap="flat" cmpd="sng" algn="ctr">
                      <a:solidFill>
                        <a:schemeClr val="tx1"/>
                      </a:solidFill>
                      <a:prstDash val="solid"/>
                      <a:round/>
                      <a:headEnd type="none" w="med" len="med"/>
                      <a:tailEnd type="none" w="med" len="med"/>
                    </a:lnT>
                    <a:solidFill>
                      <a:schemeClr val="accent4"/>
                    </a:solidFill>
                  </a:tcPr>
                </a:tc>
                <a:tc>
                  <a:txBody>
                    <a:bodyPr/>
                    <a:lstStyle/>
                    <a:p>
                      <a:pPr algn="ctr">
                        <a:lnSpc>
                          <a:spcPts val="1400"/>
                        </a:lnSpc>
                        <a:spcAft>
                          <a:spcPts val="0"/>
                        </a:spcAft>
                      </a:pPr>
                      <a:r>
                        <a:rPr lang="en-US" sz="800" kern="100" dirty="0">
                          <a:solidFill>
                            <a:schemeClr val="tx1"/>
                          </a:solidFill>
                          <a:effectLst/>
                        </a:rPr>
                        <a:t>27</a:t>
                      </a:r>
                      <a:endParaRPr lang="en-US" sz="800"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T w="12700" cap="flat" cmpd="sng" algn="ctr">
                      <a:solidFill>
                        <a:schemeClr val="tx1"/>
                      </a:solidFill>
                      <a:prstDash val="solid"/>
                      <a:round/>
                      <a:headEnd type="none" w="med" len="med"/>
                      <a:tailEnd type="none" w="med" len="med"/>
                    </a:lnT>
                    <a:solidFill>
                      <a:schemeClr val="accent4"/>
                    </a:solidFill>
                  </a:tcPr>
                </a:tc>
                <a:tc>
                  <a:txBody>
                    <a:bodyPr/>
                    <a:lstStyle/>
                    <a:p>
                      <a:pPr algn="ctr">
                        <a:lnSpc>
                          <a:spcPts val="1400"/>
                        </a:lnSpc>
                        <a:spcAft>
                          <a:spcPts val="0"/>
                        </a:spcAft>
                      </a:pPr>
                      <a:r>
                        <a:rPr lang="en-US" sz="800" kern="100" dirty="0">
                          <a:solidFill>
                            <a:schemeClr val="tx1"/>
                          </a:solidFill>
                          <a:effectLst/>
                        </a:rPr>
                        <a:t>28</a:t>
                      </a:r>
                      <a:endParaRPr lang="en-US" sz="800"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T w="12700" cmpd="sng">
                      <a:solidFill>
                        <a:schemeClr val="tx1"/>
                      </a:solidFill>
                      <a:prstDash val="solid"/>
                    </a:lnT>
                    <a:solidFill>
                      <a:schemeClr val="accent4"/>
                    </a:solidFill>
                  </a:tcPr>
                </a:tc>
                <a:tc>
                  <a:txBody>
                    <a:bodyPr/>
                    <a:lstStyle/>
                    <a:p>
                      <a:pPr algn="ctr">
                        <a:lnSpc>
                          <a:spcPts val="1400"/>
                        </a:lnSpc>
                        <a:spcAft>
                          <a:spcPts val="0"/>
                        </a:spcAft>
                      </a:pPr>
                      <a:r>
                        <a:rPr lang="en-US" sz="800" kern="100">
                          <a:solidFill>
                            <a:schemeClr val="tx1"/>
                          </a:solidFill>
                          <a:effectLst/>
                        </a:rPr>
                        <a:t>29</a:t>
                      </a:r>
                      <a:endParaRPr lang="en-US" sz="800" kern="10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T w="12700" cap="flat" cmpd="sng" algn="ctr">
                      <a:solidFill>
                        <a:schemeClr val="tx1"/>
                      </a:solidFill>
                      <a:prstDash val="solid"/>
                      <a:round/>
                      <a:headEnd type="none" w="med" len="med"/>
                      <a:tailEnd type="none" w="med" len="med"/>
                    </a:lnT>
                    <a:solidFill>
                      <a:schemeClr val="accent4"/>
                    </a:solidFill>
                  </a:tcPr>
                </a:tc>
                <a:tc>
                  <a:txBody>
                    <a:bodyPr/>
                    <a:lstStyle/>
                    <a:p>
                      <a:pPr algn="ctr">
                        <a:lnSpc>
                          <a:spcPts val="1400"/>
                        </a:lnSpc>
                        <a:spcAft>
                          <a:spcPts val="0"/>
                        </a:spcAft>
                      </a:pPr>
                      <a:r>
                        <a:rPr lang="en-US" sz="800" kern="100" dirty="0">
                          <a:solidFill>
                            <a:schemeClr val="tx1"/>
                          </a:solidFill>
                          <a:effectLst/>
                          <a:latin typeface="Calibri" panose="020F0502020204030204" charset="0"/>
                          <a:ea typeface="宋体" panose="02010600030101010101" pitchFamily="2" charset="-122"/>
                          <a:cs typeface="Times New Roman" panose="02020603050405020304" pitchFamily="18" charset="0"/>
                        </a:rPr>
                        <a:t>30</a:t>
                      </a:r>
                    </a:p>
                  </a:txBody>
                  <a:tcPr marL="55434" marR="55434" marT="0" marB="0" anchor="ctr">
                    <a:lnT w="12700" cap="flat" cmpd="sng" algn="ctr">
                      <a:solidFill>
                        <a:schemeClr val="tx1"/>
                      </a:solidFill>
                      <a:prstDash val="solid"/>
                      <a:round/>
                      <a:headEnd type="none" w="med" len="med"/>
                      <a:tailEnd type="none" w="med" len="med"/>
                    </a:lnT>
                    <a:solidFill>
                      <a:schemeClr val="accent4"/>
                    </a:solidFill>
                  </a:tcPr>
                </a:tc>
                <a:tc>
                  <a:txBody>
                    <a:bodyPr/>
                    <a:lstStyle/>
                    <a:p>
                      <a:pPr algn="ctr">
                        <a:lnSpc>
                          <a:spcPts val="1400"/>
                        </a:lnSpc>
                        <a:spcAft>
                          <a:spcPts val="0"/>
                        </a:spcAft>
                      </a:pPr>
                      <a:r>
                        <a:rPr lang="en-US" sz="800" kern="100" dirty="0">
                          <a:solidFill>
                            <a:schemeClr val="tx1"/>
                          </a:solidFill>
                          <a:effectLst/>
                          <a:latin typeface="Calibri" panose="020F0502020204030204" charset="0"/>
                          <a:ea typeface="宋体" panose="02010600030101010101" pitchFamily="2" charset="-122"/>
                          <a:cs typeface="Times New Roman" panose="02020603050405020304" pitchFamily="18" charset="0"/>
                        </a:rPr>
                        <a:t>31</a:t>
                      </a:r>
                    </a:p>
                  </a:txBody>
                  <a:tcPr marL="55434" marR="55434" marT="0" marB="0" anchor="ctr">
                    <a:lnT w="12700" cap="flat" cmpd="sng" algn="ctr">
                      <a:solidFill>
                        <a:schemeClr val="tx1"/>
                      </a:solidFill>
                      <a:prstDash val="solid"/>
                      <a:round/>
                      <a:headEnd type="none" w="med" len="med"/>
                      <a:tailEnd type="none" w="med" len="med"/>
                    </a:lnT>
                    <a:solidFill>
                      <a:schemeClr val="accent4"/>
                    </a:solidFill>
                  </a:tcPr>
                </a:tc>
                <a:tc>
                  <a:txBody>
                    <a:bodyPr/>
                    <a:lstStyle/>
                    <a:p>
                      <a:pPr marL="0" algn="ctr" defTabSz="914400" rtl="0" eaLnBrk="1" latinLnBrk="0" hangingPunct="1">
                        <a:lnSpc>
                          <a:spcPts val="1400"/>
                        </a:lnSpc>
                        <a:spcAft>
                          <a:spcPts val="0"/>
                        </a:spcAft>
                      </a:pPr>
                      <a:r>
                        <a:rPr lang="en-US" altLang="zh-CN" sz="800" kern="100" dirty="0">
                          <a:solidFill>
                            <a:schemeClr val="tx1"/>
                          </a:solidFill>
                          <a:effectLst/>
                          <a:latin typeface="+mn-lt"/>
                          <a:ea typeface="+mn-ea"/>
                          <a:cs typeface="+mn-cs"/>
                        </a:rPr>
                        <a:t>32</a:t>
                      </a:r>
                    </a:p>
                  </a:txBody>
                  <a:tcPr marL="55434" marR="55434" marT="0" marB="0" anchor="ctr">
                    <a:lnT w="12700" cap="flat" cmpd="sng" algn="ctr">
                      <a:solidFill>
                        <a:schemeClr val="tx1"/>
                      </a:solidFill>
                      <a:prstDash val="solid"/>
                      <a:round/>
                      <a:headEnd type="none" w="med" len="med"/>
                      <a:tailEnd type="none" w="med" len="med"/>
                    </a:lnT>
                    <a:solidFill>
                      <a:schemeClr val="accent4"/>
                    </a:solidFill>
                  </a:tcPr>
                </a:tc>
                <a:tc>
                  <a:txBody>
                    <a:bodyPr/>
                    <a:lstStyle/>
                    <a:p>
                      <a:pPr marL="0" algn="ctr" defTabSz="914400" rtl="0" eaLnBrk="1" latinLnBrk="0" hangingPunct="1">
                        <a:lnSpc>
                          <a:spcPts val="1400"/>
                        </a:lnSpc>
                        <a:spcAft>
                          <a:spcPts val="0"/>
                        </a:spcAft>
                      </a:pPr>
                      <a:r>
                        <a:rPr lang="en-US" altLang="zh-CN" sz="800" kern="100" dirty="0">
                          <a:solidFill>
                            <a:schemeClr val="tx1"/>
                          </a:solidFill>
                          <a:effectLst/>
                          <a:latin typeface="+mn-lt"/>
                          <a:ea typeface="+mn-ea"/>
                          <a:cs typeface="+mn-cs"/>
                        </a:rPr>
                        <a:t>33</a:t>
                      </a:r>
                    </a:p>
                  </a:txBody>
                  <a:tcPr marL="55434" marR="55434" marT="0" marB="0" anchor="ctr">
                    <a:lnT w="12700" cap="flat" cmpd="sng" algn="ctr">
                      <a:solidFill>
                        <a:schemeClr val="tx1"/>
                      </a:solidFill>
                      <a:prstDash val="solid"/>
                      <a:round/>
                      <a:headEnd type="none" w="med" len="med"/>
                      <a:tailEnd type="none" w="med" len="med"/>
                    </a:lnT>
                    <a:solidFill>
                      <a:schemeClr val="accent4"/>
                    </a:solidFill>
                  </a:tcPr>
                </a:tc>
                <a:extLst>
                  <a:ext uri="{0D108BD9-81ED-4DB2-BD59-A6C34878D82A}">
                    <a16:rowId xmlns:a16="http://schemas.microsoft.com/office/drawing/2014/main" val="10002"/>
                  </a:ext>
                </a:extLst>
              </a:tr>
              <a:tr h="303530">
                <a:tc>
                  <a:txBody>
                    <a:bodyPr/>
                    <a:lstStyle/>
                    <a:p>
                      <a:endParaRPr lang="zh-CN" sz="800" dirty="0">
                        <a:solidFill>
                          <a:schemeClr val="tx1"/>
                        </a:solidFill>
                        <a:effectLst/>
                        <a:latin typeface="Calibri" panose="020F0502020204030204" charset="0"/>
                      </a:endParaRPr>
                    </a:p>
                  </a:txBody>
                  <a:tcPr marL="55434" marR="55434" marT="0" marB="0">
                    <a:solidFill>
                      <a:schemeClr val="accent4"/>
                    </a:solidFill>
                  </a:tcPr>
                </a:tc>
                <a:tc gridSpan="32">
                  <a:txBody>
                    <a:bodyPr/>
                    <a:lstStyle/>
                    <a:p>
                      <a:pPr algn="just">
                        <a:lnSpc>
                          <a:spcPts val="1400"/>
                        </a:lnSpc>
                        <a:spcAft>
                          <a:spcPts val="0"/>
                        </a:spcAft>
                      </a:pPr>
                      <a:r>
                        <a:rPr lang="en-US" sz="800" kern="100" dirty="0">
                          <a:solidFill>
                            <a:schemeClr val="tx1"/>
                          </a:solidFill>
                          <a:effectLst/>
                        </a:rPr>
                        <a:t> </a:t>
                      </a:r>
                      <a:endParaRPr lang="en-US" sz="800"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solidFill>
                      <a:schemeClr val="accent4"/>
                    </a:solidFill>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3"/>
                  </a:ext>
                </a:extLst>
              </a:tr>
            </a:tbl>
          </a:graphicData>
        </a:graphic>
      </p:graphicFrame>
      <p:sp>
        <p:nvSpPr>
          <p:cNvPr id="12" name="文本框 11"/>
          <p:cNvSpPr txBox="1"/>
          <p:nvPr>
            <p:custDataLst>
              <p:tags r:id="rId5"/>
            </p:custDataLst>
          </p:nvPr>
        </p:nvSpPr>
        <p:spPr>
          <a:xfrm>
            <a:off x="233045" y="146050"/>
            <a:ext cx="4645025" cy="521970"/>
          </a:xfrm>
          <a:prstGeom prst="rect">
            <a:avLst/>
          </a:prstGeom>
          <a:noFill/>
          <a:effectLst/>
        </p:spPr>
        <p:txBody>
          <a:bodyPr wrap="square" rtlCol="0">
            <a:spAutoFit/>
          </a:bodyPr>
          <a:lstStyle/>
          <a:p>
            <a:pPr algn="dist"/>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ea"/>
              </a:rPr>
              <a:t>劳务派遣人员工资报酬情况</a:t>
            </a:r>
            <a:endPar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endParaRPr>
          </a:p>
        </p:txBody>
      </p:sp>
      <p:cxnSp>
        <p:nvCxnSpPr>
          <p:cNvPr id="34" name="直接连接符 33"/>
          <p:cNvCxnSpPr/>
          <p:nvPr>
            <p:custDataLst>
              <p:tags r:id="rId6"/>
            </p:custDataLst>
          </p:nvPr>
        </p:nvCxnSpPr>
        <p:spPr>
          <a:xfrm>
            <a:off x="338016" y="668327"/>
            <a:ext cx="4478655" cy="8890"/>
          </a:xfrm>
          <a:prstGeom prst="line">
            <a:avLst/>
          </a:prstGeom>
          <a:ln w="12700">
            <a:solidFill>
              <a:srgbClr val="2A448C"/>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t="39524"/>
          <a:stretch>
            <a:fillRect/>
          </a:stretch>
        </p:blipFill>
        <p:spPr>
          <a:xfrm>
            <a:off x="0" y="5673725"/>
            <a:ext cx="12192000" cy="1184275"/>
          </a:xfrm>
          <a:prstGeom prst="rect">
            <a:avLst/>
          </a:prstGeom>
        </p:spPr>
      </p:pic>
      <p:pic>
        <p:nvPicPr>
          <p:cNvPr id="6" name="图片 5"/>
          <p:cNvPicPr>
            <a:picLocks noChangeAspect="1"/>
          </p:cNvPicPr>
          <p:nvPr>
            <p:custDataLst>
              <p:tags r:id="rId2"/>
            </p:custDataLst>
          </p:nvPr>
        </p:nvPicPr>
        <p:blipFill>
          <a:blip r:embed="rId6"/>
          <a:stretch>
            <a:fillRect/>
          </a:stretch>
        </p:blipFill>
        <p:spPr>
          <a:xfrm>
            <a:off x="-635" y="-106680"/>
            <a:ext cx="12193270" cy="1174750"/>
          </a:xfrm>
          <a:prstGeom prst="rect">
            <a:avLst/>
          </a:prstGeom>
        </p:spPr>
      </p:pic>
      <p:sp>
        <p:nvSpPr>
          <p:cNvPr id="4" name="文本框 3"/>
          <p:cNvSpPr txBox="1"/>
          <p:nvPr>
            <p:custDataLst>
              <p:tags r:id="rId3"/>
            </p:custDataLst>
          </p:nvPr>
        </p:nvSpPr>
        <p:spPr>
          <a:xfrm>
            <a:off x="1284605" y="1176020"/>
            <a:ext cx="9545955" cy="4828540"/>
          </a:xfrm>
          <a:prstGeom prst="rect">
            <a:avLst/>
          </a:prstGeom>
          <a:noFill/>
        </p:spPr>
        <p:txBody>
          <a:bodyPr wrap="square">
            <a:noAutofit/>
          </a:bodyPr>
          <a:lstStyle/>
          <a:p>
            <a:pPr marL="0" marR="0" lvl="0" indent="0" algn="l" defTabSz="914400" rtl="0" eaLnBrk="0" fontAlgn="base" latinLnBrk="0" hangingPunct="0">
              <a:lnSpc>
                <a:spcPct val="100000"/>
              </a:lnSpc>
              <a:spcBef>
                <a:spcPct val="0"/>
              </a:spcBef>
              <a:spcAft>
                <a:spcPct val="0"/>
              </a:spcAft>
              <a:buClrTx/>
              <a:buSzTx/>
              <a:buFontTx/>
              <a:buNone/>
              <a:defRPr/>
            </a:pPr>
            <a:r>
              <a:rPr lang="zh-CN" altLang="en-US" sz="4800" b="1" kern="0" noProof="0" dirty="0">
                <a:ln>
                  <a:noFill/>
                </a:ln>
                <a:solidFill>
                  <a:srgbClr val="FF0000"/>
                </a:solidFill>
                <a:effectLst>
                  <a:outerShdw blurRad="38100" dist="38100" dir="2700000" algn="tl">
                    <a:srgbClr val="000000"/>
                  </a:outerShdw>
                </a:effectLst>
                <a:uLnTx/>
                <a:uFillTx/>
                <a:ea typeface="仿宋_GB2312" panose="02010609030101010101" pitchFamily="49" charset="-122"/>
                <a:sym typeface="+mn-lt"/>
              </a:rPr>
              <a:t>特别注意</a:t>
            </a:r>
            <a:r>
              <a:rPr lang="en-US" altLang="zh-CN" sz="2400" b="1" kern="0" noProof="0" dirty="0">
                <a:ln>
                  <a:noFill/>
                </a:ln>
                <a:solidFill>
                  <a:srgbClr val="FF0000"/>
                </a:solidFill>
                <a:effectLst>
                  <a:outerShdw blurRad="38100" dist="38100" dir="2700000" algn="tl">
                    <a:srgbClr val="000000">
                      <a:alpha val="43137"/>
                    </a:srgbClr>
                  </a:outerShdw>
                </a:effectLst>
                <a:uLnTx/>
                <a:uFillTx/>
                <a:sym typeface="+mn-ea"/>
              </a:rPr>
              <a:t>         </a:t>
            </a:r>
          </a:p>
          <a:p>
            <a:pPr marL="0" marR="0" lvl="0" indent="0" algn="l" defTabSz="914400" rtl="0" eaLnBrk="0" fontAlgn="base" latinLnBrk="0" hangingPunct="0">
              <a:lnSpc>
                <a:spcPct val="120000"/>
              </a:lnSpc>
              <a:spcBef>
                <a:spcPct val="0"/>
              </a:spcBef>
              <a:spcAft>
                <a:spcPct val="0"/>
              </a:spcAft>
              <a:buClrTx/>
              <a:buSzTx/>
              <a:buFontTx/>
              <a:buNone/>
              <a:defRPr/>
            </a:pPr>
            <a:r>
              <a:rPr lang="en-US" altLang="zh-CN" sz="2400" b="1" noProof="0" dirty="0">
                <a:ln>
                  <a:noFill/>
                </a:ln>
                <a:solidFill>
                  <a:srgbClr val="FFFF00"/>
                </a:solidFill>
                <a:effectLst>
                  <a:outerShdw blurRad="38100" dist="38100" dir="2700000" algn="tl">
                    <a:srgbClr val="000000">
                      <a:alpha val="43137"/>
                    </a:srgbClr>
                  </a:outerShdw>
                </a:effectLst>
                <a:uLnTx/>
                <a:uFillTx/>
                <a:sym typeface="+mn-ea"/>
              </a:rPr>
              <a:t>         </a:t>
            </a:r>
            <a:r>
              <a:rPr lang="zh-CN" altLang="en-US" sz="2400" b="1" noProof="0" dirty="0">
                <a:ln>
                  <a:noFill/>
                </a:ln>
                <a:solidFill>
                  <a:srgbClr val="3657B4"/>
                </a:solidFill>
                <a:effectLst>
                  <a:outerShdw blurRad="38100" dist="38100" dir="2700000" algn="tl">
                    <a:srgbClr val="000000">
                      <a:alpha val="43137"/>
                    </a:srgbClr>
                  </a:outerShdw>
                </a:effectLst>
                <a:uLnTx/>
                <a:uFillTx/>
                <a:sym typeface="+mn-ea"/>
              </a:rPr>
              <a:t>非劳务派遣企业填写在本单位工作的</a:t>
            </a:r>
            <a:r>
              <a:rPr lang="zh-CN" altLang="en-US" sz="2400" b="1" noProof="0" dirty="0">
                <a:ln>
                  <a:noFill/>
                </a:ln>
                <a:solidFill>
                  <a:srgbClr val="FF0000"/>
                </a:solidFill>
                <a:effectLst>
                  <a:outerShdw blurRad="38100" dist="38100" dir="2700000" algn="tl">
                    <a:srgbClr val="000000">
                      <a:alpha val="43137"/>
                    </a:srgbClr>
                  </a:outerShdw>
                </a:effectLst>
                <a:uLnTx/>
                <a:uFillTx/>
                <a:sym typeface="+mn-ea"/>
              </a:rPr>
              <a:t>劳务派遣人员</a:t>
            </a:r>
            <a:r>
              <a:rPr lang="zh-CN" altLang="en-US" sz="2400" b="1" noProof="0" dirty="0">
                <a:ln>
                  <a:noFill/>
                </a:ln>
                <a:solidFill>
                  <a:srgbClr val="3657B4"/>
                </a:solidFill>
                <a:effectLst>
                  <a:outerShdw blurRad="38100" dist="38100" dir="2700000" algn="tl">
                    <a:srgbClr val="000000">
                      <a:alpha val="43137"/>
                    </a:srgbClr>
                  </a:outerShdw>
                </a:effectLst>
                <a:uLnTx/>
                <a:uFillTx/>
                <a:sym typeface="+mn-ea"/>
              </a:rPr>
              <a:t>时填报</a:t>
            </a:r>
            <a:r>
              <a:rPr lang="en-US" altLang="zh-CN" sz="2400" b="1" noProof="0" dirty="0">
                <a:ln>
                  <a:noFill/>
                </a:ln>
                <a:solidFill>
                  <a:srgbClr val="3657B4"/>
                </a:solidFill>
                <a:effectLst>
                  <a:outerShdw blurRad="38100" dist="38100" dir="2700000" algn="tl">
                    <a:srgbClr val="000000">
                      <a:alpha val="43137"/>
                    </a:srgbClr>
                  </a:outerShdw>
                </a:effectLst>
                <a:uLnTx/>
                <a:uFillTx/>
                <a:sym typeface="+mn-ea"/>
              </a:rPr>
              <a:t>《</a:t>
            </a:r>
            <a:r>
              <a:rPr lang="zh-CN" altLang="zh-CN" sz="2400" b="1" noProof="0" dirty="0">
                <a:ln>
                  <a:noFill/>
                </a:ln>
                <a:solidFill>
                  <a:srgbClr val="3657B4"/>
                </a:solidFill>
                <a:effectLst>
                  <a:outerShdw blurRad="38100" dist="38100" dir="2700000" algn="tl">
                    <a:srgbClr val="000000">
                      <a:alpha val="43137"/>
                    </a:srgbClr>
                  </a:outerShdw>
                </a:effectLst>
                <a:uLnTx/>
                <a:uFillTx/>
                <a:sym typeface="+mn-ea"/>
              </a:rPr>
              <a:t>劳务派遣人员工资报酬情况</a:t>
            </a:r>
            <a:r>
              <a:rPr lang="en-US" altLang="zh-CN" sz="2400" b="1" noProof="0" dirty="0">
                <a:ln>
                  <a:noFill/>
                </a:ln>
                <a:solidFill>
                  <a:srgbClr val="3657B4"/>
                </a:solidFill>
                <a:effectLst>
                  <a:outerShdw blurRad="38100" dist="38100" dir="2700000" algn="tl">
                    <a:srgbClr val="000000">
                      <a:alpha val="43137"/>
                    </a:srgbClr>
                  </a:outerShdw>
                </a:effectLst>
                <a:uLnTx/>
                <a:uFillTx/>
                <a:sym typeface="+mn-ea"/>
              </a:rPr>
              <a:t>》</a:t>
            </a:r>
            <a:r>
              <a:rPr lang="zh-CN" altLang="en-US" sz="2400" b="1" noProof="0" dirty="0">
                <a:ln>
                  <a:noFill/>
                </a:ln>
                <a:solidFill>
                  <a:srgbClr val="3657B4"/>
                </a:solidFill>
                <a:effectLst>
                  <a:outerShdw blurRad="38100" dist="38100" dir="2700000" algn="tl">
                    <a:srgbClr val="000000">
                      <a:alpha val="43137"/>
                    </a:srgbClr>
                  </a:outerShdw>
                </a:effectLst>
                <a:uLnTx/>
                <a:uFillTx/>
                <a:sym typeface="+mn-ea"/>
              </a:rPr>
              <a:t>表。</a:t>
            </a:r>
            <a:endParaRPr kumimoji="0" lang="zh-CN" altLang="en-US" sz="2400" b="1"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ea typeface="+mn-ea"/>
              <a:cs typeface="+mn-cs"/>
              <a:sym typeface="+mn-ea"/>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t="39524"/>
          <a:stretch>
            <a:fillRect/>
          </a:stretch>
        </p:blipFill>
        <p:spPr>
          <a:xfrm>
            <a:off x="0" y="5673725"/>
            <a:ext cx="12192000" cy="1184275"/>
          </a:xfrm>
          <a:prstGeom prst="rect">
            <a:avLst/>
          </a:prstGeom>
        </p:spPr>
      </p:pic>
      <p:pic>
        <p:nvPicPr>
          <p:cNvPr id="6" name="图片 5"/>
          <p:cNvPicPr>
            <a:picLocks noChangeAspect="1"/>
          </p:cNvPicPr>
          <p:nvPr>
            <p:custDataLst>
              <p:tags r:id="rId2"/>
            </p:custDataLst>
          </p:nvPr>
        </p:nvPicPr>
        <p:blipFill>
          <a:blip r:embed="rId6"/>
          <a:stretch>
            <a:fillRect/>
          </a:stretch>
        </p:blipFill>
        <p:spPr>
          <a:xfrm>
            <a:off x="-635" y="-106680"/>
            <a:ext cx="12193270" cy="1174750"/>
          </a:xfrm>
          <a:prstGeom prst="rect">
            <a:avLst/>
          </a:prstGeom>
        </p:spPr>
      </p:pic>
      <p:sp>
        <p:nvSpPr>
          <p:cNvPr id="7" name="Text Box 15"/>
          <p:cNvSpPr txBox="1"/>
          <p:nvPr>
            <p:custDataLst>
              <p:tags r:id="rId3"/>
            </p:custDataLst>
          </p:nvPr>
        </p:nvSpPr>
        <p:spPr>
          <a:xfrm>
            <a:off x="544195" y="488315"/>
            <a:ext cx="11334750" cy="515366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劳务派遣人员来源单位统一社会信用代码</a:t>
            </a:r>
            <a:endParaRPr kumimoji="0" lang="zh-CN" altLang="en-US" sz="2400" b="1" i="0" u="none" strike="noStrike" kern="0" cap="none" spc="0" normalizeH="0" baseline="0" noProof="0" dirty="0">
              <a:ln>
                <a:noFill/>
              </a:ln>
              <a:solidFill>
                <a:srgbClr val="FF0000"/>
              </a:solidFill>
              <a:effectLst>
                <a:outerShdw blurRad="38100" dist="38100" dir="2700000" algn="tl">
                  <a:srgbClr val="000000"/>
                </a:outerShdw>
              </a:effectLst>
              <a:uLnTx/>
              <a:uFillTx/>
              <a:latin typeface="+mn-ea"/>
              <a:cs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非劳务派遣企业填报时，使用的劳务派遣人员来源单位统一社会信用代码。</a:t>
            </a:r>
            <a:endParaRPr lang="zh-CN"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lang="zh-CN"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noProof="0" dirty="0">
                <a:ln>
                  <a:noFill/>
                </a:ln>
                <a:solidFill>
                  <a:srgbClr val="FFA117"/>
                </a:solidFill>
                <a:effectLst>
                  <a:outerShdw blurRad="38100" dist="38100" dir="2700000" algn="tl">
                    <a:srgbClr val="000000"/>
                  </a:outerShdw>
                </a:effectLst>
                <a:uLnTx/>
                <a:uFillTx/>
                <a:latin typeface="+mn-ea"/>
                <a:cs typeface="+mn-ea"/>
                <a:sym typeface="+mn-ea"/>
              </a:rPr>
              <a:t>劳务派遣人员来源单位名称</a:t>
            </a:r>
            <a:endParaRPr kumimoji="0" lang="zh-CN" altLang="en-US" sz="2400" b="1" i="0" u="none" strike="noStrike" kern="1200" cap="none" spc="0" normalizeH="0" baseline="0" noProof="0" dirty="0">
              <a:ln>
                <a:noFill/>
              </a:ln>
              <a:solidFill>
                <a:srgbClr val="FFA117"/>
              </a:solidFill>
              <a:effectLst>
                <a:outerShdw blurRad="38100" dist="38100" dir="2700000" algn="tl">
                  <a:srgbClr val="000000"/>
                </a:outerShdw>
              </a:effectLst>
              <a:uLnTx/>
              <a:uFillTx/>
              <a:latin typeface="+mn-ea"/>
              <a:cs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非劳务派遣企业填报时，使用的劳务派遣人员来源单位名称。</a:t>
            </a:r>
            <a:endParaRPr kumimoji="0" lang="zh-CN" altLang="en-US" sz="2400" b="1" i="0" u="none" strike="noStrike" kern="0" cap="none" spc="0" normalizeH="0" baseline="0" noProof="0" dirty="0">
              <a:ln>
                <a:noFill/>
              </a:ln>
              <a:solidFill>
                <a:srgbClr val="FFFF00"/>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zh-CN" sz="2400" b="1" i="0" u="none" strike="noStrike" kern="0" cap="none" spc="0" normalizeH="0" baseline="0" noProof="0" dirty="0">
              <a:ln>
                <a:noFill/>
              </a:ln>
              <a:solidFill>
                <a:srgbClr val="FFFF00"/>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en-US" altLang="zh-CN" sz="2400" b="1" i="0" u="none" strike="noStrike" kern="0" cap="none" spc="0" normalizeH="0" baseline="0" noProof="0" dirty="0">
              <a:ln>
                <a:noFill/>
              </a:ln>
              <a:solidFill>
                <a:srgbClr val="FFFF00"/>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en-US" altLang="zh-CN" sz="2400" b="1" i="0" u="none" strike="noStrike" kern="0" cap="none" spc="0" normalizeH="0" baseline="0" noProof="0" dirty="0">
              <a:ln>
                <a:noFill/>
              </a:ln>
              <a:solidFill>
                <a:srgbClr val="FFFF00"/>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形状, 圆圈&#10;&#10;描述已自动生成"/>
          <p:cNvPicPr>
            <a:picLocks noChangeAspect="1"/>
          </p:cNvPicPr>
          <p:nvPr>
            <p:custDataLst>
              <p:tags r:id="rId1"/>
            </p:custDataLst>
          </p:nvPr>
        </p:nvPicPr>
        <p:blipFill rotWithShape="1">
          <a:blip r:embed="rId6" cstate="print">
            <a:extLst>
              <a:ext uri="{28A0092B-C50C-407E-A947-70E740481C1C}">
                <a14:useLocalDpi xmlns:a14="http://schemas.microsoft.com/office/drawing/2010/main" val="0"/>
              </a:ext>
            </a:extLst>
          </a:blip>
          <a:srcRect t="39524"/>
          <a:stretch>
            <a:fillRect/>
          </a:stretch>
        </p:blipFill>
        <p:spPr>
          <a:xfrm>
            <a:off x="0" y="6407150"/>
            <a:ext cx="12192000" cy="450850"/>
          </a:xfrm>
          <a:prstGeom prst="rect">
            <a:avLst/>
          </a:prstGeom>
        </p:spPr>
      </p:pic>
      <p:pic>
        <p:nvPicPr>
          <p:cNvPr id="10" name="图片 9"/>
          <p:cNvPicPr>
            <a:picLocks noChangeAspect="1"/>
          </p:cNvPicPr>
          <p:nvPr>
            <p:custDataLst>
              <p:tags r:id="rId2"/>
            </p:custDataLst>
          </p:nvPr>
        </p:nvPicPr>
        <p:blipFill>
          <a:blip r:embed="rId7"/>
          <a:stretch>
            <a:fillRect/>
          </a:stretch>
        </p:blipFill>
        <p:spPr>
          <a:xfrm>
            <a:off x="-529" y="-425"/>
            <a:ext cx="12193057" cy="533826"/>
          </a:xfrm>
          <a:prstGeom prst="rect">
            <a:avLst/>
          </a:prstGeom>
        </p:spPr>
      </p:pic>
      <p:sp>
        <p:nvSpPr>
          <p:cNvPr id="9" name="文本框 8"/>
          <p:cNvSpPr txBox="1"/>
          <p:nvPr>
            <p:custDataLst>
              <p:tags r:id="rId3"/>
            </p:custDataLst>
          </p:nvPr>
        </p:nvSpPr>
        <p:spPr>
          <a:xfrm>
            <a:off x="233045" y="146050"/>
            <a:ext cx="11656060" cy="829945"/>
          </a:xfrm>
          <a:prstGeom prst="rect">
            <a:avLst/>
          </a:prstGeom>
          <a:noFill/>
          <a:effectLst/>
        </p:spPr>
        <p:txBody>
          <a:bodyPr wrap="square" rtlCol="0">
            <a:spAutoFit/>
          </a:bodyPr>
          <a:lstStyle/>
          <a:p>
            <a:pPr algn="l"/>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各区联系方式</a:t>
            </a:r>
            <a:r>
              <a:rPr lang="en-US" altLang="zh-CN"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    </a:t>
            </a:r>
            <a:r>
              <a:rPr lang="zh-CN" altLang="en-US" sz="2000" b="1" noProof="0" dirty="0">
                <a:solidFill>
                  <a:srgbClr val="FF0000"/>
                </a:solidFill>
                <a:effectLst>
                  <a:outerShdw blurRad="38100" dist="38100" dir="2700000" algn="tl">
                    <a:srgbClr val="000000"/>
                  </a:outerShdw>
                </a:effectLst>
                <a:latin typeface="+mn-ea"/>
                <a:sym typeface="Arial" panose="020B0604020202020204" pitchFamily="34" charset="0"/>
              </a:rPr>
              <a:t>注：因二维码入群可能存在时效性，如二维码失效请电话联系。</a:t>
            </a:r>
            <a:endParaRPr kumimoji="0" lang="zh-CN" altLang="en-US" sz="2000" b="1" kern="1200" cap="none" spc="0" normalizeH="0" baseline="0" noProof="0" dirty="0">
              <a:solidFill>
                <a:srgbClr val="3657B4"/>
              </a:solidFill>
              <a:effectLst>
                <a:outerShdw blurRad="38100" dist="38100" dir="2700000" algn="tl">
                  <a:srgbClr val="000000">
                    <a:alpha val="43137"/>
                  </a:srgbClr>
                </a:outerShdw>
              </a:effectLst>
              <a:latin typeface="+mn-ea"/>
              <a:ea typeface="+mn-ea"/>
              <a:cs typeface="+mn-cs"/>
              <a:sym typeface="Arial" panose="020B0604020202020204" pitchFamily="34" charset="0"/>
            </a:endParaRPr>
          </a:p>
          <a:p>
            <a:pPr algn="l"/>
            <a:endParaRPr lang="zh-CN" altLang="en-US" sz="20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endParaRPr>
          </a:p>
        </p:txBody>
      </p:sp>
      <p:cxnSp>
        <p:nvCxnSpPr>
          <p:cNvPr id="13" name="直接连接符 12"/>
          <p:cNvCxnSpPr/>
          <p:nvPr>
            <p:custDataLst>
              <p:tags r:id="rId4"/>
            </p:custDataLst>
          </p:nvPr>
        </p:nvCxnSpPr>
        <p:spPr>
          <a:xfrm flipV="1">
            <a:off x="318331" y="689863"/>
            <a:ext cx="2134870" cy="5715"/>
          </a:xfrm>
          <a:prstGeom prst="line">
            <a:avLst/>
          </a:prstGeom>
          <a:ln w="12700">
            <a:solidFill>
              <a:srgbClr val="2A448C"/>
            </a:solidFill>
          </a:ln>
        </p:spPr>
        <p:style>
          <a:lnRef idx="1">
            <a:schemeClr val="accent1"/>
          </a:lnRef>
          <a:fillRef idx="0">
            <a:schemeClr val="accent1"/>
          </a:fillRef>
          <a:effectRef idx="0">
            <a:schemeClr val="accent1"/>
          </a:effectRef>
          <a:fontRef idx="minor">
            <a:schemeClr val="tx1"/>
          </a:fontRef>
        </p:style>
      </p:cxnSp>
      <p:graphicFrame>
        <p:nvGraphicFramePr>
          <p:cNvPr id="3" name="表格 2"/>
          <p:cNvGraphicFramePr>
            <a:graphicFrameLocks noGrp="1"/>
          </p:cNvGraphicFramePr>
          <p:nvPr/>
        </p:nvGraphicFramePr>
        <p:xfrm>
          <a:off x="570183" y="982364"/>
          <a:ext cx="11051635" cy="4679912"/>
        </p:xfrm>
        <a:graphic>
          <a:graphicData uri="http://schemas.openxmlformats.org/drawingml/2006/table">
            <a:tbl>
              <a:tblPr firstRow="1" bandRow="1">
                <a:tableStyleId>{5C22544A-7EE6-4342-B048-85BDC9FD1C3A}</a:tableStyleId>
              </a:tblPr>
              <a:tblGrid>
                <a:gridCol w="1818435">
                  <a:extLst>
                    <a:ext uri="{9D8B030D-6E8A-4147-A177-3AD203B41FA5}">
                      <a16:colId xmlns:a16="http://schemas.microsoft.com/office/drawing/2014/main" val="20000"/>
                    </a:ext>
                  </a:extLst>
                </a:gridCol>
                <a:gridCol w="2308300">
                  <a:extLst>
                    <a:ext uri="{9D8B030D-6E8A-4147-A177-3AD203B41FA5}">
                      <a16:colId xmlns:a16="http://schemas.microsoft.com/office/drawing/2014/main" val="20001"/>
                    </a:ext>
                  </a:extLst>
                </a:gridCol>
                <a:gridCol w="2308300">
                  <a:extLst>
                    <a:ext uri="{9D8B030D-6E8A-4147-A177-3AD203B41FA5}">
                      <a16:colId xmlns:a16="http://schemas.microsoft.com/office/drawing/2014/main" val="20002"/>
                    </a:ext>
                  </a:extLst>
                </a:gridCol>
                <a:gridCol w="2308300">
                  <a:extLst>
                    <a:ext uri="{9D8B030D-6E8A-4147-A177-3AD203B41FA5}">
                      <a16:colId xmlns:a16="http://schemas.microsoft.com/office/drawing/2014/main" val="20003"/>
                    </a:ext>
                  </a:extLst>
                </a:gridCol>
                <a:gridCol w="2308300">
                  <a:extLst>
                    <a:ext uri="{9D8B030D-6E8A-4147-A177-3AD203B41FA5}">
                      <a16:colId xmlns:a16="http://schemas.microsoft.com/office/drawing/2014/main" val="20004"/>
                    </a:ext>
                  </a:extLst>
                </a:gridCol>
              </a:tblGrid>
              <a:tr h="370840">
                <a:tc>
                  <a:txBody>
                    <a:bodyPr/>
                    <a:lstStyle/>
                    <a:p>
                      <a:endParaRPr lang="zh-CN" altLang="en-US" sz="1400" dirty="0"/>
                    </a:p>
                  </a:txBody>
                  <a:tcPr/>
                </a:tc>
                <a:tc>
                  <a:txBody>
                    <a:bodyPr/>
                    <a:lstStyle/>
                    <a:p>
                      <a:pPr algn="ctr"/>
                      <a:r>
                        <a:rPr lang="zh-CN" altLang="en-US" sz="1400" dirty="0"/>
                        <a:t>丰台区</a:t>
                      </a:r>
                    </a:p>
                  </a:txBody>
                  <a:tcPr/>
                </a:tc>
                <a:tc>
                  <a:txBody>
                    <a:bodyPr/>
                    <a:lstStyle/>
                    <a:p>
                      <a:pPr algn="ctr"/>
                      <a:r>
                        <a:rPr lang="zh-CN" altLang="en-US" sz="1400" dirty="0"/>
                        <a:t>石景山区</a:t>
                      </a:r>
                    </a:p>
                  </a:txBody>
                  <a:tcPr/>
                </a:tc>
                <a:tc>
                  <a:txBody>
                    <a:bodyPr/>
                    <a:lstStyle/>
                    <a:p>
                      <a:pPr algn="ctr"/>
                      <a:r>
                        <a:rPr lang="zh-CN" altLang="en-US" sz="1400" dirty="0"/>
                        <a:t>门头沟区</a:t>
                      </a:r>
                    </a:p>
                  </a:txBody>
                  <a:tcPr/>
                </a:tc>
                <a:tc>
                  <a:txBody>
                    <a:bodyPr/>
                    <a:lstStyle/>
                    <a:p>
                      <a:pPr algn="ctr"/>
                      <a:r>
                        <a:rPr lang="zh-CN" altLang="en-US" sz="1400" dirty="0"/>
                        <a:t>房山区</a:t>
                      </a:r>
                    </a:p>
                  </a:txBody>
                  <a:tcPr/>
                </a:tc>
                <a:extLst>
                  <a:ext uri="{0D108BD9-81ED-4DB2-BD59-A6C34878D82A}">
                    <a16:rowId xmlns:a16="http://schemas.microsoft.com/office/drawing/2014/main" val="10000"/>
                  </a:ext>
                </a:extLst>
              </a:tr>
              <a:tr h="387312">
                <a:tc>
                  <a:txBody>
                    <a:bodyPr/>
                    <a:lstStyle/>
                    <a:p>
                      <a:pPr algn="ctr"/>
                      <a:r>
                        <a:rPr lang="zh-CN" altLang="en-US" sz="1400" dirty="0"/>
                        <a:t>答疑电话</a:t>
                      </a:r>
                    </a:p>
                  </a:txBody>
                  <a:tcPr anchor="ctr"/>
                </a:tc>
                <a:tc>
                  <a:txBody>
                    <a:bodyPr/>
                    <a:lstStyle/>
                    <a:p>
                      <a:pPr algn="ctr"/>
                      <a:r>
                        <a:rPr lang="en-US" altLang="zh-CN" sz="1400" dirty="0"/>
                        <a:t>63258242</a:t>
                      </a:r>
                      <a:endParaRPr lang="zh-CN" altLang="en-US" sz="1400" dirty="0"/>
                    </a:p>
                  </a:txBody>
                  <a:tcPr anchor="ctr"/>
                </a:tc>
                <a:tc>
                  <a:txBody>
                    <a:bodyPr/>
                    <a:lstStyle/>
                    <a:p>
                      <a:pPr marL="0" algn="ctr" defTabSz="914400" rtl="0" eaLnBrk="1" latinLnBrk="0" hangingPunct="1"/>
                      <a:r>
                        <a:rPr lang="en-US" altLang="zh-CN" sz="1400" kern="1200" dirty="0">
                          <a:solidFill>
                            <a:schemeClr val="dk1"/>
                          </a:solidFill>
                          <a:latin typeface="+mn-lt"/>
                          <a:ea typeface="+mn-ea"/>
                          <a:cs typeface="+mn-cs"/>
                        </a:rPr>
                        <a:t>68882957</a:t>
                      </a:r>
                      <a:endParaRPr lang="zh-CN" altLang="en-US" sz="1400" kern="1200" dirty="0">
                        <a:solidFill>
                          <a:schemeClr val="dk1"/>
                        </a:solidFill>
                        <a:latin typeface="+mn-lt"/>
                        <a:ea typeface="+mn-ea"/>
                        <a:cs typeface="+mn-cs"/>
                      </a:endParaRPr>
                    </a:p>
                  </a:txBody>
                  <a:tcPr anchor="ctr"/>
                </a:tc>
                <a:tc>
                  <a:txBody>
                    <a:bodyPr/>
                    <a:lstStyle/>
                    <a:p>
                      <a:pPr marL="0" algn="ctr" defTabSz="914400" rtl="0" eaLnBrk="1" latinLnBrk="0" hangingPunct="1"/>
                      <a:r>
                        <a:rPr lang="en-US" altLang="zh-CN" sz="1400" kern="1200" dirty="0">
                          <a:solidFill>
                            <a:schemeClr val="dk1"/>
                          </a:solidFill>
                          <a:latin typeface="+mn-lt"/>
                          <a:ea typeface="+mn-ea"/>
                          <a:cs typeface="+mn-cs"/>
                        </a:rPr>
                        <a:t>69842565</a:t>
                      </a:r>
                      <a:endParaRPr lang="zh-CN" altLang="en-US" sz="1400" kern="1200" dirty="0">
                        <a:solidFill>
                          <a:schemeClr val="dk1"/>
                        </a:solidFill>
                        <a:latin typeface="+mn-lt"/>
                        <a:ea typeface="+mn-ea"/>
                        <a:cs typeface="+mn-cs"/>
                      </a:endParaRPr>
                    </a:p>
                  </a:txBody>
                  <a:tcPr anchor="ctr"/>
                </a:tc>
                <a:tc>
                  <a:txBody>
                    <a:bodyPr/>
                    <a:lstStyle/>
                    <a:p>
                      <a:pPr marL="0" algn="ctr" defTabSz="914400" rtl="0" eaLnBrk="1" latinLnBrk="0" hangingPunct="1"/>
                      <a:r>
                        <a:rPr lang="en-US" altLang="zh-CN" sz="1400" kern="1200" dirty="0">
                          <a:solidFill>
                            <a:schemeClr val="dk1"/>
                          </a:solidFill>
                          <a:latin typeface="+mn-lt"/>
                          <a:ea typeface="+mn-ea"/>
                          <a:cs typeface="+mn-cs"/>
                        </a:rPr>
                        <a:t>89367021</a:t>
                      </a:r>
                      <a:endParaRPr lang="zh-CN" altLang="en-US" sz="1400" kern="1200" dirty="0">
                        <a:solidFill>
                          <a:schemeClr val="dk1"/>
                        </a:solidFill>
                        <a:latin typeface="+mn-lt"/>
                        <a:ea typeface="+mn-ea"/>
                        <a:cs typeface="+mn-cs"/>
                      </a:endParaRPr>
                    </a:p>
                  </a:txBody>
                  <a:tcPr anchor="ctr"/>
                </a:tc>
                <a:extLst>
                  <a:ext uri="{0D108BD9-81ED-4DB2-BD59-A6C34878D82A}">
                    <a16:rowId xmlns:a16="http://schemas.microsoft.com/office/drawing/2014/main" val="10001"/>
                  </a:ext>
                </a:extLst>
              </a:tr>
              <a:tr h="370840">
                <a:tc>
                  <a:txBody>
                    <a:bodyPr/>
                    <a:lstStyle/>
                    <a:p>
                      <a:pPr algn="ctr"/>
                      <a:endParaRPr lang="zh-CN" altLang="en-US" sz="1400" dirty="0"/>
                    </a:p>
                  </a:txBody>
                  <a:tcPr anchor="ctr"/>
                </a:tc>
                <a:tc>
                  <a:txBody>
                    <a:bodyPr/>
                    <a:lstStyle/>
                    <a:p>
                      <a:pPr algn="ctr"/>
                      <a:endParaRPr lang="zh-CN" altLang="en-US" sz="1400"/>
                    </a:p>
                  </a:txBody>
                  <a:tcPr anchor="ctr"/>
                </a:tc>
                <a:tc>
                  <a:txBody>
                    <a:bodyPr/>
                    <a:lstStyle/>
                    <a:p>
                      <a:pPr algn="ctr"/>
                      <a:endParaRPr lang="zh-CN" altLang="en-US" sz="1400" dirty="0"/>
                    </a:p>
                  </a:txBody>
                  <a:tcPr anchor="ctr"/>
                </a:tc>
                <a:tc>
                  <a:txBody>
                    <a:bodyPr/>
                    <a:lstStyle/>
                    <a:p>
                      <a:pPr algn="ctr"/>
                      <a:endParaRPr lang="zh-CN" altLang="en-US" sz="1400" dirty="0"/>
                    </a:p>
                  </a:txBody>
                  <a:tcPr anchor="ctr"/>
                </a:tc>
                <a:tc>
                  <a:txBody>
                    <a:bodyPr/>
                    <a:lstStyle/>
                    <a:p>
                      <a:pPr algn="ctr"/>
                      <a:endParaRPr lang="zh-CN" altLang="en-US" sz="1400" dirty="0"/>
                    </a:p>
                  </a:txBody>
                  <a:tcPr anchor="ctr"/>
                </a:tc>
                <a:extLst>
                  <a:ext uri="{0D108BD9-81ED-4DB2-BD59-A6C34878D82A}">
                    <a16:rowId xmlns:a16="http://schemas.microsoft.com/office/drawing/2014/main" val="10002"/>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400" dirty="0"/>
                        <a:t>报送邮箱</a:t>
                      </a:r>
                    </a:p>
                  </a:txBody>
                  <a:tcPr anchor="ctr"/>
                </a:tc>
                <a:tc>
                  <a:txBody>
                    <a:bodyPr/>
                    <a:lstStyle/>
                    <a:p>
                      <a:pPr algn="ctr"/>
                      <a:r>
                        <a:rPr lang="en-US" altLang="zh-CN" sz="1400" dirty="0"/>
                        <a:t>ftldgxk@mail.bjft.gov.cn</a:t>
                      </a:r>
                      <a:endParaRPr lang="zh-CN" altLang="en-US" sz="1400" dirty="0"/>
                    </a:p>
                  </a:txBody>
                  <a:tcPr anchor="ctr"/>
                </a:tc>
                <a:tc>
                  <a:txBody>
                    <a:bodyPr/>
                    <a:lstStyle/>
                    <a:p>
                      <a:pPr algn="ctr"/>
                      <a:r>
                        <a:rPr lang="en-US" altLang="zh-CN" sz="1400" dirty="0"/>
                        <a:t>sjsldgxk@163.com</a:t>
                      </a:r>
                      <a:endParaRPr lang="zh-CN" altLang="en-US" sz="1400" dirty="0"/>
                    </a:p>
                  </a:txBody>
                  <a:tcPr anchor="ctr"/>
                </a:tc>
                <a:tc>
                  <a:txBody>
                    <a:bodyPr/>
                    <a:lstStyle/>
                    <a:p>
                      <a:pPr algn="ctr"/>
                      <a:r>
                        <a:rPr lang="en-US" altLang="zh-CN" sz="1400" dirty="0"/>
                        <a:t>3193521046@qq.com</a:t>
                      </a:r>
                      <a:endParaRPr lang="zh-CN" altLang="en-US" sz="1400" dirty="0"/>
                    </a:p>
                  </a:txBody>
                  <a:tcPr anchor="ctr"/>
                </a:tc>
                <a:tc>
                  <a:txBody>
                    <a:bodyPr/>
                    <a:lstStyle/>
                    <a:p>
                      <a:pPr algn="ctr"/>
                      <a:r>
                        <a:rPr lang="en-US" altLang="zh-CN" sz="1400" dirty="0"/>
                        <a:t>ldgzk508@126.com</a:t>
                      </a:r>
                      <a:endParaRPr lang="zh-CN" altLang="en-US" sz="1400" dirty="0"/>
                    </a:p>
                  </a:txBody>
                  <a:tcPr anchor="ctr"/>
                </a:tc>
                <a:extLst>
                  <a:ext uri="{0D108BD9-81ED-4DB2-BD59-A6C34878D82A}">
                    <a16:rowId xmlns:a16="http://schemas.microsoft.com/office/drawing/2014/main" val="10003"/>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400" dirty="0"/>
                        <a:t>答疑沟通群（</a:t>
                      </a:r>
                      <a:r>
                        <a:rPr lang="en-US" altLang="zh-CN" sz="1400" dirty="0"/>
                        <a:t>QQ</a:t>
                      </a:r>
                      <a:r>
                        <a:rPr lang="zh-CN" altLang="en-US" sz="1400" dirty="0"/>
                        <a:t>群）</a:t>
                      </a:r>
                    </a:p>
                  </a:txBody>
                  <a:tcPr anchor="ctr"/>
                </a:tc>
                <a:tc>
                  <a:txBody>
                    <a:bodyPr/>
                    <a:lstStyle/>
                    <a:p>
                      <a:pPr algn="ctr"/>
                      <a:r>
                        <a:rPr lang="en-US" altLang="zh-CN" sz="1400" dirty="0"/>
                        <a:t>820927245</a:t>
                      </a:r>
                      <a:endParaRPr lang="zh-CN" altLang="en-US" sz="1400" dirty="0"/>
                    </a:p>
                  </a:txBody>
                  <a:tcPr anchor="ctr"/>
                </a:tc>
                <a:tc>
                  <a:txBody>
                    <a:bodyPr/>
                    <a:lstStyle/>
                    <a:p>
                      <a:pPr algn="ctr"/>
                      <a:r>
                        <a:rPr lang="en-US" altLang="zh-CN" sz="1400" dirty="0"/>
                        <a:t>1084282751</a:t>
                      </a:r>
                      <a:endParaRPr lang="zh-CN" altLang="en-US" sz="1400" dirty="0"/>
                    </a:p>
                  </a:txBody>
                  <a:tcPr anchor="ctr"/>
                </a:tc>
                <a:tc>
                  <a:txBody>
                    <a:bodyPr/>
                    <a:lstStyle/>
                    <a:p>
                      <a:pPr algn="ctr"/>
                      <a:r>
                        <a:rPr lang="en-US" altLang="zh-CN" sz="1400" dirty="0"/>
                        <a:t>216015227</a:t>
                      </a:r>
                      <a:endParaRPr lang="zh-CN" altLang="en-US" sz="1400" dirty="0"/>
                    </a:p>
                  </a:txBody>
                  <a:tcPr anchor="ctr"/>
                </a:tc>
                <a:tc>
                  <a:txBody>
                    <a:bodyPr/>
                    <a:lstStyle/>
                    <a:p>
                      <a:pPr algn="ctr"/>
                      <a:endParaRPr lang="zh-CN" altLang="en-US" sz="1400" dirty="0"/>
                    </a:p>
                  </a:txBody>
                  <a:tcPr anchor="ctr"/>
                </a:tc>
                <a:extLst>
                  <a:ext uri="{0D108BD9-81ED-4DB2-BD59-A6C34878D82A}">
                    <a16:rowId xmlns:a16="http://schemas.microsoft.com/office/drawing/2014/main" val="10004"/>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lang="zh-CN" altLang="en-US" sz="1400"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lang="zh-CN" altLang="en-US" sz="1400" dirty="0"/>
                    </a:p>
                  </a:txBody>
                  <a:tcPr anchor="ctr"/>
                </a:tc>
                <a:tc>
                  <a:txBody>
                    <a:bodyPr/>
                    <a:lstStyle/>
                    <a:p>
                      <a:pPr algn="ctr"/>
                      <a:r>
                        <a:rPr lang="en-US" altLang="zh-CN" sz="1400" dirty="0"/>
                        <a:t>563661349</a:t>
                      </a:r>
                      <a:endParaRPr lang="zh-CN" altLang="en-US" sz="1400" dirty="0"/>
                    </a:p>
                  </a:txBody>
                  <a:tcPr anchor="ctr"/>
                </a:tc>
                <a:tc>
                  <a:txBody>
                    <a:bodyPr/>
                    <a:lstStyle/>
                    <a:p>
                      <a:pPr algn="ctr"/>
                      <a:endParaRPr lang="zh-CN" altLang="en-US" sz="1400" dirty="0"/>
                    </a:p>
                  </a:txBody>
                  <a:tcPr anchor="ctr"/>
                </a:tc>
                <a:tc>
                  <a:txBody>
                    <a:bodyPr/>
                    <a:lstStyle/>
                    <a:p>
                      <a:pPr algn="ctr"/>
                      <a:endParaRPr lang="zh-CN" altLang="en-US" sz="1400" dirty="0"/>
                    </a:p>
                  </a:txBody>
                  <a:tcPr anchor="ctr"/>
                </a:tc>
                <a:extLst>
                  <a:ext uri="{0D108BD9-81ED-4DB2-BD59-A6C34878D82A}">
                    <a16:rowId xmlns:a16="http://schemas.microsoft.com/office/drawing/2014/main" val="10005"/>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400" dirty="0"/>
                        <a:t>答疑沟通群（微信群）</a:t>
                      </a:r>
                    </a:p>
                  </a:txBody>
                  <a:tcPr anchor="ctr"/>
                </a:tc>
                <a:tc>
                  <a:txBody>
                    <a:bodyPr/>
                    <a:lstStyle/>
                    <a:p>
                      <a:endParaRPr lang="zh-CN" altLang="en-US" sz="1400" dirty="0"/>
                    </a:p>
                  </a:txBody>
                  <a:tcPr/>
                </a:tc>
                <a:tc>
                  <a:txBody>
                    <a:bodyPr/>
                    <a:lstStyle/>
                    <a:p>
                      <a:endParaRPr lang="zh-CN" altLang="en-US" sz="1400" dirty="0"/>
                    </a:p>
                  </a:txBody>
                  <a:tcPr/>
                </a:tc>
                <a:tc>
                  <a:txBody>
                    <a:bodyPr/>
                    <a:lstStyle/>
                    <a:p>
                      <a:endParaRPr lang="zh-CN" altLang="en-US" sz="1400" dirty="0"/>
                    </a:p>
                  </a:txBody>
                  <a:tcPr/>
                </a:tc>
                <a:tc>
                  <a:txBody>
                    <a:bodyPr/>
                    <a:lstStyle/>
                    <a:p>
                      <a:endParaRPr lang="en-US" altLang="zh-CN" sz="1400" dirty="0"/>
                    </a:p>
                    <a:p>
                      <a:pPr algn="ctr"/>
                      <a:endParaRPr lang="en-US" altLang="zh-CN" sz="1400" dirty="0"/>
                    </a:p>
                    <a:p>
                      <a:pPr algn="ctr"/>
                      <a:endParaRPr lang="en-US" altLang="zh-CN" sz="1400" dirty="0"/>
                    </a:p>
                    <a:p>
                      <a:pPr algn="ctr"/>
                      <a:endParaRPr lang="en-US" altLang="zh-CN" sz="1400" dirty="0"/>
                    </a:p>
                    <a:p>
                      <a:pPr algn="ctr"/>
                      <a:endParaRPr lang="en-US" altLang="zh-CN" sz="1400" dirty="0"/>
                    </a:p>
                    <a:p>
                      <a:pPr algn="ctr"/>
                      <a:endParaRPr lang="en-US" altLang="zh-CN" sz="1400" dirty="0"/>
                    </a:p>
                    <a:p>
                      <a:pPr algn="ctr"/>
                      <a:endParaRPr lang="en-US" altLang="zh-CN" sz="1400" dirty="0"/>
                    </a:p>
                    <a:p>
                      <a:endParaRPr lang="en-US" altLang="zh-CN" sz="1400" dirty="0"/>
                    </a:p>
                    <a:p>
                      <a:endParaRPr lang="en-US" altLang="zh-CN" sz="1400" dirty="0"/>
                    </a:p>
                    <a:p>
                      <a:endParaRPr lang="en-US" altLang="zh-CN" sz="1400" dirty="0"/>
                    </a:p>
                    <a:p>
                      <a:endParaRPr lang="zh-CN" altLang="en-US" sz="1400" dirty="0"/>
                    </a:p>
                  </a:txBody>
                  <a:tcPr anchor="ctr"/>
                </a:tc>
                <a:extLst>
                  <a:ext uri="{0D108BD9-81ED-4DB2-BD59-A6C34878D82A}">
                    <a16:rowId xmlns:a16="http://schemas.microsoft.com/office/drawing/2014/main" val="10006"/>
                  </a:ext>
                </a:extLst>
              </a:tr>
            </a:tbl>
          </a:graphicData>
        </a:graphic>
      </p:graphicFrame>
      <p:pic>
        <p:nvPicPr>
          <p:cNvPr id="2" name="图片 1"/>
          <p:cNvPicPr>
            <a:picLocks noChangeAspect="1"/>
          </p:cNvPicPr>
          <p:nvPr/>
        </p:nvPicPr>
        <p:blipFill>
          <a:blip r:embed="rId8"/>
          <a:stretch>
            <a:fillRect/>
          </a:stretch>
        </p:blipFill>
        <p:spPr>
          <a:xfrm>
            <a:off x="9525635" y="3292475"/>
            <a:ext cx="1814195" cy="2298700"/>
          </a:xfrm>
          <a:prstGeom prst="rect">
            <a:avLst/>
          </a:prstGeom>
        </p:spPr>
      </p:pic>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形状, 圆圈&#10;&#10;描述已自动生成"/>
          <p:cNvPicPr>
            <a:picLocks noChangeAspect="1"/>
          </p:cNvPicPr>
          <p:nvPr>
            <p:custDataLst>
              <p:tags r:id="rId1"/>
            </p:custDataLst>
          </p:nvPr>
        </p:nvPicPr>
        <p:blipFill rotWithShape="1">
          <a:blip r:embed="rId8" cstate="print">
            <a:extLst>
              <a:ext uri="{28A0092B-C50C-407E-A947-70E740481C1C}">
                <a14:useLocalDpi xmlns:a14="http://schemas.microsoft.com/office/drawing/2010/main" val="0"/>
              </a:ext>
            </a:extLst>
          </a:blip>
          <a:srcRect t="39524"/>
          <a:stretch>
            <a:fillRect/>
          </a:stretch>
        </p:blipFill>
        <p:spPr>
          <a:xfrm>
            <a:off x="0" y="5673725"/>
            <a:ext cx="12192000" cy="1184275"/>
          </a:xfrm>
          <a:prstGeom prst="rect">
            <a:avLst/>
          </a:prstGeom>
        </p:spPr>
      </p:pic>
      <p:pic>
        <p:nvPicPr>
          <p:cNvPr id="8" name="图片 7"/>
          <p:cNvPicPr>
            <a:picLocks noChangeAspect="1"/>
          </p:cNvPicPr>
          <p:nvPr>
            <p:custDataLst>
              <p:tags r:id="rId2"/>
            </p:custDataLst>
          </p:nvPr>
        </p:nvPicPr>
        <p:blipFill>
          <a:blip r:embed="rId9"/>
          <a:stretch>
            <a:fillRect/>
          </a:stretch>
        </p:blipFill>
        <p:spPr>
          <a:xfrm>
            <a:off x="-635" y="-106680"/>
            <a:ext cx="12193270" cy="1174750"/>
          </a:xfrm>
          <a:prstGeom prst="rect">
            <a:avLst/>
          </a:prstGeom>
        </p:spPr>
      </p:pic>
      <p:sp>
        <p:nvSpPr>
          <p:cNvPr id="9" name="Text Box 15"/>
          <p:cNvSpPr txBox="1"/>
          <p:nvPr>
            <p:custDataLst>
              <p:tags r:id="rId3"/>
            </p:custDataLst>
          </p:nvPr>
        </p:nvSpPr>
        <p:spPr>
          <a:xfrm>
            <a:off x="544195" y="781685"/>
            <a:ext cx="11334750" cy="4860290"/>
          </a:xfrm>
          <a:prstGeom prst="rect">
            <a:avLst/>
          </a:prstGeom>
          <a:noFill/>
          <a:ln w="9525">
            <a:noFill/>
          </a:ln>
        </p:spPr>
        <p:txBody>
          <a:bodyPr wrap="square" anchor="t" anchorCtr="0">
            <a:noAutofit/>
          </a:bodyPr>
          <a:lstStyle/>
          <a:p>
            <a:pPr marL="285750" indent="-285750" eaLnBrk="0" hangingPunct="0">
              <a:lnSpc>
                <a:spcPts val="1500"/>
              </a:lnSpc>
              <a:spcBef>
                <a:spcPct val="20000"/>
              </a:spcBef>
              <a:buClr>
                <a:schemeClr val="hlink"/>
              </a:buClr>
              <a:buSzPct val="70000"/>
              <a:buFont typeface="Wingdings" panose="05000000000000000000" pitchFamily="2" charset="2"/>
              <a:buChar char="n"/>
            </a:pPr>
            <a:r>
              <a:rPr lang="en-US" altLang="zh-CN" sz="1600" dirty="0">
                <a:latin typeface="Garamond" panose="02020404030301010803" pitchFamily="18" charset="0"/>
                <a:ea typeface="宋体" panose="02010600030101010101" pitchFamily="2" charset="-122"/>
                <a:sym typeface="+mn-ea"/>
              </a:rPr>
              <a:t>01 </a:t>
            </a:r>
            <a:r>
              <a:rPr lang="zh-CN" altLang="zh-CN" sz="1600" dirty="0">
                <a:latin typeface="Garamond" panose="02020404030301010803" pitchFamily="18" charset="0"/>
                <a:ea typeface="宋体" panose="02010600030101010101" pitchFamily="2" charset="-122"/>
                <a:sym typeface="+mn-ea"/>
              </a:rPr>
              <a:t>统一社会信用代码：□□□□□□□□□□□□□□□□□□</a:t>
            </a:r>
            <a:r>
              <a:rPr lang="en-US" altLang="zh-CN" sz="1600" dirty="0">
                <a:latin typeface="Garamond" panose="02020404030301010803" pitchFamily="18" charset="0"/>
                <a:ea typeface="宋体" panose="02010600030101010101" pitchFamily="2" charset="-122"/>
                <a:sym typeface="+mn-ea"/>
              </a:rPr>
              <a:t>	02 </a:t>
            </a:r>
            <a:r>
              <a:rPr lang="zh-CN" altLang="zh-CN" sz="1600" dirty="0">
                <a:latin typeface="Garamond" panose="02020404030301010803" pitchFamily="18" charset="0"/>
                <a:ea typeface="宋体" panose="02010600030101010101" pitchFamily="2" charset="-122"/>
                <a:sym typeface="+mn-ea"/>
              </a:rPr>
              <a:t>法人单位名称：</a:t>
            </a:r>
            <a:r>
              <a:rPr lang="en-US" altLang="zh-CN" sz="1600" dirty="0">
                <a:latin typeface="Garamond" panose="02020404030301010803" pitchFamily="18" charset="0"/>
                <a:ea typeface="宋体" panose="02010600030101010101" pitchFamily="2" charset="-122"/>
                <a:sym typeface="+mn-ea"/>
              </a:rPr>
              <a:t>                                        </a:t>
            </a:r>
            <a:endParaRPr lang="zh-CN" altLang="zh-CN" sz="1600" dirty="0">
              <a:latin typeface="Garamond" panose="02020404030301010803" pitchFamily="18" charset="0"/>
              <a:ea typeface="宋体" panose="02010600030101010101" pitchFamily="2" charset="-122"/>
            </a:endParaRPr>
          </a:p>
          <a:p>
            <a:pPr marL="285750" indent="-285750" eaLnBrk="0" hangingPunct="0">
              <a:lnSpc>
                <a:spcPts val="1500"/>
              </a:lnSpc>
              <a:spcBef>
                <a:spcPct val="20000"/>
              </a:spcBef>
              <a:buClr>
                <a:schemeClr val="hlink"/>
              </a:buClr>
              <a:buSzPct val="70000"/>
              <a:buFont typeface="Wingdings" panose="05000000000000000000" pitchFamily="2" charset="2"/>
              <a:buChar char="n"/>
            </a:pPr>
            <a:r>
              <a:rPr lang="en-US" altLang="zh-CN" sz="1600" dirty="0">
                <a:latin typeface="Garamond" panose="02020404030301010803" pitchFamily="18" charset="0"/>
                <a:ea typeface="宋体" panose="02010600030101010101" pitchFamily="2" charset="-122"/>
                <a:sym typeface="+mn-ea"/>
              </a:rPr>
              <a:t>03 </a:t>
            </a:r>
            <a:r>
              <a:rPr lang="zh-CN" altLang="zh-CN" sz="1600" dirty="0">
                <a:latin typeface="Garamond" panose="02020404030301010803" pitchFamily="18" charset="0"/>
                <a:ea typeface="宋体" panose="02010600030101010101" pitchFamily="2" charset="-122"/>
                <a:sym typeface="+mn-ea"/>
              </a:rPr>
              <a:t>法定代表人（单位负责人）：</a:t>
            </a:r>
            <a:r>
              <a:rPr lang="en-US" altLang="zh-CN" sz="1600" dirty="0">
                <a:latin typeface="Garamond" panose="02020404030301010803" pitchFamily="18" charset="0"/>
                <a:ea typeface="宋体" panose="02010600030101010101" pitchFamily="2" charset="-122"/>
                <a:sym typeface="+mn-ea"/>
              </a:rPr>
              <a:t>                             		04 </a:t>
            </a:r>
            <a:r>
              <a:rPr lang="zh-CN" altLang="zh-CN" sz="1600" dirty="0">
                <a:latin typeface="Garamond" panose="02020404030301010803" pitchFamily="18" charset="0"/>
                <a:ea typeface="宋体" panose="02010600030101010101" pitchFamily="2" charset="-122"/>
                <a:sym typeface="+mn-ea"/>
              </a:rPr>
              <a:t>联系方式（固定电话、移动电话）：</a:t>
            </a:r>
            <a:r>
              <a:rPr lang="en-US" altLang="zh-CN" sz="1600" dirty="0">
                <a:latin typeface="Garamond" panose="02020404030301010803" pitchFamily="18" charset="0"/>
                <a:ea typeface="宋体" panose="02010600030101010101" pitchFamily="2" charset="-122"/>
                <a:sym typeface="+mn-ea"/>
              </a:rPr>
              <a:t>                       </a:t>
            </a:r>
            <a:endParaRPr lang="zh-CN" altLang="zh-CN" sz="1600" dirty="0">
              <a:latin typeface="Garamond" panose="02020404030301010803" pitchFamily="18" charset="0"/>
              <a:ea typeface="宋体" panose="02010600030101010101" pitchFamily="2" charset="-122"/>
            </a:endParaRPr>
          </a:p>
          <a:p>
            <a:pPr marL="285750" indent="-285750" eaLnBrk="0" hangingPunct="0">
              <a:lnSpc>
                <a:spcPts val="1500"/>
              </a:lnSpc>
              <a:spcBef>
                <a:spcPct val="20000"/>
              </a:spcBef>
              <a:buClr>
                <a:schemeClr val="hlink"/>
              </a:buClr>
              <a:buSzPct val="70000"/>
              <a:buFont typeface="Wingdings" panose="05000000000000000000" pitchFamily="2" charset="2"/>
              <a:buChar char="n"/>
            </a:pPr>
            <a:r>
              <a:rPr lang="en-US" altLang="zh-CN" sz="1600" dirty="0">
                <a:latin typeface="Garamond" panose="02020404030301010803" pitchFamily="18" charset="0"/>
                <a:ea typeface="宋体" panose="02010600030101010101" pitchFamily="2" charset="-122"/>
                <a:sym typeface="+mn-ea"/>
              </a:rPr>
              <a:t>05 </a:t>
            </a:r>
            <a:r>
              <a:rPr lang="zh-CN" altLang="zh-CN" sz="1600" dirty="0">
                <a:latin typeface="Garamond" panose="02020404030301010803" pitchFamily="18" charset="0"/>
                <a:ea typeface="宋体" panose="02010600030101010101" pitchFamily="2" charset="-122"/>
                <a:sym typeface="+mn-ea"/>
              </a:rPr>
              <a:t>企业所在地行政区划（实际经营地）：□□□□□□</a:t>
            </a:r>
            <a:r>
              <a:rPr lang="en-US" altLang="zh-CN" sz="1600" dirty="0">
                <a:latin typeface="Garamond" panose="02020404030301010803" pitchFamily="18" charset="0"/>
                <a:ea typeface="宋体" panose="02010600030101010101" pitchFamily="2" charset="-122"/>
                <a:sym typeface="+mn-ea"/>
              </a:rPr>
              <a:t>		06 </a:t>
            </a:r>
            <a:r>
              <a:rPr lang="zh-CN" altLang="zh-CN" sz="1600" dirty="0">
                <a:latin typeface="Garamond" panose="02020404030301010803" pitchFamily="18" charset="0"/>
                <a:ea typeface="宋体" panose="02010600030101010101" pitchFamily="2" charset="-122"/>
                <a:sym typeface="+mn-ea"/>
              </a:rPr>
              <a:t>上级单位代码：□□□□□□□□□□□□□□□□□□</a:t>
            </a:r>
            <a:endParaRPr lang="zh-CN" altLang="zh-CN" sz="1600" dirty="0">
              <a:latin typeface="Garamond" panose="02020404030301010803" pitchFamily="18" charset="0"/>
              <a:ea typeface="宋体" panose="02010600030101010101" pitchFamily="2" charset="-122"/>
            </a:endParaRPr>
          </a:p>
          <a:p>
            <a:pPr marL="285750" indent="-285750" eaLnBrk="0" hangingPunct="0">
              <a:lnSpc>
                <a:spcPts val="1500"/>
              </a:lnSpc>
              <a:spcBef>
                <a:spcPct val="20000"/>
              </a:spcBef>
              <a:buClr>
                <a:schemeClr val="hlink"/>
              </a:buClr>
              <a:buSzPct val="70000"/>
              <a:buFont typeface="Wingdings" panose="05000000000000000000" pitchFamily="2" charset="2"/>
              <a:buChar char="n"/>
            </a:pPr>
            <a:r>
              <a:rPr lang="en-US" altLang="zh-CN" sz="1600" dirty="0">
                <a:latin typeface="Garamond" panose="02020404030301010803" pitchFamily="18" charset="0"/>
                <a:ea typeface="宋体" panose="02010600030101010101" pitchFamily="2" charset="-122"/>
                <a:sym typeface="+mn-ea"/>
              </a:rPr>
              <a:t>07 </a:t>
            </a:r>
            <a:r>
              <a:rPr lang="zh-CN" altLang="zh-CN" sz="1600" dirty="0">
                <a:latin typeface="Garamond" panose="02020404030301010803" pitchFamily="18" charset="0"/>
                <a:ea typeface="宋体" panose="02010600030101010101" pitchFamily="2" charset="-122"/>
                <a:sym typeface="+mn-ea"/>
              </a:rPr>
              <a:t>单位隶属关系： □□</a:t>
            </a:r>
            <a:r>
              <a:rPr lang="en-US" altLang="zh-CN" sz="1600" dirty="0">
                <a:latin typeface="Garamond" panose="02020404030301010803" pitchFamily="18" charset="0"/>
                <a:ea typeface="宋体" panose="02010600030101010101" pitchFamily="2" charset="-122"/>
                <a:sym typeface="+mn-ea"/>
              </a:rPr>
              <a:t>				08 </a:t>
            </a:r>
            <a:r>
              <a:rPr lang="zh-CN" altLang="zh-CN" sz="1600" dirty="0">
                <a:latin typeface="Garamond" panose="02020404030301010803" pitchFamily="18" charset="0"/>
                <a:ea typeface="宋体" panose="02010600030101010101" pitchFamily="2" charset="-122"/>
                <a:sym typeface="+mn-ea"/>
              </a:rPr>
              <a:t>行业类别：□□□□□</a:t>
            </a:r>
            <a:endParaRPr lang="zh-CN" altLang="zh-CN" sz="1600" dirty="0">
              <a:latin typeface="Garamond" panose="02020404030301010803" pitchFamily="18" charset="0"/>
              <a:ea typeface="宋体" panose="02010600030101010101" pitchFamily="2" charset="-122"/>
            </a:endParaRPr>
          </a:p>
          <a:p>
            <a:pPr marL="285750" indent="-285750" eaLnBrk="0" hangingPunct="0">
              <a:lnSpc>
                <a:spcPts val="1500"/>
              </a:lnSpc>
              <a:spcBef>
                <a:spcPct val="20000"/>
              </a:spcBef>
              <a:buClr>
                <a:schemeClr val="hlink"/>
              </a:buClr>
              <a:buSzPct val="70000"/>
              <a:buFont typeface="Wingdings" panose="05000000000000000000" pitchFamily="2" charset="2"/>
              <a:buChar char="n"/>
            </a:pPr>
            <a:r>
              <a:rPr lang="en-US" altLang="zh-CN" sz="1600" dirty="0">
                <a:latin typeface="Garamond" panose="02020404030301010803" pitchFamily="18" charset="0"/>
                <a:ea typeface="宋体" panose="02010600030101010101" pitchFamily="2" charset="-122"/>
                <a:sym typeface="+mn-ea"/>
              </a:rPr>
              <a:t>09 </a:t>
            </a:r>
            <a:r>
              <a:rPr lang="zh-CN" altLang="zh-CN" sz="1600" dirty="0">
                <a:latin typeface="Garamond" panose="02020404030301010803" pitchFamily="18" charset="0"/>
                <a:ea typeface="宋体" panose="02010600030101010101" pitchFamily="2" charset="-122"/>
                <a:sym typeface="+mn-ea"/>
              </a:rPr>
              <a:t>企业规模：□</a:t>
            </a:r>
            <a:r>
              <a:rPr lang="en-US" altLang="zh-CN" sz="1600" dirty="0">
                <a:latin typeface="Garamond" panose="02020404030301010803" pitchFamily="18" charset="0"/>
                <a:ea typeface="宋体" panose="02010600030101010101" pitchFamily="2" charset="-122"/>
                <a:sym typeface="+mn-ea"/>
              </a:rPr>
              <a:t>				10.</a:t>
            </a:r>
            <a:r>
              <a:rPr lang="zh-CN" altLang="zh-CN" sz="1600" dirty="0">
                <a:latin typeface="Garamond" panose="02020404030301010803" pitchFamily="18" charset="0"/>
                <a:ea typeface="宋体" panose="02010600030101010101" pitchFamily="2" charset="-122"/>
                <a:sym typeface="+mn-ea"/>
              </a:rPr>
              <a:t>登记注册类型：□□□</a:t>
            </a:r>
            <a:endParaRPr lang="zh-CN" altLang="zh-CN" sz="1600" dirty="0">
              <a:latin typeface="Garamond" panose="02020404030301010803" pitchFamily="18" charset="0"/>
              <a:ea typeface="宋体" panose="02010600030101010101" pitchFamily="2" charset="-122"/>
            </a:endParaRPr>
          </a:p>
          <a:p>
            <a:pPr marL="285750" indent="-285750" eaLnBrk="0" hangingPunct="0">
              <a:spcBef>
                <a:spcPct val="20000"/>
              </a:spcBef>
              <a:buClr>
                <a:schemeClr val="hlink"/>
              </a:buClr>
              <a:buSzPct val="70000"/>
              <a:buFont typeface="Wingdings" panose="05000000000000000000" pitchFamily="2" charset="2"/>
              <a:buChar char="n"/>
            </a:pPr>
            <a:r>
              <a:rPr lang="en-US" altLang="zh-CN" sz="1600" dirty="0">
                <a:latin typeface="Garamond" panose="02020404030301010803" pitchFamily="18" charset="0"/>
                <a:ea typeface="宋体" panose="02010600030101010101" pitchFamily="2" charset="-122"/>
                <a:sym typeface="+mn-ea"/>
              </a:rPr>
              <a:t>11 </a:t>
            </a:r>
            <a:r>
              <a:rPr lang="zh-CN" altLang="zh-CN" sz="1600" dirty="0">
                <a:latin typeface="Garamond" panose="02020404030301010803" pitchFamily="18" charset="0"/>
                <a:ea typeface="宋体" panose="02010600030101010101" pitchFamily="2" charset="-122"/>
                <a:sym typeface="+mn-ea"/>
              </a:rPr>
              <a:t>劳务派遣经营许可证编号：□□□□□</a:t>
            </a:r>
            <a:endParaRPr kumimoji="0" lang="zh-CN" altLang="en-US" sz="16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Garamond" panose="02020404030301010803" pitchFamily="18" charset="0"/>
              <a:ea typeface="宋体" panose="02010600030101010101" pitchFamily="2" charset="-122"/>
              <a:cs typeface="+mn-cs"/>
              <a:sym typeface="+mn-ea"/>
            </a:endParaRPr>
          </a:p>
        </p:txBody>
      </p:sp>
      <p:sp>
        <p:nvSpPr>
          <p:cNvPr id="12" name="文本框 11"/>
          <p:cNvSpPr txBox="1"/>
          <p:nvPr>
            <p:custDataLst>
              <p:tags r:id="rId4"/>
            </p:custDataLst>
          </p:nvPr>
        </p:nvSpPr>
        <p:spPr>
          <a:xfrm>
            <a:off x="233045" y="146050"/>
            <a:ext cx="5293360" cy="521970"/>
          </a:xfrm>
          <a:prstGeom prst="rect">
            <a:avLst/>
          </a:prstGeom>
          <a:noFill/>
          <a:effectLst/>
        </p:spPr>
        <p:txBody>
          <a:bodyPr wrap="square" rtlCol="0">
            <a:spAutoFit/>
          </a:bodyPr>
          <a:lstStyle/>
          <a:p>
            <a:pPr algn="dist"/>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ea"/>
              </a:rPr>
              <a:t>新就业形态劳动者劳动报酬情况</a:t>
            </a:r>
            <a:endPar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endParaRPr>
          </a:p>
        </p:txBody>
      </p:sp>
      <p:cxnSp>
        <p:nvCxnSpPr>
          <p:cNvPr id="34" name="直接连接符 33"/>
          <p:cNvCxnSpPr/>
          <p:nvPr>
            <p:custDataLst>
              <p:tags r:id="rId5"/>
            </p:custDataLst>
          </p:nvPr>
        </p:nvCxnSpPr>
        <p:spPr>
          <a:xfrm flipV="1">
            <a:off x="338016" y="667057"/>
            <a:ext cx="5138420" cy="1270"/>
          </a:xfrm>
          <a:prstGeom prst="line">
            <a:avLst/>
          </a:prstGeom>
          <a:ln w="12700">
            <a:solidFill>
              <a:srgbClr val="2A448C"/>
            </a:solidFill>
          </a:ln>
        </p:spPr>
        <p:style>
          <a:lnRef idx="1">
            <a:schemeClr val="accent1"/>
          </a:lnRef>
          <a:fillRef idx="0">
            <a:schemeClr val="accent1"/>
          </a:fillRef>
          <a:effectRef idx="0">
            <a:schemeClr val="accent1"/>
          </a:effectRef>
          <a:fontRef idx="minor">
            <a:schemeClr val="tx1"/>
          </a:fontRef>
        </p:style>
      </p:cxnSp>
      <p:graphicFrame>
        <p:nvGraphicFramePr>
          <p:cNvPr id="11" name="表格 10"/>
          <p:cNvGraphicFramePr>
            <a:graphicFrameLocks noGrp="1"/>
          </p:cNvGraphicFramePr>
          <p:nvPr>
            <p:custDataLst>
              <p:tags r:id="rId6"/>
            </p:custDataLst>
          </p:nvPr>
        </p:nvGraphicFramePr>
        <p:xfrm>
          <a:off x="1905000" y="2813050"/>
          <a:ext cx="7921625" cy="2611755"/>
        </p:xfrm>
        <a:graphic>
          <a:graphicData uri="http://schemas.openxmlformats.org/drawingml/2006/table">
            <a:tbl>
              <a:tblPr firstRow="1" firstCol="1" bandRow="1">
                <a:tableStyleId>{5C22544A-7EE6-4342-B048-85BDC9FD1C3A}</a:tableStyleId>
              </a:tblPr>
              <a:tblGrid>
                <a:gridCol w="400685">
                  <a:extLst>
                    <a:ext uri="{9D8B030D-6E8A-4147-A177-3AD203B41FA5}">
                      <a16:colId xmlns:a16="http://schemas.microsoft.com/office/drawing/2014/main" val="20000"/>
                    </a:ext>
                  </a:extLst>
                </a:gridCol>
                <a:gridCol w="481330">
                  <a:extLst>
                    <a:ext uri="{9D8B030D-6E8A-4147-A177-3AD203B41FA5}">
                      <a16:colId xmlns:a16="http://schemas.microsoft.com/office/drawing/2014/main" val="20001"/>
                    </a:ext>
                  </a:extLst>
                </a:gridCol>
                <a:gridCol w="412750">
                  <a:extLst>
                    <a:ext uri="{9D8B030D-6E8A-4147-A177-3AD203B41FA5}">
                      <a16:colId xmlns:a16="http://schemas.microsoft.com/office/drawing/2014/main" val="20002"/>
                    </a:ext>
                  </a:extLst>
                </a:gridCol>
                <a:gridCol w="443865">
                  <a:extLst>
                    <a:ext uri="{9D8B030D-6E8A-4147-A177-3AD203B41FA5}">
                      <a16:colId xmlns:a16="http://schemas.microsoft.com/office/drawing/2014/main" val="20003"/>
                    </a:ext>
                  </a:extLst>
                </a:gridCol>
                <a:gridCol w="467360">
                  <a:extLst>
                    <a:ext uri="{9D8B030D-6E8A-4147-A177-3AD203B41FA5}">
                      <a16:colId xmlns:a16="http://schemas.microsoft.com/office/drawing/2014/main" val="20004"/>
                    </a:ext>
                  </a:extLst>
                </a:gridCol>
                <a:gridCol w="488950">
                  <a:extLst>
                    <a:ext uri="{9D8B030D-6E8A-4147-A177-3AD203B41FA5}">
                      <a16:colId xmlns:a16="http://schemas.microsoft.com/office/drawing/2014/main" val="20005"/>
                    </a:ext>
                  </a:extLst>
                </a:gridCol>
                <a:gridCol w="654050">
                  <a:extLst>
                    <a:ext uri="{9D8B030D-6E8A-4147-A177-3AD203B41FA5}">
                      <a16:colId xmlns:a16="http://schemas.microsoft.com/office/drawing/2014/main" val="20006"/>
                    </a:ext>
                  </a:extLst>
                </a:gridCol>
                <a:gridCol w="739140">
                  <a:extLst>
                    <a:ext uri="{9D8B030D-6E8A-4147-A177-3AD203B41FA5}">
                      <a16:colId xmlns:a16="http://schemas.microsoft.com/office/drawing/2014/main" val="20007"/>
                    </a:ext>
                  </a:extLst>
                </a:gridCol>
                <a:gridCol w="424180">
                  <a:extLst>
                    <a:ext uri="{9D8B030D-6E8A-4147-A177-3AD203B41FA5}">
                      <a16:colId xmlns:a16="http://schemas.microsoft.com/office/drawing/2014/main" val="20008"/>
                    </a:ext>
                  </a:extLst>
                </a:gridCol>
                <a:gridCol w="568325">
                  <a:extLst>
                    <a:ext uri="{9D8B030D-6E8A-4147-A177-3AD203B41FA5}">
                      <a16:colId xmlns:a16="http://schemas.microsoft.com/office/drawing/2014/main" val="20009"/>
                    </a:ext>
                  </a:extLst>
                </a:gridCol>
                <a:gridCol w="567690">
                  <a:extLst>
                    <a:ext uri="{9D8B030D-6E8A-4147-A177-3AD203B41FA5}">
                      <a16:colId xmlns:a16="http://schemas.microsoft.com/office/drawing/2014/main" val="20010"/>
                    </a:ext>
                  </a:extLst>
                </a:gridCol>
                <a:gridCol w="568325">
                  <a:extLst>
                    <a:ext uri="{9D8B030D-6E8A-4147-A177-3AD203B41FA5}">
                      <a16:colId xmlns:a16="http://schemas.microsoft.com/office/drawing/2014/main" val="20011"/>
                    </a:ext>
                  </a:extLst>
                </a:gridCol>
                <a:gridCol w="568325">
                  <a:extLst>
                    <a:ext uri="{9D8B030D-6E8A-4147-A177-3AD203B41FA5}">
                      <a16:colId xmlns:a16="http://schemas.microsoft.com/office/drawing/2014/main" val="20012"/>
                    </a:ext>
                  </a:extLst>
                </a:gridCol>
                <a:gridCol w="568325">
                  <a:extLst>
                    <a:ext uri="{9D8B030D-6E8A-4147-A177-3AD203B41FA5}">
                      <a16:colId xmlns:a16="http://schemas.microsoft.com/office/drawing/2014/main" val="20013"/>
                    </a:ext>
                  </a:extLst>
                </a:gridCol>
                <a:gridCol w="568325">
                  <a:extLst>
                    <a:ext uri="{9D8B030D-6E8A-4147-A177-3AD203B41FA5}">
                      <a16:colId xmlns:a16="http://schemas.microsoft.com/office/drawing/2014/main" val="20014"/>
                    </a:ext>
                  </a:extLst>
                </a:gridCol>
              </a:tblGrid>
              <a:tr h="201930">
                <a:tc rowSpan="2">
                  <a:txBody>
                    <a:bodyPr/>
                    <a:lstStyle/>
                    <a:p>
                      <a:pPr algn="just">
                        <a:spcAft>
                          <a:spcPts val="0"/>
                        </a:spcAft>
                      </a:pPr>
                      <a:r>
                        <a:rPr lang="zh-CN" sz="1000" b="1" kern="100" dirty="0">
                          <a:solidFill>
                            <a:schemeClr val="tx1"/>
                          </a:solidFill>
                          <a:effectLst/>
                          <a:latin typeface="+mn-lt"/>
                          <a:ea typeface="+mn-ea"/>
                          <a:cs typeface="+mn-cs"/>
                        </a:rPr>
                        <a:t>人员代码</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just">
                        <a:spcAft>
                          <a:spcPts val="0"/>
                        </a:spcAft>
                      </a:pPr>
                      <a:r>
                        <a:rPr lang="zh-CN" sz="1000" b="1" kern="100" dirty="0">
                          <a:solidFill>
                            <a:schemeClr val="tx1"/>
                          </a:solidFill>
                          <a:effectLst/>
                          <a:latin typeface="+mn-lt"/>
                          <a:ea typeface="+mn-ea"/>
                          <a:cs typeface="+mn-cs"/>
                        </a:rPr>
                        <a:t>性别</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just">
                        <a:spcAft>
                          <a:spcPts val="0"/>
                        </a:spcAft>
                      </a:pPr>
                      <a:r>
                        <a:rPr lang="zh-CN" sz="1000" b="1" kern="100" dirty="0">
                          <a:solidFill>
                            <a:schemeClr val="tx1"/>
                          </a:solidFill>
                          <a:effectLst/>
                          <a:latin typeface="+mn-lt"/>
                          <a:ea typeface="+mn-ea"/>
                          <a:cs typeface="+mn-cs"/>
                        </a:rPr>
                        <a:t>出生年份</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just">
                        <a:spcAft>
                          <a:spcPts val="0"/>
                        </a:spcAft>
                      </a:pPr>
                      <a:r>
                        <a:rPr lang="zh-CN" sz="1000" b="1" kern="100" dirty="0">
                          <a:solidFill>
                            <a:schemeClr val="tx1"/>
                          </a:solidFill>
                          <a:effectLst/>
                          <a:latin typeface="+mn-lt"/>
                          <a:ea typeface="+mn-ea"/>
                          <a:cs typeface="+mn-cs"/>
                        </a:rPr>
                        <a:t>学历</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just">
                        <a:spcAft>
                          <a:spcPts val="0"/>
                        </a:spcAft>
                      </a:pPr>
                      <a:r>
                        <a:rPr lang="zh-CN" sz="1000" b="1" kern="100" dirty="0">
                          <a:solidFill>
                            <a:schemeClr val="tx1"/>
                          </a:solidFill>
                          <a:effectLst/>
                          <a:latin typeface="+mn-lt"/>
                          <a:ea typeface="+mn-ea"/>
                          <a:cs typeface="+mn-cs"/>
                        </a:rPr>
                        <a:t>职业</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just">
                        <a:spcAft>
                          <a:spcPts val="0"/>
                        </a:spcAft>
                      </a:pPr>
                      <a:r>
                        <a:rPr lang="zh-CN" sz="1000" b="1" kern="100" dirty="0">
                          <a:solidFill>
                            <a:schemeClr val="tx1"/>
                          </a:solidFill>
                          <a:effectLst/>
                          <a:latin typeface="+mn-lt"/>
                          <a:ea typeface="+mn-ea"/>
                          <a:cs typeface="+mn-cs"/>
                        </a:rPr>
                        <a:t>工作所在地行政区划代码</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just">
                        <a:spcAft>
                          <a:spcPts val="0"/>
                        </a:spcAft>
                      </a:pPr>
                      <a:r>
                        <a:rPr lang="zh-CN" sz="1000" b="1" kern="100">
                          <a:solidFill>
                            <a:schemeClr val="tx1"/>
                          </a:solidFill>
                          <a:effectLst/>
                          <a:latin typeface="+mn-lt"/>
                          <a:ea typeface="+mn-ea"/>
                          <a:cs typeface="+mn-cs"/>
                        </a:rPr>
                        <a:t>全年实际工作月数</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just">
                        <a:spcAft>
                          <a:spcPts val="0"/>
                        </a:spcAft>
                      </a:pPr>
                      <a:r>
                        <a:rPr lang="zh-CN" sz="1000" b="1" kern="100" dirty="0">
                          <a:solidFill>
                            <a:schemeClr val="tx1"/>
                          </a:solidFill>
                          <a:effectLst/>
                          <a:latin typeface="+mn-lt"/>
                          <a:ea typeface="+mn-ea"/>
                          <a:cs typeface="+mn-cs"/>
                        </a:rPr>
                        <a:t>全年平台在线时长合计</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just">
                        <a:spcAft>
                          <a:spcPts val="0"/>
                        </a:spcAft>
                      </a:pPr>
                      <a:r>
                        <a:rPr lang="zh-CN" sz="1000" b="1" kern="100">
                          <a:solidFill>
                            <a:schemeClr val="tx1"/>
                          </a:solidFill>
                          <a:effectLst/>
                          <a:latin typeface="+mn-lt"/>
                          <a:ea typeface="+mn-ea"/>
                          <a:cs typeface="+mn-cs"/>
                        </a:rPr>
                        <a:t>全年实际服务时长合计</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gridSpan="6">
                  <a:txBody>
                    <a:bodyPr/>
                    <a:lstStyle/>
                    <a:p>
                      <a:endParaRPr lang="zh-CN" sz="1000" dirty="0">
                        <a:solidFill>
                          <a:schemeClr val="tx1"/>
                        </a:solidFill>
                        <a:effectLst/>
                        <a:latin typeface="Calibri" panose="020F0502020204030204" charset="0"/>
                      </a:endParaRPr>
                    </a:p>
                  </a:txBody>
                  <a:tcPr marL="55434" marR="5543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accent1">
                        <a:lumMod val="20000"/>
                        <a:lumOff val="80000"/>
                      </a:schemeClr>
                    </a:solidFill>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marL="55434" marR="5543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solidFill>
                        <a:schemeClr val="tx1"/>
                      </a:solidFill>
                      <a:prstDash val="solid"/>
                    </a:lnB>
                    <a:lnTlToBr w="12700" cmpd="sng">
                      <a:noFill/>
                      <a:prstDash val="solid"/>
                    </a:lnTlToBr>
                    <a:lnBlToTr w="12700" cmpd="sng">
                      <a:noFill/>
                      <a:prstDash val="solid"/>
                    </a:lnBlToTr>
                    <a:solidFill>
                      <a:schemeClr val="bg1">
                        <a:lumMod val="40000"/>
                        <a:lumOff val="60000"/>
                      </a:schemeClr>
                    </a:solidFill>
                  </a:tcPr>
                </a:tc>
                <a:extLst>
                  <a:ext uri="{0D108BD9-81ED-4DB2-BD59-A6C34878D82A}">
                    <a16:rowId xmlns:a16="http://schemas.microsoft.com/office/drawing/2014/main" val="10000"/>
                  </a:ext>
                </a:extLst>
              </a:tr>
              <a:tr h="1799590">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a:txBody>
                    <a:bodyPr/>
                    <a:lstStyle/>
                    <a:p>
                      <a:pPr marL="0" marR="0" indent="0" algn="ctr" defTabSz="914400" rtl="0" eaLnBrk="1" fontAlgn="auto" latinLnBrk="0" hangingPunct="1">
                        <a:lnSpc>
                          <a:spcPts val="1400"/>
                        </a:lnSpc>
                        <a:spcBef>
                          <a:spcPts val="0"/>
                        </a:spcBef>
                        <a:spcAft>
                          <a:spcPts val="0"/>
                        </a:spcAft>
                        <a:buClrTx/>
                        <a:buSzTx/>
                        <a:buFontTx/>
                        <a:buNone/>
                        <a:defRPr/>
                      </a:pPr>
                      <a:r>
                        <a:rPr lang="zh-CN" altLang="zh-CN" sz="1000" b="1" kern="100" dirty="0">
                          <a:solidFill>
                            <a:schemeClr val="tx1"/>
                          </a:solidFill>
                          <a:effectLst/>
                          <a:latin typeface="+mn-lt"/>
                          <a:ea typeface="+mn-ea"/>
                          <a:cs typeface="+mn-cs"/>
                        </a:rPr>
                        <a:t>全年劳动报酬合计</a:t>
                      </a:r>
                    </a:p>
                    <a:p>
                      <a:pPr algn="ctr">
                        <a:lnSpc>
                          <a:spcPts val="1400"/>
                        </a:lnSpc>
                        <a:spcAft>
                          <a:spcPts val="0"/>
                        </a:spcAft>
                      </a:pPr>
                      <a:r>
                        <a:rPr lang="en-US" sz="1000" b="1" kern="100" dirty="0">
                          <a:solidFill>
                            <a:schemeClr val="tx1"/>
                          </a:solidFill>
                          <a:effectLst/>
                        </a:rPr>
                        <a:t>(</a:t>
                      </a:r>
                      <a:r>
                        <a:rPr lang="zh-CN" sz="1000" b="1" kern="100" dirty="0">
                          <a:solidFill>
                            <a:schemeClr val="tx1"/>
                          </a:solidFill>
                          <a:effectLst/>
                        </a:rPr>
                        <a:t>元</a:t>
                      </a:r>
                      <a:r>
                        <a:rPr lang="en-US" sz="1000" b="1" kern="100" dirty="0">
                          <a:solidFill>
                            <a:schemeClr val="tx1"/>
                          </a:solidFill>
                          <a:effectLst/>
                        </a:rPr>
                        <a:t>)</a:t>
                      </a:r>
                      <a:endParaRPr lang="en-US" sz="1000" b="1"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mpd="sng">
                      <a:noFill/>
                    </a:lnT>
                    <a:lnB w="12700" cmpd="sng">
                      <a:solidFill>
                        <a:schemeClr val="tx1"/>
                      </a:solidFill>
                      <a:prstDash val="solid"/>
                    </a:lnB>
                    <a:lnTlToBr w="12700" cmpd="sng">
                      <a:noFill/>
                      <a:prstDash val="solid"/>
                    </a:lnTlToBr>
                    <a:lnBlToTr w="12700" cmpd="sng">
                      <a:noFill/>
                      <a:prstDash val="solid"/>
                    </a:lnBlToTr>
                    <a:solidFill>
                      <a:schemeClr val="accent1">
                        <a:lumMod val="20000"/>
                        <a:lumOff val="80000"/>
                      </a:schemeClr>
                    </a:solidFill>
                  </a:tcPr>
                </a:tc>
                <a:tc>
                  <a:txBody>
                    <a:bodyPr/>
                    <a:lstStyle/>
                    <a:p>
                      <a:pPr algn="just">
                        <a:spcAft>
                          <a:spcPts val="0"/>
                        </a:spcAft>
                      </a:pPr>
                      <a:r>
                        <a:rPr lang="zh-CN" sz="1000" b="1" kern="100" dirty="0">
                          <a:solidFill>
                            <a:schemeClr val="tx1"/>
                          </a:solidFill>
                          <a:effectLst/>
                          <a:latin typeface="+mn-lt"/>
                          <a:ea typeface="+mn-ea"/>
                          <a:cs typeface="+mn-cs"/>
                        </a:rPr>
                        <a:t>基本报酬</a:t>
                      </a:r>
                      <a:r>
                        <a:rPr lang="en-US" sz="1000" b="1" kern="100" dirty="0">
                          <a:solidFill>
                            <a:schemeClr val="tx1"/>
                          </a:solidFill>
                          <a:effectLst/>
                          <a:latin typeface="+mn-lt"/>
                          <a:ea typeface="+mn-ea"/>
                          <a:cs typeface="+mn-cs"/>
                        </a:rPr>
                        <a:t>(类)</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just">
                        <a:spcAft>
                          <a:spcPts val="0"/>
                        </a:spcAft>
                      </a:pPr>
                      <a:r>
                        <a:rPr lang="zh-CN" sz="1000" b="1" kern="100" dirty="0">
                          <a:solidFill>
                            <a:schemeClr val="tx1"/>
                          </a:solidFill>
                          <a:effectLst/>
                          <a:latin typeface="+mn-lt"/>
                          <a:ea typeface="+mn-ea"/>
                          <a:cs typeface="+mn-cs"/>
                        </a:rPr>
                        <a:t>计件报酬</a:t>
                      </a:r>
                      <a:r>
                        <a:rPr lang="en-US" sz="1000" b="1" kern="100" dirty="0">
                          <a:solidFill>
                            <a:schemeClr val="tx1"/>
                          </a:solidFill>
                          <a:effectLst/>
                          <a:latin typeface="+mn-lt"/>
                          <a:ea typeface="+mn-ea"/>
                          <a:cs typeface="+mn-cs"/>
                        </a:rPr>
                        <a:t>(类)</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defRPr/>
                      </a:pPr>
                      <a:r>
                        <a:rPr lang="zh-CN" sz="1000" b="1" kern="100" dirty="0">
                          <a:solidFill>
                            <a:schemeClr val="tx1"/>
                          </a:solidFill>
                          <a:effectLst/>
                          <a:latin typeface="+mn-lt"/>
                          <a:ea typeface="+mn-ea"/>
                          <a:cs typeface="+mn-cs"/>
                        </a:rPr>
                        <a:t>奖励收入</a:t>
                      </a:r>
                      <a:r>
                        <a:rPr lang="en-US" altLang="zh-CN" sz="1000" b="1" kern="100" dirty="0">
                          <a:solidFill>
                            <a:schemeClr val="tx1"/>
                          </a:solidFill>
                          <a:effectLst/>
                          <a:latin typeface="+mn-lt"/>
                          <a:ea typeface="+mn-ea"/>
                          <a:cs typeface="+mn-cs"/>
                        </a:rPr>
                        <a:t>(类)</a:t>
                      </a:r>
                      <a:endParaRPr lang="zh-CN" altLang="zh-CN" sz="1000" b="1" kern="100" dirty="0">
                        <a:solidFill>
                          <a:schemeClr val="tx1"/>
                        </a:solidFill>
                        <a:effectLst/>
                        <a:latin typeface="+mn-lt"/>
                        <a:ea typeface="+mn-ea"/>
                        <a:cs typeface="+mn-cs"/>
                      </a:endParaRPr>
                    </a:p>
                    <a:p>
                      <a:pPr algn="just">
                        <a:spcAft>
                          <a:spcPts val="0"/>
                        </a:spcAft>
                      </a:pPr>
                      <a:endParaRPr lang="zh-CN" altLang="zh-CN" sz="1000" b="1" kern="100" dirty="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just">
                        <a:spcAft>
                          <a:spcPts val="0"/>
                        </a:spcAft>
                      </a:pPr>
                      <a:r>
                        <a:rPr lang="zh-CN" sz="1000" b="1" kern="100" dirty="0">
                          <a:solidFill>
                            <a:schemeClr val="tx1"/>
                          </a:solidFill>
                          <a:effectLst/>
                          <a:latin typeface="+mn-lt"/>
                          <a:ea typeface="+mn-ea"/>
                          <a:cs typeface="+mn-cs"/>
                        </a:rPr>
                        <a:t>津补贴</a:t>
                      </a:r>
                      <a:r>
                        <a:rPr lang="en-US" sz="1000" b="1" kern="100" dirty="0">
                          <a:solidFill>
                            <a:schemeClr val="tx1"/>
                          </a:solidFill>
                          <a:effectLst/>
                          <a:latin typeface="+mn-lt"/>
                          <a:ea typeface="+mn-ea"/>
                          <a:cs typeface="+mn-cs"/>
                        </a:rPr>
                        <a:t>(类)</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just">
                        <a:spcAft>
                          <a:spcPts val="0"/>
                        </a:spcAft>
                      </a:pPr>
                      <a:r>
                        <a:rPr lang="zh-CN" sz="1000" b="1" kern="100" dirty="0">
                          <a:solidFill>
                            <a:schemeClr val="tx1"/>
                          </a:solidFill>
                          <a:effectLst/>
                          <a:latin typeface="+mn-lt"/>
                          <a:ea typeface="+mn-ea"/>
                          <a:cs typeface="+mn-cs"/>
                        </a:rPr>
                        <a:t>其他</a:t>
                      </a:r>
                    </a:p>
                  </a:txBody>
                  <a:tcPr marL="68580" marR="68580" marT="0" marB="0" anchor="ctr">
                    <a:lnL w="12700" cap="flat" cmpd="sng" algn="ctr">
                      <a:solidFill>
                        <a:schemeClr val="tx1"/>
                      </a:solidFill>
                      <a:prstDash val="solid"/>
                      <a:round/>
                      <a:headEnd type="none" w="med" len="med"/>
                      <a:tailEnd type="none" w="med" len="me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schemeClr>
                    </a:solidFill>
                  </a:tcPr>
                </a:tc>
                <a:extLst>
                  <a:ext uri="{0D108BD9-81ED-4DB2-BD59-A6C34878D82A}">
                    <a16:rowId xmlns:a16="http://schemas.microsoft.com/office/drawing/2014/main" val="10001"/>
                  </a:ext>
                </a:extLst>
              </a:tr>
              <a:tr h="210185">
                <a:tc>
                  <a:txBody>
                    <a:bodyPr/>
                    <a:lstStyle/>
                    <a:p>
                      <a:pPr algn="ctr">
                        <a:lnSpc>
                          <a:spcPts val="1400"/>
                        </a:lnSpc>
                        <a:spcAft>
                          <a:spcPts val="0"/>
                        </a:spcAft>
                      </a:pPr>
                      <a:r>
                        <a:rPr lang="en-US" sz="1000" kern="100" dirty="0">
                          <a:solidFill>
                            <a:schemeClr val="tx1"/>
                          </a:solidFill>
                          <a:effectLst/>
                        </a:rPr>
                        <a:t>1</a:t>
                      </a:r>
                      <a:endParaRPr lang="en-US" sz="1000"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T w="12700" cap="flat" cmpd="sng" algn="ctr">
                      <a:solidFill>
                        <a:schemeClr val="tx1"/>
                      </a:solidFill>
                      <a:prstDash val="solid"/>
                      <a:round/>
                      <a:headEnd type="none" w="med" len="med"/>
                      <a:tailEnd type="none" w="med" len="med"/>
                    </a:lnT>
                    <a:solidFill>
                      <a:schemeClr val="accent4"/>
                    </a:solidFill>
                  </a:tcPr>
                </a:tc>
                <a:tc>
                  <a:txBody>
                    <a:bodyPr/>
                    <a:lstStyle/>
                    <a:p>
                      <a:pPr algn="ctr">
                        <a:lnSpc>
                          <a:spcPts val="1400"/>
                        </a:lnSpc>
                        <a:spcAft>
                          <a:spcPts val="0"/>
                        </a:spcAft>
                      </a:pPr>
                      <a:r>
                        <a:rPr lang="en-US" sz="1000" kern="100" dirty="0">
                          <a:solidFill>
                            <a:schemeClr val="tx1"/>
                          </a:solidFill>
                          <a:effectLst/>
                        </a:rPr>
                        <a:t>2</a:t>
                      </a:r>
                      <a:endParaRPr lang="en-US" sz="1000"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T w="12700" cap="flat" cmpd="sng" algn="ctr">
                      <a:solidFill>
                        <a:schemeClr val="tx1"/>
                      </a:solidFill>
                      <a:prstDash val="solid"/>
                      <a:round/>
                      <a:headEnd type="none" w="med" len="med"/>
                      <a:tailEnd type="none" w="med" len="med"/>
                    </a:lnT>
                    <a:solidFill>
                      <a:schemeClr val="accent4"/>
                    </a:solidFill>
                  </a:tcPr>
                </a:tc>
                <a:tc>
                  <a:txBody>
                    <a:bodyPr/>
                    <a:lstStyle/>
                    <a:p>
                      <a:pPr algn="ctr">
                        <a:lnSpc>
                          <a:spcPts val="1400"/>
                        </a:lnSpc>
                        <a:spcAft>
                          <a:spcPts val="0"/>
                        </a:spcAft>
                      </a:pPr>
                      <a:r>
                        <a:rPr lang="en-US" sz="1000" kern="100" dirty="0">
                          <a:solidFill>
                            <a:schemeClr val="tx1"/>
                          </a:solidFill>
                          <a:effectLst/>
                        </a:rPr>
                        <a:t>3</a:t>
                      </a:r>
                      <a:endParaRPr lang="en-US" sz="1000"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T w="12700" cap="flat" cmpd="sng" algn="ctr">
                      <a:solidFill>
                        <a:schemeClr val="tx1"/>
                      </a:solidFill>
                      <a:prstDash val="solid"/>
                      <a:round/>
                      <a:headEnd type="none" w="med" len="med"/>
                      <a:tailEnd type="none" w="med" len="med"/>
                    </a:lnT>
                    <a:solidFill>
                      <a:schemeClr val="accent4"/>
                    </a:solidFill>
                  </a:tcPr>
                </a:tc>
                <a:tc>
                  <a:txBody>
                    <a:bodyPr/>
                    <a:lstStyle/>
                    <a:p>
                      <a:pPr algn="ctr">
                        <a:lnSpc>
                          <a:spcPts val="1400"/>
                        </a:lnSpc>
                        <a:spcAft>
                          <a:spcPts val="0"/>
                        </a:spcAft>
                      </a:pPr>
                      <a:r>
                        <a:rPr lang="en-US" sz="1000" kern="100" dirty="0">
                          <a:solidFill>
                            <a:schemeClr val="tx1"/>
                          </a:solidFill>
                          <a:effectLst/>
                        </a:rPr>
                        <a:t>4</a:t>
                      </a:r>
                      <a:endParaRPr lang="en-US" sz="1000"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T w="12700" cap="flat" cmpd="sng" algn="ctr">
                      <a:solidFill>
                        <a:schemeClr val="tx1"/>
                      </a:solidFill>
                      <a:prstDash val="solid"/>
                      <a:round/>
                      <a:headEnd type="none" w="med" len="med"/>
                      <a:tailEnd type="none" w="med" len="med"/>
                    </a:lnT>
                    <a:solidFill>
                      <a:schemeClr val="accent4"/>
                    </a:solidFill>
                  </a:tcPr>
                </a:tc>
                <a:tc>
                  <a:txBody>
                    <a:bodyPr/>
                    <a:lstStyle/>
                    <a:p>
                      <a:pPr algn="ctr">
                        <a:lnSpc>
                          <a:spcPts val="1400"/>
                        </a:lnSpc>
                        <a:spcAft>
                          <a:spcPts val="0"/>
                        </a:spcAft>
                      </a:pPr>
                      <a:r>
                        <a:rPr lang="en-US" sz="1000" kern="100" dirty="0">
                          <a:solidFill>
                            <a:schemeClr val="tx1"/>
                          </a:solidFill>
                          <a:effectLst/>
                        </a:rPr>
                        <a:t>5</a:t>
                      </a:r>
                      <a:endParaRPr lang="en-US" sz="1000"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T w="12700" cap="flat" cmpd="sng" algn="ctr">
                      <a:solidFill>
                        <a:schemeClr val="tx1"/>
                      </a:solidFill>
                      <a:prstDash val="solid"/>
                      <a:round/>
                      <a:headEnd type="none" w="med" len="med"/>
                      <a:tailEnd type="none" w="med" len="med"/>
                    </a:lnT>
                    <a:solidFill>
                      <a:schemeClr val="accent4"/>
                    </a:solidFill>
                  </a:tcPr>
                </a:tc>
                <a:tc>
                  <a:txBody>
                    <a:bodyPr/>
                    <a:lstStyle/>
                    <a:p>
                      <a:pPr algn="ctr">
                        <a:lnSpc>
                          <a:spcPts val="1400"/>
                        </a:lnSpc>
                        <a:spcAft>
                          <a:spcPts val="0"/>
                        </a:spcAft>
                      </a:pPr>
                      <a:r>
                        <a:rPr lang="en-US" sz="1000" kern="100" dirty="0">
                          <a:solidFill>
                            <a:schemeClr val="tx1"/>
                          </a:solidFill>
                          <a:effectLst/>
                        </a:rPr>
                        <a:t>6</a:t>
                      </a:r>
                      <a:endParaRPr lang="en-US" sz="1000"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T w="12700" cap="flat" cmpd="sng" algn="ctr">
                      <a:solidFill>
                        <a:schemeClr val="tx1"/>
                      </a:solidFill>
                      <a:prstDash val="solid"/>
                      <a:round/>
                      <a:headEnd type="none" w="med" len="med"/>
                      <a:tailEnd type="none" w="med" len="med"/>
                    </a:lnT>
                    <a:solidFill>
                      <a:schemeClr val="accent4"/>
                    </a:solidFill>
                  </a:tcPr>
                </a:tc>
                <a:tc>
                  <a:txBody>
                    <a:bodyPr/>
                    <a:lstStyle/>
                    <a:p>
                      <a:pPr algn="ctr">
                        <a:lnSpc>
                          <a:spcPts val="1400"/>
                        </a:lnSpc>
                        <a:spcAft>
                          <a:spcPts val="0"/>
                        </a:spcAft>
                      </a:pPr>
                      <a:r>
                        <a:rPr lang="en-US" sz="1000" kern="100" dirty="0">
                          <a:solidFill>
                            <a:schemeClr val="tx1"/>
                          </a:solidFill>
                          <a:effectLst/>
                        </a:rPr>
                        <a:t>7</a:t>
                      </a:r>
                      <a:endParaRPr lang="en-US" sz="1000"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T w="12700" cap="flat" cmpd="sng" algn="ctr">
                      <a:solidFill>
                        <a:schemeClr val="tx1"/>
                      </a:solidFill>
                      <a:prstDash val="solid"/>
                      <a:round/>
                      <a:headEnd type="none" w="med" len="med"/>
                      <a:tailEnd type="none" w="med" len="med"/>
                    </a:lnT>
                    <a:solidFill>
                      <a:schemeClr val="accent4"/>
                    </a:solidFill>
                  </a:tcPr>
                </a:tc>
                <a:tc>
                  <a:txBody>
                    <a:bodyPr/>
                    <a:lstStyle/>
                    <a:p>
                      <a:pPr algn="ctr">
                        <a:lnSpc>
                          <a:spcPts val="1400"/>
                        </a:lnSpc>
                        <a:spcAft>
                          <a:spcPts val="0"/>
                        </a:spcAft>
                      </a:pPr>
                      <a:r>
                        <a:rPr lang="en-US" sz="1000" kern="100">
                          <a:solidFill>
                            <a:schemeClr val="tx1"/>
                          </a:solidFill>
                          <a:effectLst/>
                        </a:rPr>
                        <a:t>8</a:t>
                      </a:r>
                      <a:endParaRPr lang="en-US" sz="1000" kern="10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lnT w="12700" cap="flat" cmpd="sng" algn="ctr">
                      <a:solidFill>
                        <a:schemeClr val="tx1"/>
                      </a:solidFill>
                      <a:prstDash val="solid"/>
                      <a:round/>
                      <a:headEnd type="none" w="med" len="med"/>
                      <a:tailEnd type="none" w="med" len="med"/>
                    </a:lnT>
                    <a:solidFill>
                      <a:schemeClr val="accent4"/>
                    </a:solidFill>
                  </a:tcPr>
                </a:tc>
                <a:tc>
                  <a:txBody>
                    <a:bodyPr/>
                    <a:lstStyle/>
                    <a:p>
                      <a:pPr algn="ctr">
                        <a:lnSpc>
                          <a:spcPts val="1400"/>
                        </a:lnSpc>
                        <a:spcAft>
                          <a:spcPts val="0"/>
                        </a:spcAft>
                      </a:pPr>
                      <a:r>
                        <a:rPr lang="en-US" sz="1000" kern="100">
                          <a:solidFill>
                            <a:schemeClr val="tx1"/>
                          </a:solidFill>
                          <a:effectLst/>
                        </a:rPr>
                        <a:t>9</a:t>
                      </a:r>
                      <a:endParaRPr lang="en-US" sz="1000" kern="10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T w="12700" cap="flat" cmpd="sng" algn="ctr">
                      <a:solidFill>
                        <a:schemeClr val="tx1"/>
                      </a:solidFill>
                      <a:prstDash val="solid"/>
                      <a:round/>
                      <a:headEnd type="none" w="med" len="med"/>
                      <a:tailEnd type="none" w="med" len="med"/>
                    </a:lnT>
                    <a:solidFill>
                      <a:schemeClr val="accent4"/>
                    </a:solidFill>
                  </a:tcPr>
                </a:tc>
                <a:tc>
                  <a:txBody>
                    <a:bodyPr/>
                    <a:lstStyle/>
                    <a:p>
                      <a:pPr algn="ctr">
                        <a:lnSpc>
                          <a:spcPts val="1400"/>
                        </a:lnSpc>
                        <a:spcAft>
                          <a:spcPts val="0"/>
                        </a:spcAft>
                      </a:pPr>
                      <a:r>
                        <a:rPr lang="en-US" altLang="zh-CN" sz="1000" kern="100" dirty="0">
                          <a:solidFill>
                            <a:schemeClr val="tx1"/>
                          </a:solidFill>
                          <a:effectLst/>
                        </a:rPr>
                        <a:t>10</a:t>
                      </a:r>
                      <a:endParaRPr lang="en-US" altLang="zh-CN" sz="1000"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T w="12700" cmpd="sng">
                      <a:solidFill>
                        <a:schemeClr val="tx1"/>
                      </a:solidFill>
                      <a:prstDash val="solid"/>
                    </a:lnT>
                    <a:solidFill>
                      <a:schemeClr val="accent4"/>
                    </a:solidFill>
                  </a:tcPr>
                </a:tc>
                <a:tc>
                  <a:txBody>
                    <a:bodyPr/>
                    <a:lstStyle/>
                    <a:p>
                      <a:pPr algn="ctr">
                        <a:lnSpc>
                          <a:spcPts val="1400"/>
                        </a:lnSpc>
                        <a:spcAft>
                          <a:spcPts val="0"/>
                        </a:spcAft>
                      </a:pPr>
                      <a:r>
                        <a:rPr lang="en-US" altLang="zh-CN" sz="1000" kern="100" dirty="0">
                          <a:solidFill>
                            <a:schemeClr val="tx1"/>
                          </a:solidFill>
                          <a:effectLst/>
                        </a:rPr>
                        <a:t>11</a:t>
                      </a:r>
                      <a:endParaRPr lang="en-US" altLang="zh-CN" sz="1000"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T w="12700" cap="flat" cmpd="sng" algn="ctr">
                      <a:solidFill>
                        <a:schemeClr val="tx1"/>
                      </a:solidFill>
                      <a:prstDash val="solid"/>
                      <a:round/>
                      <a:headEnd type="none" w="med" len="med"/>
                      <a:tailEnd type="none" w="med" len="med"/>
                    </a:lnT>
                    <a:solidFill>
                      <a:schemeClr val="accent4"/>
                    </a:solidFill>
                  </a:tcPr>
                </a:tc>
                <a:tc>
                  <a:txBody>
                    <a:bodyPr/>
                    <a:lstStyle/>
                    <a:p>
                      <a:pPr algn="ctr">
                        <a:lnSpc>
                          <a:spcPts val="1400"/>
                        </a:lnSpc>
                        <a:spcAft>
                          <a:spcPts val="0"/>
                        </a:spcAft>
                      </a:pPr>
                      <a:r>
                        <a:rPr lang="en-US" altLang="zh-CN" sz="1000" kern="100" dirty="0">
                          <a:solidFill>
                            <a:schemeClr val="tx1"/>
                          </a:solidFill>
                          <a:effectLst/>
                        </a:rPr>
                        <a:t>12</a:t>
                      </a:r>
                      <a:endParaRPr lang="en-US" altLang="zh-CN" sz="1000"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T w="12700" cap="flat" cmpd="sng" algn="ctr">
                      <a:solidFill>
                        <a:schemeClr val="tx1"/>
                      </a:solidFill>
                      <a:prstDash val="solid"/>
                      <a:round/>
                      <a:headEnd type="none" w="med" len="med"/>
                      <a:tailEnd type="none" w="med" len="med"/>
                    </a:lnT>
                    <a:solidFill>
                      <a:schemeClr val="accent4"/>
                    </a:solidFill>
                  </a:tcPr>
                </a:tc>
                <a:tc>
                  <a:txBody>
                    <a:bodyPr/>
                    <a:lstStyle/>
                    <a:p>
                      <a:pPr algn="ctr">
                        <a:lnSpc>
                          <a:spcPts val="1400"/>
                        </a:lnSpc>
                        <a:spcAft>
                          <a:spcPts val="0"/>
                        </a:spcAft>
                      </a:pPr>
                      <a:r>
                        <a:rPr lang="en-US" altLang="zh-CN" sz="1000" kern="100" dirty="0">
                          <a:solidFill>
                            <a:schemeClr val="tx1"/>
                          </a:solidFill>
                          <a:effectLst/>
                        </a:rPr>
                        <a:t>13</a:t>
                      </a:r>
                      <a:endParaRPr lang="en-US" altLang="zh-CN" sz="1000"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T w="12700" cap="flat" cmpd="sng" algn="ctr">
                      <a:solidFill>
                        <a:schemeClr val="tx1"/>
                      </a:solidFill>
                      <a:prstDash val="solid"/>
                      <a:round/>
                      <a:headEnd type="none" w="med" len="med"/>
                      <a:tailEnd type="none" w="med" len="med"/>
                    </a:lnT>
                    <a:solidFill>
                      <a:schemeClr val="accent4"/>
                    </a:solidFill>
                  </a:tcPr>
                </a:tc>
                <a:tc>
                  <a:txBody>
                    <a:bodyPr/>
                    <a:lstStyle/>
                    <a:p>
                      <a:pPr algn="ctr">
                        <a:lnSpc>
                          <a:spcPts val="1400"/>
                        </a:lnSpc>
                        <a:spcAft>
                          <a:spcPts val="0"/>
                        </a:spcAft>
                      </a:pPr>
                      <a:r>
                        <a:rPr lang="en-US" altLang="zh-CN" sz="1000" kern="100" dirty="0">
                          <a:solidFill>
                            <a:schemeClr val="tx1"/>
                          </a:solidFill>
                          <a:effectLst/>
                        </a:rPr>
                        <a:t>14</a:t>
                      </a:r>
                      <a:endParaRPr lang="en-US" altLang="zh-CN" sz="1000"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T w="12700" cap="flat" cmpd="sng" algn="ctr">
                      <a:solidFill>
                        <a:schemeClr val="tx1"/>
                      </a:solidFill>
                      <a:prstDash val="solid"/>
                      <a:round/>
                      <a:headEnd type="none" w="med" len="med"/>
                      <a:tailEnd type="none" w="med" len="med"/>
                    </a:lnT>
                    <a:solidFill>
                      <a:schemeClr val="accent4"/>
                    </a:solidFill>
                  </a:tcPr>
                </a:tc>
                <a:tc>
                  <a:txBody>
                    <a:bodyPr/>
                    <a:lstStyle/>
                    <a:p>
                      <a:pPr algn="ctr">
                        <a:lnSpc>
                          <a:spcPts val="1400"/>
                        </a:lnSpc>
                        <a:spcAft>
                          <a:spcPts val="0"/>
                        </a:spcAft>
                      </a:pPr>
                      <a:r>
                        <a:rPr lang="en-US" altLang="zh-CN" sz="1000" kern="100" dirty="0">
                          <a:solidFill>
                            <a:schemeClr val="tx1"/>
                          </a:solidFill>
                          <a:effectLst/>
                        </a:rPr>
                        <a:t>15</a:t>
                      </a:r>
                      <a:endParaRPr lang="en-US" altLang="zh-CN" sz="1000"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nchor="ctr">
                    <a:lnT w="12700" cmpd="sng">
                      <a:solidFill>
                        <a:schemeClr val="tx1"/>
                      </a:solidFill>
                      <a:prstDash val="solid"/>
                    </a:lnT>
                    <a:solidFill>
                      <a:schemeClr val="accent4"/>
                    </a:solidFill>
                  </a:tcPr>
                </a:tc>
                <a:extLst>
                  <a:ext uri="{0D108BD9-81ED-4DB2-BD59-A6C34878D82A}">
                    <a16:rowId xmlns:a16="http://schemas.microsoft.com/office/drawing/2014/main" val="10002"/>
                  </a:ext>
                </a:extLst>
              </a:tr>
              <a:tr h="400050">
                <a:tc>
                  <a:txBody>
                    <a:bodyPr/>
                    <a:lstStyle/>
                    <a:p>
                      <a:endParaRPr lang="zh-CN" sz="800" dirty="0">
                        <a:solidFill>
                          <a:schemeClr val="tx1"/>
                        </a:solidFill>
                        <a:effectLst/>
                        <a:latin typeface="Calibri" panose="020F0502020204030204" charset="0"/>
                      </a:endParaRPr>
                    </a:p>
                  </a:txBody>
                  <a:tcPr marL="55434" marR="55434" marT="0" marB="0">
                    <a:solidFill>
                      <a:schemeClr val="accent4"/>
                    </a:solidFill>
                  </a:tcPr>
                </a:tc>
                <a:tc gridSpan="14">
                  <a:txBody>
                    <a:bodyPr/>
                    <a:lstStyle/>
                    <a:p>
                      <a:pPr algn="just">
                        <a:lnSpc>
                          <a:spcPts val="1400"/>
                        </a:lnSpc>
                        <a:spcAft>
                          <a:spcPts val="0"/>
                        </a:spcAft>
                      </a:pPr>
                      <a:r>
                        <a:rPr lang="en-US" sz="800" kern="100" dirty="0">
                          <a:solidFill>
                            <a:schemeClr val="tx1"/>
                          </a:solidFill>
                          <a:effectLst/>
                        </a:rPr>
                        <a:t> </a:t>
                      </a:r>
                      <a:endParaRPr lang="en-US" sz="800"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5434" marR="55434" marT="0" marB="0">
                    <a:solidFill>
                      <a:schemeClr val="accent4"/>
                    </a:solidFill>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3"/>
                  </a:ext>
                </a:extLst>
              </a:tr>
            </a:tbl>
          </a:graphicData>
        </a:graphic>
      </p:graphicFrame>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t="39524"/>
          <a:stretch>
            <a:fillRect/>
          </a:stretch>
        </p:blipFill>
        <p:spPr>
          <a:xfrm>
            <a:off x="0" y="5673725"/>
            <a:ext cx="12192000" cy="1184275"/>
          </a:xfrm>
          <a:prstGeom prst="rect">
            <a:avLst/>
          </a:prstGeom>
        </p:spPr>
      </p:pic>
      <p:pic>
        <p:nvPicPr>
          <p:cNvPr id="6" name="图片 5"/>
          <p:cNvPicPr>
            <a:picLocks noChangeAspect="1"/>
          </p:cNvPicPr>
          <p:nvPr>
            <p:custDataLst>
              <p:tags r:id="rId2"/>
            </p:custDataLst>
          </p:nvPr>
        </p:nvPicPr>
        <p:blipFill>
          <a:blip r:embed="rId6"/>
          <a:stretch>
            <a:fillRect/>
          </a:stretch>
        </p:blipFill>
        <p:spPr>
          <a:xfrm>
            <a:off x="-635" y="-106680"/>
            <a:ext cx="12193270" cy="1174750"/>
          </a:xfrm>
          <a:prstGeom prst="rect">
            <a:avLst/>
          </a:prstGeom>
        </p:spPr>
      </p:pic>
      <p:sp>
        <p:nvSpPr>
          <p:cNvPr id="4" name="文本框 3"/>
          <p:cNvSpPr txBox="1"/>
          <p:nvPr>
            <p:custDataLst>
              <p:tags r:id="rId3"/>
            </p:custDataLst>
          </p:nvPr>
        </p:nvSpPr>
        <p:spPr>
          <a:xfrm>
            <a:off x="1284605" y="1176020"/>
            <a:ext cx="9545955" cy="4828540"/>
          </a:xfrm>
          <a:prstGeom prst="rect">
            <a:avLst/>
          </a:prstGeom>
          <a:noFill/>
        </p:spPr>
        <p:txBody>
          <a:bodyPr wrap="square">
            <a:noAutofit/>
          </a:bodyPr>
          <a:lstStyle/>
          <a:p>
            <a:pPr marL="0" marR="0" lvl="0" indent="0" algn="l" defTabSz="914400" rtl="0" eaLnBrk="0" fontAlgn="base" latinLnBrk="0" hangingPunct="0">
              <a:lnSpc>
                <a:spcPct val="100000"/>
              </a:lnSpc>
              <a:spcBef>
                <a:spcPct val="0"/>
              </a:spcBef>
              <a:spcAft>
                <a:spcPct val="0"/>
              </a:spcAft>
              <a:buClrTx/>
              <a:buSzTx/>
              <a:buFontTx/>
              <a:buNone/>
              <a:defRPr/>
            </a:pPr>
            <a:r>
              <a:rPr lang="zh-CN" altLang="en-US" sz="4800" b="1" kern="0" noProof="0" dirty="0">
                <a:ln>
                  <a:noFill/>
                </a:ln>
                <a:solidFill>
                  <a:srgbClr val="FF0000"/>
                </a:solidFill>
                <a:effectLst>
                  <a:outerShdw blurRad="38100" dist="38100" dir="2700000" algn="tl">
                    <a:srgbClr val="000000"/>
                  </a:outerShdw>
                </a:effectLst>
                <a:uLnTx/>
                <a:uFillTx/>
                <a:ea typeface="仿宋_GB2312" panose="02010609030101010101" pitchFamily="49" charset="-122"/>
                <a:sym typeface="+mn-lt"/>
              </a:rPr>
              <a:t>填表人员</a:t>
            </a:r>
            <a:r>
              <a:rPr lang="en-US" altLang="zh-CN" sz="2400" b="1" kern="0" noProof="0" dirty="0">
                <a:ln>
                  <a:noFill/>
                </a:ln>
                <a:solidFill>
                  <a:srgbClr val="FF0000"/>
                </a:solidFill>
                <a:effectLst>
                  <a:outerShdw blurRad="38100" dist="38100" dir="2700000" algn="tl">
                    <a:srgbClr val="000000">
                      <a:alpha val="43137"/>
                    </a:srgbClr>
                  </a:outerShdw>
                </a:effectLst>
                <a:uLnTx/>
                <a:uFillTx/>
                <a:sym typeface="+mn-ea"/>
              </a:rPr>
              <a:t>         </a:t>
            </a:r>
          </a:p>
          <a:p>
            <a:pPr marL="0" marR="0" lvl="0" indent="0" algn="l" defTabSz="914400" rtl="0" eaLnBrk="0" fontAlgn="base" latinLnBrk="0" hangingPunct="0">
              <a:lnSpc>
                <a:spcPct val="100000"/>
              </a:lnSpc>
              <a:spcBef>
                <a:spcPct val="0"/>
              </a:spcBef>
              <a:spcAft>
                <a:spcPct val="0"/>
              </a:spcAft>
              <a:buClrTx/>
              <a:buSzTx/>
              <a:buFontTx/>
              <a:buNone/>
              <a:defRPr/>
            </a:pPr>
            <a:r>
              <a:rPr lang="en-US" altLang="zh-CN" sz="2400" b="1" noProof="0" dirty="0">
                <a:ln>
                  <a:noFill/>
                </a:ln>
                <a:solidFill>
                  <a:srgbClr val="FFFF00"/>
                </a:solidFill>
                <a:effectLst>
                  <a:outerShdw blurRad="38100" dist="38100" dir="2700000" algn="tl">
                    <a:srgbClr val="000000">
                      <a:alpha val="43137"/>
                    </a:srgbClr>
                  </a:outerShdw>
                </a:effectLst>
                <a:uLnTx/>
                <a:uFillTx/>
                <a:sym typeface="+mn-ea"/>
              </a:rPr>
              <a:t>         </a:t>
            </a:r>
            <a:r>
              <a:rPr lang="zh-CN" altLang="zh-CN" sz="2400" b="1" kern="0" noProof="0" dirty="0">
                <a:ln>
                  <a:noFill/>
                </a:ln>
                <a:solidFill>
                  <a:srgbClr val="3657B4"/>
                </a:solidFill>
                <a:effectLst>
                  <a:outerShdw blurRad="38100" dist="38100" dir="2700000" algn="tl">
                    <a:srgbClr val="000000">
                      <a:alpha val="43137"/>
                    </a:srgbClr>
                  </a:outerShdw>
                </a:effectLst>
                <a:uLnTx/>
                <a:uFillTx/>
                <a:sym typeface="+mn-ea"/>
              </a:rPr>
              <a:t>《新就业形态劳动者劳动报酬情况》填报对象为依托互联网平台就业，通过提供劳动或服务获取劳动报酬的劳动者。</a:t>
            </a:r>
            <a:endParaRPr kumimoji="0" lang="en-US" altLang="zh-CN" sz="2400" b="1"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mn-lt"/>
              <a:ea typeface="+mn-ea"/>
              <a:cs typeface="+mn-cs"/>
              <a:sym typeface="+mn-ea"/>
            </a:endParaRPr>
          </a:p>
          <a:p>
            <a:pPr marL="0" marR="0" lvl="0" indent="0" algn="l" defTabSz="914400" rtl="0" eaLnBrk="0" fontAlgn="base" latinLnBrk="0" hangingPunct="0">
              <a:lnSpc>
                <a:spcPct val="100000"/>
              </a:lnSpc>
              <a:spcBef>
                <a:spcPct val="0"/>
              </a:spcBef>
              <a:spcAft>
                <a:spcPct val="0"/>
              </a:spcAft>
              <a:buClrTx/>
              <a:buSzTx/>
              <a:buFontTx/>
              <a:buNone/>
              <a:defRPr/>
            </a:pPr>
            <a:r>
              <a:rPr lang="zh-CN" altLang="en-US" sz="4800" b="1" kern="0" noProof="0" dirty="0">
                <a:ln>
                  <a:noFill/>
                </a:ln>
                <a:solidFill>
                  <a:srgbClr val="FF0000"/>
                </a:solidFill>
                <a:effectLst>
                  <a:outerShdw blurRad="38100" dist="38100" dir="2700000" algn="tl">
                    <a:srgbClr val="000000"/>
                  </a:outerShdw>
                </a:effectLst>
                <a:uLnTx/>
                <a:uFillTx/>
                <a:ea typeface="仿宋_GB2312" panose="02010609030101010101" pitchFamily="49" charset="-122"/>
                <a:sym typeface="+mn-ea"/>
              </a:rPr>
              <a:t>信息填写</a:t>
            </a:r>
            <a:endParaRPr kumimoji="0" lang="zh-CN" altLang="en-US" sz="4800" b="1" i="0" u="none" strike="noStrike" kern="0" cap="none" spc="0" normalizeH="0" baseline="0" noProof="0" dirty="0">
              <a:ln>
                <a:noFill/>
              </a:ln>
              <a:solidFill>
                <a:srgbClr val="FF0000"/>
              </a:solidFill>
              <a:effectLst>
                <a:outerShdw blurRad="38100" dist="38100" dir="2700000" algn="tl">
                  <a:srgbClr val="000000"/>
                </a:outerShdw>
              </a:effectLst>
              <a:uLnTx/>
              <a:uFillTx/>
              <a:latin typeface="+mn-lt"/>
              <a:ea typeface="仿宋_GB2312" panose="02010609030101010101" pitchFamily="49"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lang="zh-CN" altLang="en-US" sz="2400" b="1" noProof="0" dirty="0">
                <a:ln>
                  <a:noFill/>
                </a:ln>
                <a:solidFill>
                  <a:srgbClr val="FFFF00"/>
                </a:solidFill>
                <a:effectLst>
                  <a:outerShdw blurRad="38100" dist="38100" dir="2700000" algn="tl">
                    <a:srgbClr val="000000">
                      <a:alpha val="43137"/>
                    </a:srgbClr>
                  </a:outerShdw>
                </a:effectLst>
                <a:uLnTx/>
                <a:uFillTx/>
                <a:sym typeface="+mn-ea"/>
              </a:rPr>
              <a:t>        </a:t>
            </a:r>
            <a:r>
              <a:rPr lang="en-US" altLang="zh-CN" sz="2400" b="1" noProof="0" dirty="0">
                <a:ln>
                  <a:noFill/>
                </a:ln>
                <a:solidFill>
                  <a:srgbClr val="FFFF00"/>
                </a:solidFill>
                <a:effectLst>
                  <a:outerShdw blurRad="38100" dist="38100" dir="2700000" algn="tl">
                    <a:srgbClr val="000000">
                      <a:alpha val="43137"/>
                    </a:srgbClr>
                  </a:outerShdw>
                </a:effectLst>
                <a:uLnTx/>
                <a:uFillTx/>
                <a:sym typeface="+mn-ea"/>
              </a:rPr>
              <a:t> </a:t>
            </a:r>
            <a:r>
              <a:rPr lang="zh-CN" altLang="zh-CN" sz="2400" b="1" kern="0" noProof="0" dirty="0">
                <a:ln>
                  <a:noFill/>
                </a:ln>
                <a:solidFill>
                  <a:srgbClr val="3657B4"/>
                </a:solidFill>
                <a:effectLst>
                  <a:outerShdw blurRad="38100" dist="38100" dir="2700000" algn="tl">
                    <a:srgbClr val="000000">
                      <a:alpha val="43137"/>
                    </a:srgbClr>
                  </a:outerShdw>
                </a:effectLst>
                <a:uLnTx/>
                <a:uFillTx/>
                <a:sym typeface="+mn-ea"/>
              </a:rPr>
              <a:t>人员代码、性别、出生年份、学历、职业	、工作所在地行政区划代码、全年实际工作月数、全年平台在线时长合计	、全年实际服务时长合计、全年劳动报酬合计、基本报酬(类)、计件报酬(类)、奖励收入、津补贴(类)、其他。</a:t>
            </a:r>
            <a:endParaRPr kumimoji="0" lang="zh-CN" altLang="zh-CN"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lt"/>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lang="zh-CN" altLang="zh-CN" sz="2400" b="1" kern="0" noProof="0" dirty="0">
                <a:ln>
                  <a:noFill/>
                </a:ln>
                <a:solidFill>
                  <a:srgbClr val="3657B4"/>
                </a:solidFill>
                <a:effectLst>
                  <a:outerShdw blurRad="38100" dist="38100" dir="2700000" algn="tl">
                    <a:srgbClr val="000000">
                      <a:alpha val="43137"/>
                    </a:srgbClr>
                  </a:outerShdw>
                </a:effectLst>
                <a:uLnTx/>
                <a:uFillTx/>
                <a:sym typeface="+mn-ea"/>
              </a:rPr>
              <a:t>         主要指标解释如下：</a:t>
            </a:r>
            <a:endParaRPr kumimoji="0" lang="zh-CN" altLang="zh-CN"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lt"/>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1" i="0" u="none" strike="noStrike" kern="1200" cap="none" spc="0" normalizeH="0" baseline="0" noProof="0" dirty="0">
              <a:ln>
                <a:noFill/>
              </a:ln>
              <a:solidFill>
                <a:srgbClr val="3657B4"/>
              </a:solidFill>
              <a:effectLst>
                <a:outerShdw blurRad="38100" dist="38100" dir="2700000" algn="tl">
                  <a:srgbClr val="000000">
                    <a:alpha val="43137"/>
                  </a:srgbClr>
                </a:outerShdw>
              </a:effectLst>
              <a:uLnTx/>
              <a:uFillTx/>
              <a:latin typeface="+mn-lt"/>
              <a:ea typeface="+mn-ea"/>
              <a:cs typeface="+mn-cs"/>
              <a:sym typeface="+mn-ea"/>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t="39524"/>
          <a:stretch>
            <a:fillRect/>
          </a:stretch>
        </p:blipFill>
        <p:spPr>
          <a:xfrm>
            <a:off x="0" y="5673725"/>
            <a:ext cx="12192000" cy="1184275"/>
          </a:xfrm>
          <a:prstGeom prst="rect">
            <a:avLst/>
          </a:prstGeom>
        </p:spPr>
      </p:pic>
      <p:pic>
        <p:nvPicPr>
          <p:cNvPr id="6" name="图片 5"/>
          <p:cNvPicPr>
            <a:picLocks noChangeAspect="1"/>
          </p:cNvPicPr>
          <p:nvPr>
            <p:custDataLst>
              <p:tags r:id="rId2"/>
            </p:custDataLst>
          </p:nvPr>
        </p:nvPicPr>
        <p:blipFill>
          <a:blip r:embed="rId6"/>
          <a:stretch>
            <a:fillRect/>
          </a:stretch>
        </p:blipFill>
        <p:spPr>
          <a:xfrm>
            <a:off x="-635" y="-106680"/>
            <a:ext cx="12193270" cy="1174750"/>
          </a:xfrm>
          <a:prstGeom prst="rect">
            <a:avLst/>
          </a:prstGeom>
        </p:spPr>
      </p:pic>
      <p:sp>
        <p:nvSpPr>
          <p:cNvPr id="7" name="Text Box 15"/>
          <p:cNvSpPr txBox="1"/>
          <p:nvPr>
            <p:custDataLst>
              <p:tags r:id="rId3"/>
            </p:custDataLst>
          </p:nvPr>
        </p:nvSpPr>
        <p:spPr>
          <a:xfrm>
            <a:off x="544195" y="488315"/>
            <a:ext cx="11334750" cy="515366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.全年实际工作月数</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指劳动者在调查年度内实际提供劳动或服务的月份数，单位：月。</a:t>
            </a: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2</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.全年平台在线时长合计</a:t>
            </a:r>
            <a:endParaRPr kumimoji="0" lang="en-US" altLang="zh-CN"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endParaRPr>
          </a:p>
          <a:p>
            <a:pPr marL="0" marR="0" lvl="0" indent="-609600" algn="l" defTabSz="914400" rtl="0" eaLnBrk="1" fontAlgn="base" latinLnBrk="0" hangingPunct="1">
              <a:lnSpc>
                <a:spcPct val="100000"/>
              </a:lnSpc>
              <a:spcBef>
                <a:spcPts val="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指劳动者在调查年度内依托本互联网平台登录在线的累计时长，单位：小时</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年。</a:t>
            </a:r>
            <a:endParaRPr kumimoji="0" lang="en-US" altLang="zh-CN" sz="2400" b="1" i="0" u="none" strike="noStrike" kern="0" cap="none" spc="0" normalizeH="0" baseline="0" noProof="0" dirty="0">
              <a:ln>
                <a:noFill/>
              </a:ln>
              <a:solidFill>
                <a:srgbClr val="FFFF00"/>
              </a:solidFill>
              <a:effectLst>
                <a:outerShdw blurRad="38100" dist="38100" dir="2700000" algn="tl">
                  <a:srgbClr val="000000">
                    <a:alpha val="43137"/>
                  </a:srgbClr>
                </a:outerShdw>
              </a:effectLst>
              <a:uLnTx/>
              <a:uFillTx/>
              <a:latin typeface="+mn-ea"/>
              <a:cs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3</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.全年实际服务时长合计</a:t>
            </a:r>
            <a:endParaRPr kumimoji="0" lang="en-US" altLang="zh-CN"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endParaRPr>
          </a:p>
          <a:p>
            <a:pPr marL="0" marR="0" lvl="0" indent="-609600" algn="l" defTabSz="914400" rtl="0" eaLnBrk="1" fontAlgn="base" latinLnBrk="0" hangingPunct="1">
              <a:lnSpc>
                <a:spcPct val="100000"/>
              </a:lnSpc>
              <a:spcBef>
                <a:spcPts val="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指劳动者在调查年度内依托本互联网平台实际提供劳动或服务的累计时长，单位：小时</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年。</a:t>
            </a: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4</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.全年劳动报酬合计</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指劳动者在调查年度内因提供劳动或服务而从本互联网平台取得的劳动报酬总和。单位：元</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年。</a:t>
            </a:r>
            <a:endParaRPr kumimoji="0" lang="en-US" altLang="zh-CN"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包括五个二级指标。根据本调查制度的目的和内容，按照分类概括限定法设计填报。单位：元</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年。 </a:t>
            </a:r>
            <a:endParaRPr kumimoji="0" lang="en-US" altLang="zh-CN" sz="2400" b="1" i="0" u="none" strike="noStrike" kern="0" cap="none" spc="0" normalizeH="0" baseline="0" noProof="0" dirty="0">
              <a:ln>
                <a:noFill/>
              </a:ln>
              <a:solidFill>
                <a:srgbClr val="FFFF00"/>
              </a:solidFill>
              <a:effectLst>
                <a:outerShdw blurRad="38100" dist="38100" dir="2700000" algn="tl">
                  <a:srgbClr val="000000">
                    <a:alpha val="43137"/>
                  </a:srgbClr>
                </a:outerShdw>
              </a:effectLst>
              <a:uLnTx/>
              <a:uFillTx/>
              <a:latin typeface="+mn-ea"/>
              <a:cs typeface="+mn-ea"/>
            </a:endParaRPr>
          </a:p>
          <a:p>
            <a:pPr marL="0" marR="0" lvl="0" indent="-609600" algn="l" defTabSz="914400" rtl="0" eaLnBrk="1" fontAlgn="base" latinLnBrk="0" hangingPunct="1">
              <a:lnSpc>
                <a:spcPct val="100000"/>
              </a:lnSpc>
              <a:spcBef>
                <a:spcPts val="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t="39524"/>
          <a:stretch>
            <a:fillRect/>
          </a:stretch>
        </p:blipFill>
        <p:spPr>
          <a:xfrm>
            <a:off x="0" y="5673725"/>
            <a:ext cx="12192000" cy="1184275"/>
          </a:xfrm>
          <a:prstGeom prst="rect">
            <a:avLst/>
          </a:prstGeom>
        </p:spPr>
      </p:pic>
      <p:pic>
        <p:nvPicPr>
          <p:cNvPr id="6" name="图片 5"/>
          <p:cNvPicPr>
            <a:picLocks noChangeAspect="1"/>
          </p:cNvPicPr>
          <p:nvPr>
            <p:custDataLst>
              <p:tags r:id="rId2"/>
            </p:custDataLst>
          </p:nvPr>
        </p:nvPicPr>
        <p:blipFill>
          <a:blip r:embed="rId6"/>
          <a:stretch>
            <a:fillRect/>
          </a:stretch>
        </p:blipFill>
        <p:spPr>
          <a:xfrm>
            <a:off x="-635" y="-106680"/>
            <a:ext cx="12193270" cy="1174750"/>
          </a:xfrm>
          <a:prstGeom prst="rect">
            <a:avLst/>
          </a:prstGeom>
        </p:spPr>
      </p:pic>
      <p:sp>
        <p:nvSpPr>
          <p:cNvPr id="7" name="Text Box 15"/>
          <p:cNvSpPr txBox="1"/>
          <p:nvPr>
            <p:custDataLst>
              <p:tags r:id="rId3"/>
            </p:custDataLst>
          </p:nvPr>
        </p:nvSpPr>
        <p:spPr>
          <a:xfrm>
            <a:off x="544195" y="488315"/>
            <a:ext cx="11334750" cy="515366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）基本报酬（类）</a:t>
            </a:r>
            <a:endParaRPr kumimoji="0" lang="en-US" altLang="zh-CN"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endParaRPr>
          </a:p>
          <a:p>
            <a:pPr marL="0" marR="0" lvl="0" indent="-609600" algn="l" defTabSz="914400" rtl="0" eaLnBrk="1" fontAlgn="base" latinLnBrk="0" hangingPunct="1">
              <a:lnSpc>
                <a:spcPct val="100000"/>
              </a:lnSpc>
              <a:spcBef>
                <a:spcPts val="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指按照与劳动者约定的、与本人岗位相对应的，发放周期和发放水平相对固定的劳动报酬，如底薪、基础薪酬等项目。</a:t>
            </a:r>
            <a:endPar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2</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）计件报酬（类）</a:t>
            </a:r>
            <a:endParaRPr kumimoji="0" lang="en-US" altLang="zh-CN"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endParaRPr>
          </a:p>
          <a:p>
            <a:pPr marL="0" marR="0" lvl="0" indent="-609600" algn="l" defTabSz="914400" rtl="0" eaLnBrk="1" fontAlgn="base" latinLnBrk="0" hangingPunct="1">
              <a:lnSpc>
                <a:spcPct val="100000"/>
              </a:lnSpc>
              <a:spcBef>
                <a:spcPts val="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指按预先规定的计件（或计单）单价，根据劳动者提供劳动或服务的时间、数量、质量等支付的劳动报酬，或根据劳动或服务项目提成计算的报酬，如按件提成、按单提成等。</a:t>
            </a:r>
            <a:endParaRPr kumimoji="0" lang="en-US" altLang="zh-CN"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3</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）奖励收入（类）</a:t>
            </a:r>
            <a:endParaRPr kumimoji="0" lang="en-US" altLang="zh-CN"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endParaRPr>
          </a:p>
          <a:p>
            <a:pPr marL="0" marR="0" lvl="0" indent="-609600" algn="l" defTabSz="914400" rtl="0" eaLnBrk="1" fontAlgn="base" latinLnBrk="0" hangingPunct="1">
              <a:lnSpc>
                <a:spcPct val="100000"/>
              </a:lnSpc>
              <a:spcBef>
                <a:spcPts val="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指根据劳动者工作业绩或实际表现，在计件报酬之外发放的奖励性报酬。如满勤奖、冲单奖、好评服务奖等。</a:t>
            </a:r>
            <a:endParaRPr kumimoji="0" lang="en-US" altLang="zh-CN" sz="2400" b="1" i="0" u="none" strike="noStrike" kern="0" cap="none" spc="0" normalizeH="0" baseline="0" noProof="0" dirty="0">
              <a:ln>
                <a:noFill/>
              </a:ln>
              <a:solidFill>
                <a:srgbClr val="FFFF00"/>
              </a:solidFill>
              <a:effectLst>
                <a:outerShdw blurRad="38100" dist="38100" dir="2700000" algn="tl">
                  <a:srgbClr val="000000">
                    <a:alpha val="43137"/>
                  </a:srgbClr>
                </a:outerShdw>
              </a:effectLst>
              <a:uLnTx/>
              <a:uFillTx/>
              <a:latin typeface="+mn-ea"/>
              <a:cs typeface="+mn-ea"/>
            </a:endParaRPr>
          </a:p>
          <a:p>
            <a:pPr marL="0" marR="0" lvl="0" indent="-609600" algn="l" defTabSz="914400" rtl="0" eaLnBrk="1" fontAlgn="base" latinLnBrk="0" hangingPunct="1">
              <a:lnSpc>
                <a:spcPct val="100000"/>
              </a:lnSpc>
              <a:spcBef>
                <a:spcPts val="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圆圈&#10;&#10;描述已自动生成"/>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t="39524"/>
          <a:stretch>
            <a:fillRect/>
          </a:stretch>
        </p:blipFill>
        <p:spPr>
          <a:xfrm>
            <a:off x="0" y="5673725"/>
            <a:ext cx="12192000" cy="1184275"/>
          </a:xfrm>
          <a:prstGeom prst="rect">
            <a:avLst/>
          </a:prstGeom>
        </p:spPr>
      </p:pic>
      <p:pic>
        <p:nvPicPr>
          <p:cNvPr id="6" name="图片 5"/>
          <p:cNvPicPr>
            <a:picLocks noChangeAspect="1"/>
          </p:cNvPicPr>
          <p:nvPr>
            <p:custDataLst>
              <p:tags r:id="rId2"/>
            </p:custDataLst>
          </p:nvPr>
        </p:nvPicPr>
        <p:blipFill>
          <a:blip r:embed="rId6"/>
          <a:stretch>
            <a:fillRect/>
          </a:stretch>
        </p:blipFill>
        <p:spPr>
          <a:xfrm>
            <a:off x="-635" y="-106680"/>
            <a:ext cx="12193270" cy="1174750"/>
          </a:xfrm>
          <a:prstGeom prst="rect">
            <a:avLst/>
          </a:prstGeom>
        </p:spPr>
      </p:pic>
      <p:sp>
        <p:nvSpPr>
          <p:cNvPr id="7" name="Text Box 15"/>
          <p:cNvSpPr txBox="1"/>
          <p:nvPr>
            <p:custDataLst>
              <p:tags r:id="rId3"/>
            </p:custDataLst>
          </p:nvPr>
        </p:nvSpPr>
        <p:spPr>
          <a:xfrm>
            <a:off x="544195" y="1068705"/>
            <a:ext cx="11334750" cy="457327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4</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）津贴补贴（类）</a:t>
            </a:r>
            <a:endParaRPr kumimoji="0" lang="en-US" altLang="zh-CN"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endParaRPr>
          </a:p>
          <a:p>
            <a:pPr marL="0" marR="0" lvl="0" indent="-609600" algn="l" defTabSz="914400" rtl="0" eaLnBrk="1" fontAlgn="base" latinLnBrk="0" hangingPunct="1">
              <a:lnSpc>
                <a:spcPct val="100000"/>
              </a:lnSpc>
              <a:spcBef>
                <a:spcPts val="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包括劳动者在节假日、业务高峰期、人员紧缺期、恶劣天气等特殊条件下提供劳动或服务而获得的补偿性津贴，还包括企业支付给劳动者的通话补贴、食宿补贴等项目。</a:t>
            </a: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5</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）其他</a:t>
            </a:r>
            <a:endParaRPr kumimoji="0" lang="en-US" altLang="zh-CN"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endParaRPr>
          </a:p>
          <a:p>
            <a:pPr marL="0" marR="0" lvl="0" indent="-609600" algn="l" defTabSz="914400" rtl="0" eaLnBrk="1" fontAlgn="base" latinLnBrk="0" hangingPunct="1">
              <a:lnSpc>
                <a:spcPct val="100000"/>
              </a:lnSpc>
              <a:spcBef>
                <a:spcPts val="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指其他不便归于以上四类的劳动报酬。不包括非货币性福利。</a:t>
            </a:r>
            <a:endParaRPr kumimoji="0" lang="en-US" altLang="zh-CN" sz="2400" b="1" i="0" u="none" strike="noStrike" kern="0" cap="none" spc="0" normalizeH="0" baseline="0" noProof="0" dirty="0">
              <a:ln>
                <a:noFill/>
              </a:ln>
              <a:solidFill>
                <a:srgbClr val="FFFF00"/>
              </a:solidFill>
              <a:effectLst>
                <a:outerShdw blurRad="38100" dist="38100" dir="2700000" algn="tl">
                  <a:srgbClr val="000000">
                    <a:alpha val="43137"/>
                  </a:srgbClr>
                </a:outerShdw>
              </a:effectLst>
              <a:uLnTx/>
              <a:uFillTx/>
              <a:latin typeface="+mn-ea"/>
              <a:cs typeface="+mn-ea"/>
            </a:endParaRPr>
          </a:p>
          <a:p>
            <a:pPr marL="0" marR="0" lvl="0" indent="-609600" algn="l" defTabSz="914400" rtl="0" eaLnBrk="1" fontAlgn="base" latinLnBrk="0" hangingPunct="1">
              <a:lnSpc>
                <a:spcPct val="100000"/>
              </a:lnSpc>
              <a:spcBef>
                <a:spcPts val="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圆角 15"/>
          <p:cNvSpPr/>
          <p:nvPr/>
        </p:nvSpPr>
        <p:spPr>
          <a:xfrm>
            <a:off x="0" y="0"/>
            <a:ext cx="12192000" cy="6858000"/>
          </a:xfrm>
          <a:prstGeom prst="roundRect">
            <a:avLst>
              <a:gd name="adj" fmla="val 0"/>
            </a:avLst>
          </a:prstGeom>
          <a:gradFill>
            <a:gsLst>
              <a:gs pos="0">
                <a:srgbClr val="2A448C">
                  <a:alpha val="0"/>
                </a:srgbClr>
              </a:gs>
              <a:gs pos="100000">
                <a:srgbClr val="2A448C">
                  <a:alpha val="10000"/>
                </a:srgbClr>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形状, 圆圈&#10;&#10;描述已自动生成"/>
          <p:cNvPicPr>
            <a:picLocks noChangeAspect="1"/>
          </p:cNvPicPr>
          <p:nvPr/>
        </p:nvPicPr>
        <p:blipFill rotWithShape="1">
          <a:blip r:embed="rId2" cstate="print">
            <a:extLst>
              <a:ext uri="{28A0092B-C50C-407E-A947-70E740481C1C}">
                <a14:useLocalDpi xmlns:a14="http://schemas.microsoft.com/office/drawing/2010/main" val="0"/>
              </a:ext>
            </a:extLst>
          </a:blip>
          <a:srcRect t="39524"/>
          <a:stretch>
            <a:fillRect/>
          </a:stretch>
        </p:blipFill>
        <p:spPr>
          <a:xfrm>
            <a:off x="0" y="5454650"/>
            <a:ext cx="12192000" cy="1403350"/>
          </a:xfrm>
          <a:prstGeom prst="rect">
            <a:avLst/>
          </a:prstGeom>
        </p:spPr>
      </p:pic>
      <p:pic>
        <p:nvPicPr>
          <p:cNvPr id="10" name="图片 9"/>
          <p:cNvPicPr>
            <a:picLocks noChangeAspect="1"/>
          </p:cNvPicPr>
          <p:nvPr/>
        </p:nvPicPr>
        <p:blipFill>
          <a:blip r:embed="rId3"/>
          <a:stretch>
            <a:fillRect/>
          </a:stretch>
        </p:blipFill>
        <p:spPr>
          <a:xfrm>
            <a:off x="-529" y="-426"/>
            <a:ext cx="12193057" cy="1196173"/>
          </a:xfrm>
          <a:prstGeom prst="rect">
            <a:avLst/>
          </a:prstGeom>
        </p:spPr>
      </p:pic>
      <p:sp>
        <p:nvSpPr>
          <p:cNvPr id="11" name="文本框 10"/>
          <p:cNvSpPr txBox="1"/>
          <p:nvPr/>
        </p:nvSpPr>
        <p:spPr>
          <a:xfrm>
            <a:off x="1989627" y="1466884"/>
            <a:ext cx="8212746" cy="1107996"/>
          </a:xfrm>
          <a:prstGeom prst="rect">
            <a:avLst/>
          </a:prstGeom>
          <a:noFill/>
          <a:effectLst/>
        </p:spPr>
        <p:txBody>
          <a:bodyPr wrap="square" rtlCol="0">
            <a:spAutoFit/>
          </a:bodyPr>
          <a:lstStyle/>
          <a:p>
            <a:pPr algn="dist"/>
            <a:r>
              <a:rPr lang="zh-CN" altLang="en-US" sz="6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rPr>
              <a:t>感谢您的观看指导</a:t>
            </a:r>
          </a:p>
        </p:txBody>
      </p:sp>
      <p:sp>
        <p:nvSpPr>
          <p:cNvPr id="12" name="文本框 11"/>
          <p:cNvSpPr txBox="1"/>
          <p:nvPr/>
        </p:nvSpPr>
        <p:spPr>
          <a:xfrm>
            <a:off x="4262927" y="2854280"/>
            <a:ext cx="3666146" cy="338554"/>
          </a:xfrm>
          <a:prstGeom prst="rect">
            <a:avLst/>
          </a:prstGeom>
          <a:noFill/>
          <a:effectLst/>
        </p:spPr>
        <p:txBody>
          <a:bodyPr wrap="square" rtlCol="0">
            <a:spAutoFit/>
          </a:bodyPr>
          <a:lstStyle/>
          <a:p>
            <a:pPr algn="dist"/>
            <a:r>
              <a:rPr lang="en-US" altLang="zh-CN" sz="1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rPr>
              <a:t>THANK YOU</a:t>
            </a:r>
            <a:endParaRPr lang="zh-CN" altLang="en-US" sz="1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endParaRPr>
          </a:p>
        </p:txBody>
      </p:sp>
      <p:grpSp>
        <p:nvGrpSpPr>
          <p:cNvPr id="2" name="组合 1"/>
          <p:cNvGrpSpPr/>
          <p:nvPr/>
        </p:nvGrpSpPr>
        <p:grpSpPr>
          <a:xfrm>
            <a:off x="4920456" y="4666877"/>
            <a:ext cx="2351088" cy="437364"/>
            <a:chOff x="1427162" y="4666877"/>
            <a:chExt cx="2351088" cy="437364"/>
          </a:xfrm>
        </p:grpSpPr>
        <p:sp>
          <p:nvSpPr>
            <p:cNvPr id="14" name="矩形: 圆角 13"/>
            <p:cNvSpPr/>
            <p:nvPr/>
          </p:nvSpPr>
          <p:spPr>
            <a:xfrm>
              <a:off x="1427162" y="4666877"/>
              <a:ext cx="2351088" cy="430888"/>
            </a:xfrm>
            <a:prstGeom prst="roundRect">
              <a:avLst>
                <a:gd name="adj" fmla="val 50000"/>
              </a:avLst>
            </a:prstGeom>
            <a:gradFill>
              <a:gsLst>
                <a:gs pos="0">
                  <a:srgbClr val="2A448C"/>
                </a:gs>
                <a:gs pos="100000">
                  <a:srgbClr val="112368"/>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476541" y="4674346"/>
              <a:ext cx="2209800" cy="429895"/>
            </a:xfrm>
            <a:prstGeom prst="rect">
              <a:avLst/>
            </a:prstGeom>
            <a:noFill/>
          </p:spPr>
          <p:txBody>
            <a:bodyPr wrap="square" rtlCol="0">
              <a:spAutoFit/>
            </a:bodyPr>
            <a:lstStyle/>
            <a:p>
              <a:pPr algn="ctr"/>
              <a:r>
                <a:rPr lang="en-US" altLang="zh-CN" sz="2200" dirty="0">
                  <a:solidFill>
                    <a:schemeClr val="bg1"/>
                  </a:solidFill>
                  <a:latin typeface="汉仪雅酷黑 55W" panose="020B0504020202020204" pitchFamily="34" charset="-122"/>
                  <a:ea typeface="汉仪雅酷黑 55W" panose="020B0504020202020204" pitchFamily="34" charset="-122"/>
                  <a:cs typeface="+mn-ea"/>
                  <a:sym typeface="+mn-lt"/>
                </a:rPr>
                <a:t>2024</a:t>
              </a:r>
              <a:r>
                <a:rPr lang="zh-CN" altLang="en-US" sz="2200" dirty="0">
                  <a:solidFill>
                    <a:schemeClr val="bg1"/>
                  </a:solidFill>
                  <a:latin typeface="汉仪雅酷黑 55W" panose="020B0504020202020204" pitchFamily="34" charset="-122"/>
                  <a:ea typeface="汉仪雅酷黑 55W" panose="020B0504020202020204" pitchFamily="34" charset="-122"/>
                  <a:cs typeface="+mn-ea"/>
                  <a:sym typeface="+mn-lt"/>
                </a:rPr>
                <a:t>年</a:t>
              </a:r>
              <a:r>
                <a:rPr lang="en-US" altLang="zh-CN" sz="2200" dirty="0">
                  <a:solidFill>
                    <a:schemeClr val="bg1"/>
                  </a:solidFill>
                  <a:latin typeface="汉仪雅酷黑 55W" panose="020B0504020202020204" pitchFamily="34" charset="-122"/>
                  <a:ea typeface="汉仪雅酷黑 55W" panose="020B0504020202020204" pitchFamily="34" charset="-122"/>
                  <a:cs typeface="+mn-ea"/>
                  <a:sym typeface="+mn-lt"/>
                </a:rPr>
                <a:t>1</a:t>
              </a:r>
              <a:r>
                <a:rPr lang="zh-CN" altLang="en-US" sz="2200" dirty="0">
                  <a:solidFill>
                    <a:schemeClr val="bg1"/>
                  </a:solidFill>
                  <a:latin typeface="汉仪雅酷黑 55W" panose="020B0504020202020204" pitchFamily="34" charset="-122"/>
                  <a:ea typeface="汉仪雅酷黑 55W" panose="020B0504020202020204" pitchFamily="34" charset="-122"/>
                  <a:cs typeface="+mn-ea"/>
                  <a:sym typeface="+mn-lt"/>
                </a:rPr>
                <a:t>月</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COMMONDATA" val="eyJjb3VudCI6MywiaGRpZCI6ImE4ZDlmMmZhMzViODZiZGRjZWY4OWNlNzM3ZmNlMGNmIiwidXNlckNvdW50Ijox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xml><?xml version="1.0" encoding="utf-8"?>
<p:tagLst xmlns:a="http://schemas.openxmlformats.org/drawingml/2006/main" xmlns:r="http://schemas.openxmlformats.org/officeDocument/2006/relationships" xmlns:p="http://schemas.openxmlformats.org/presentationml/2006/main">
  <p:tag name="KSO_WM_UNIT_TABLE_BEAUTIFY" val="smartTable{44908b25-c259-45c7-ba4e-5144f4d05c60}"/>
  <p:tag name="KSO_WM_BEAUTIFY_FLAG" val=""/>
  <p:tag name="TABLE_ENDDRAG_ORIGIN_RECT" val="648*337"/>
  <p:tag name="TABLE_ENDDRAG_RECT" val="161*132*648*337"/>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xml><?xml version="1.0" encoding="utf-8"?>
<p:tagLst xmlns:a="http://schemas.openxmlformats.org/drawingml/2006/main" xmlns:r="http://schemas.openxmlformats.org/officeDocument/2006/relationships" xmlns:p="http://schemas.openxmlformats.org/presentationml/2006/main">
  <p:tag name="KSO_WM_UNIT_TABLE_BEAUTIFY" val="smartTable{8c475fb8-23f1-4aba-8ae5-fc4c88c0fe60}"/>
  <p:tag name="KSO_WM_BEAUTIFY_FLAG" val=""/>
  <p:tag name="TABLE_ENDDRAG_ORIGIN_RECT" val="422*280"/>
  <p:tag name="TABLE_ENDDRAG_RECT" val="29*130*422*280"/>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3.xml><?xml version="1.0" encoding="utf-8"?>
<p:tagLst xmlns:a="http://schemas.openxmlformats.org/drawingml/2006/main" xmlns:r="http://schemas.openxmlformats.org/officeDocument/2006/relationships" xmlns:p="http://schemas.openxmlformats.org/presentationml/2006/main">
  <p:tag name="KSO_WM_UNIT_TABLE_BEAUTIFY" val="smartTable{72a373ba-1026-430c-9657-f07129eb5b65}"/>
  <p:tag name="KSO_WM_BEAUTIFY_FLAG" val=""/>
  <p:tag name="TABLE_ENDDRAG_ORIGIN_RECT" val="686*278"/>
  <p:tag name="TABLE_ENDDRAG_RECT" val="141*184*686*278"/>
</p:tagLst>
</file>

<file path=ppt/tags/tag2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9.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301,&quot;width&quot;:13835}"/>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3.xml><?xml version="1.0" encoding="utf-8"?>
<p:tagLst xmlns:a="http://schemas.openxmlformats.org/drawingml/2006/main" xmlns:r="http://schemas.openxmlformats.org/officeDocument/2006/relationships" xmlns:p="http://schemas.openxmlformats.org/presentationml/2006/main">
  <p:tag name="KSO_WM_UNIT_TABLE_BEAUTIFY" val="smartTable{c8b7eb1e-6391-40a7-b872-374c269b45b2}"/>
  <p:tag name="KSO_WM_BEAUTIFY_FLAG" val=""/>
  <p:tag name="TABLE_ENDDRAG_ORIGIN_RECT" val="499*91"/>
  <p:tag name="TABLE_ENDDRAG_RECT" val="83*288*499*91"/>
</p:tagLst>
</file>

<file path=ppt/tags/tag2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7.xml><?xml version="1.0" encoding="utf-8"?>
<p:tagLst xmlns:a="http://schemas.openxmlformats.org/drawingml/2006/main" xmlns:r="http://schemas.openxmlformats.org/officeDocument/2006/relationships" xmlns:p="http://schemas.openxmlformats.org/presentationml/2006/main">
  <p:tag name="KSO_WM_UNIT_TABLE_BEAUTIFY" val="smartTable{56da2e9b-f849-40d3-8280-d4aba89e7451}"/>
  <p:tag name="KSO_WM_BEAUTIFY_FLAG" val=""/>
</p:tagLst>
</file>

<file path=ppt/tags/tag2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301,&quot;width&quot;:13835}"/>
  <p:tag name="KSO_WM_BEAUTIFY_FLAG" val=""/>
</p:tagLst>
</file>

<file path=ppt/tags/tag2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1.xml><?xml version="1.0" encoding="utf-8"?>
<p:tagLst xmlns:a="http://schemas.openxmlformats.org/drawingml/2006/main" xmlns:r="http://schemas.openxmlformats.org/officeDocument/2006/relationships" xmlns:p="http://schemas.openxmlformats.org/presentationml/2006/main">
  <p:tag name="KSO_WM_UNIT_TABLE_BEAUTIFY" val="smartTable{ec4f9427-8a8c-4212-a097-f5841b49be6d}"/>
  <p:tag name="KSO_WM_BEAUTIFY_FLAG" val=""/>
</p:tagLst>
</file>

<file path=ppt/tags/tag2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5.xml><?xml version="1.0" encoding="utf-8"?>
<p:tagLst xmlns:a="http://schemas.openxmlformats.org/drawingml/2006/main" xmlns:r="http://schemas.openxmlformats.org/officeDocument/2006/relationships" xmlns:p="http://schemas.openxmlformats.org/presentationml/2006/main">
  <p:tag name="KSO_WM_UNIT_TABLE_BEAUTIFY" val="smartTable{4854616b-fa95-448e-9ded-396c5bacaa1f}"/>
  <p:tag name="KSO_WM_BEAUTIFY_FLAG" val=""/>
  <p:tag name="TABLE_ENDDRAG_ORIGIN_RECT" val="843*280"/>
  <p:tag name="TABLE_ENDDRAG_RECT" val="83*174*843*280"/>
</p:tagLst>
</file>

<file path=ppt/tags/tag2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8.xml><?xml version="1.0" encoding="utf-8"?>
<p:tagLst xmlns:a="http://schemas.openxmlformats.org/drawingml/2006/main" xmlns:r="http://schemas.openxmlformats.org/officeDocument/2006/relationships" xmlns:p="http://schemas.openxmlformats.org/presentationml/2006/main">
  <p:tag name="KSO_WM_UNIT_TABLE_BEAUTIFY" val="smartTable{27188ae2-0b3a-4dd7-bf16-87ce94abb007}"/>
  <p:tag name="TABLE_ENDDRAG_ORIGIN_RECT" val="701*224"/>
  <p:tag name="TABLE_ENDDRAG_RECT" val="100*157*701*224"/>
  <p:tag name="KSO_WM_BEAUTIFY_FLAG" val=""/>
</p:tagLst>
</file>

<file path=ppt/tags/tag2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2.xml><?xml version="1.0" encoding="utf-8"?>
<p:tagLst xmlns:a="http://schemas.openxmlformats.org/drawingml/2006/main" xmlns:r="http://schemas.openxmlformats.org/officeDocument/2006/relationships" xmlns:p="http://schemas.openxmlformats.org/presentationml/2006/main">
  <p:tag name="KSO_WM_UNIT_TABLE_BEAUTIFY" val="smartTable{27188ae2-0b3a-4dd7-bf16-87ce94abb007}"/>
  <p:tag name="TABLE_ENDDRAG_ORIGIN_RECT" val="801*341"/>
  <p:tag name="TABLE_ENDDRAG_RECT" val="85*84*801*341"/>
  <p:tag name="KSO_WM_BEAUTIFY_FLAG" val=""/>
</p:tagLst>
</file>

<file path=ppt/tags/tag3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6.xml><?xml version="1.0" encoding="utf-8"?>
<p:tagLst xmlns:a="http://schemas.openxmlformats.org/drawingml/2006/main" xmlns:r="http://schemas.openxmlformats.org/officeDocument/2006/relationships" xmlns:p="http://schemas.openxmlformats.org/presentationml/2006/main">
  <p:tag name="KSO_WM_UNIT_TABLE_BEAUTIFY" val="smartTable{0cb0fa23-a679-4345-b664-2cfb029c9c03}"/>
  <p:tag name="KSO_WM_BEAUTIFY_FLAG" val=""/>
</p:tagLst>
</file>

<file path=ppt/tags/tag3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0.xml><?xml version="1.0" encoding="utf-8"?>
<p:tagLst xmlns:a="http://schemas.openxmlformats.org/drawingml/2006/main" xmlns:r="http://schemas.openxmlformats.org/officeDocument/2006/relationships" xmlns:p="http://schemas.openxmlformats.org/presentationml/2006/main">
  <p:tag name="KSO_WM_UNIT_TABLE_BEAUTIFY" val="smartTable{be222606-98be-4b0b-a611-daf1d84b781c}"/>
  <p:tag name="KSO_WM_BEAUTIFY_FLAG" val=""/>
  <p:tag name="TABLE_ENDDRAG_ORIGIN_RECT" val="780*182"/>
  <p:tag name="TABLE_ENDDRAG_RECT" val="103*243*780*182"/>
</p:tagLst>
</file>

<file path=ppt/tags/tag3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7.xml><?xml version="1.0" encoding="utf-8"?>
<p:tagLst xmlns:a="http://schemas.openxmlformats.org/drawingml/2006/main" xmlns:r="http://schemas.openxmlformats.org/officeDocument/2006/relationships" xmlns:p="http://schemas.openxmlformats.org/presentationml/2006/main">
  <p:tag name="KSO_WM_UNIT_TABLE_BEAUTIFY" val="smartTable{4a25efa5-f370-4772-9418-302695b1e915}"/>
  <p:tag name="TABLE_ENDDRAG_ORIGIN_RECT" val="411*79"/>
  <p:tag name="TABLE_ENDDRAG_RECT" val="97*257*411*79"/>
  <p:tag name="KSO_WM_BEAUTIFY_FLAG" val=""/>
</p:tagLst>
</file>

<file path=ppt/tags/tag3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4.xml><?xml version="1.0" encoding="utf-8"?>
<p:tagLst xmlns:a="http://schemas.openxmlformats.org/drawingml/2006/main" xmlns:r="http://schemas.openxmlformats.org/officeDocument/2006/relationships" xmlns:p="http://schemas.openxmlformats.org/presentationml/2006/main">
  <p:tag name="KSO_WM_UNIT_TABLE_BEAUTIFY" val="smartTable{f6c6f713-fa2e-42bc-91cd-2b2b6b94ce08}"/>
  <p:tag name="KSO_WM_BEAUTIFY_FLAG" val=""/>
  <p:tag name="TABLE_ENDDRAG_ORIGIN_RECT" val="499*186"/>
  <p:tag name="TABLE_ENDDRAG_RECT" val="100*187*499*186"/>
</p:tagLst>
</file>

<file path=ppt/tags/tag3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301,&quot;width&quot;:13835}"/>
  <p:tag name="KSO_WM_BEAUTIFY_FLAG" val=""/>
</p:tagLst>
</file>

<file path=ppt/tags/tag3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1.xml><?xml version="1.0" encoding="utf-8"?>
<p:tagLst xmlns:a="http://schemas.openxmlformats.org/drawingml/2006/main" xmlns:r="http://schemas.openxmlformats.org/officeDocument/2006/relationships" xmlns:p="http://schemas.openxmlformats.org/presentationml/2006/main">
  <p:tag name="KSO_WM_UNIT_TABLE_BEAUTIFY" val="smartTable{159f7f73-0424-46d3-9a87-84566447717c}"/>
  <p:tag name="KSO_WM_BEAUTIFY_FLAG" val=""/>
</p:tagLst>
</file>

<file path=ppt/tags/tag3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3.xml><?xml version="1.0" encoding="utf-8"?>
<p:tagLst xmlns:a="http://schemas.openxmlformats.org/drawingml/2006/main" xmlns:r="http://schemas.openxmlformats.org/officeDocument/2006/relationships" xmlns:p="http://schemas.openxmlformats.org/presentationml/2006/main">
  <p:tag name="KSO_WM_UNIT_TABLE_BEAUTIFY" val="smartTable{2b4bddbc-ab15-4c96-9166-04c7cbcde510}"/>
  <p:tag name="KSO_WM_BEAUTIFY_FLAG" val=""/>
  <p:tag name="TABLE_ENDDRAG_ORIGIN_RECT" val="687*219"/>
  <p:tag name="TABLE_ENDDRAG_RECT" val="86*220*687*219"/>
</p:tagLst>
</file>

<file path=ppt/tags/tag3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8.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301,&quot;width&quot;:13835}"/>
  <p:tag name="KSO_WM_BEAUTIFY_FLAG" val=""/>
</p:tagLst>
</file>

<file path=ppt/tags/tag3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7.xml><?xml version="1.0" encoding="utf-8"?>
<p:tagLst xmlns:a="http://schemas.openxmlformats.org/drawingml/2006/main" xmlns:r="http://schemas.openxmlformats.org/officeDocument/2006/relationships" xmlns:p="http://schemas.openxmlformats.org/presentationml/2006/main">
  <p:tag name="KSO_WM_UNIT_TABLE_BEAUTIFY" val="smartTable{45c1b53c-374a-4ff1-abf5-536c1518b855}"/>
  <p:tag name="KSO_WM_BEAUTIFY_FLAG" val=""/>
  <p:tag name="KSO_WM_UNIT_PLACING_PICTURE_USER_VIEWPORT" val="{&quot;height&quot;:4113,&quot;width&quot;:12475}"/>
</p:tagLst>
</file>

<file path=ppt/tags/tag3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301,&quot;width&quot;:13835}"/>
  <p:tag name="KSO_WM_BEAUTIFY_FLAG" val=""/>
</p:tagLst>
</file>

<file path=ppt/tags/tag370.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301,&quot;width&quot;:13835}"/>
  <p:tag name="KSO_WM_BEAUTIFY_FLAG" val=""/>
</p:tagLst>
</file>

<file path=ppt/tags/tag3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7690,&quot;width&quot;:12192.500787401576}"/>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dp2zsn1v">
      <a:majorFont>
        <a:latin typeface="思源黑体 CN Normal"/>
        <a:ea typeface="思源黑体 CN Normal"/>
        <a:cs typeface=""/>
      </a:majorFont>
      <a:minorFont>
        <a:latin typeface="思源黑体 CN Normal"/>
        <a:ea typeface="思源黑体 CN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TotalTime>
  <Words>12306</Words>
  <Application>Microsoft Office PowerPoint</Application>
  <PresentationFormat>宽屏</PresentationFormat>
  <Paragraphs>1283</Paragraphs>
  <Slides>95</Slides>
  <Notes>8</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95</vt:i4>
      </vt:variant>
    </vt:vector>
  </HeadingPairs>
  <TitlesOfParts>
    <vt:vector size="108" baseType="lpstr">
      <vt:lpstr>仿宋_GB2312</vt:lpstr>
      <vt:lpstr>宋体</vt:lpstr>
      <vt:lpstr>Wingdings</vt:lpstr>
      <vt:lpstr>Garamond</vt:lpstr>
      <vt:lpstr>思源黑体 CN Normal</vt:lpstr>
      <vt:lpstr>汉仪雅酷黑 55W</vt:lpstr>
      <vt:lpstr>楷体_GB2312</vt:lpstr>
      <vt:lpstr>仿宋</vt:lpstr>
      <vt:lpstr>Calibri</vt:lpstr>
      <vt:lpstr>Verdana</vt:lpstr>
      <vt:lpstr>Arial</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一、企业人工成本调查表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二、劳动者工资报酬情况调查表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韩子健</dc:creator>
  <cp:lastModifiedBy>子健 韩</cp:lastModifiedBy>
  <cp:revision>212</cp:revision>
  <dcterms:created xsi:type="dcterms:W3CDTF">2023-02-17T08:54:00Z</dcterms:created>
  <dcterms:modified xsi:type="dcterms:W3CDTF">2024-02-05T07:20:33Z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2052-12.1.0.16250</vt:lpwstr>
  </property>
  <property fmtid="{D5CDD505-2E9C-101B-9397-08002B2CF9AE}" pid="3" name="KSOTemplateUUID">
    <vt:lpwstr>v1.0_mb_UIP1TSWBa/vBtZ0MBazfyQ==</vt:lpwstr>
  </property>
  <property fmtid="{D5CDD505-2E9C-101B-9397-08002B2CF9AE}" pid="4" name="ICV">
    <vt:lpwstr>7B439EF3E21A40C2A1359E69320BB93B</vt:lpwstr>
  </property>
</Properties>
</file>