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053" r:id="rId3"/>
    <p:sldId id="256" r:id="rId5"/>
    <p:sldId id="2175" r:id="rId6"/>
    <p:sldId id="2176" r:id="rId7"/>
    <p:sldId id="2177" r:id="rId8"/>
    <p:sldId id="2179" r:id="rId9"/>
    <p:sldId id="2178" r:id="rId10"/>
    <p:sldId id="2180" r:id="rId11"/>
    <p:sldId id="2181" r:id="rId12"/>
    <p:sldId id="2183" r:id="rId13"/>
    <p:sldId id="2182" r:id="rId14"/>
    <p:sldId id="2184" r:id="rId15"/>
    <p:sldId id="2185" r:id="rId16"/>
    <p:sldId id="2149" r:id="rId17"/>
    <p:sldId id="2164" r:id="rId18"/>
    <p:sldId id="2187" r:id="rId19"/>
    <p:sldId id="2188" r:id="rId20"/>
    <p:sldId id="2190" r:id="rId21"/>
    <p:sldId id="2195" r:id="rId22"/>
    <p:sldId id="2196" r:id="rId23"/>
    <p:sldId id="2191" r:id="rId24"/>
    <p:sldId id="2197" r:id="rId25"/>
    <p:sldId id="2198" r:id="rId26"/>
    <p:sldId id="2199" r:id="rId27"/>
    <p:sldId id="1991" r:id="rId28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FD1"/>
    <a:srgbClr val="FFFFFF"/>
    <a:srgbClr val="F3A123"/>
    <a:srgbClr val="808080"/>
    <a:srgbClr val="26B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3" autoAdjust="0"/>
    <p:restoredTop sz="86608" autoAdjust="0"/>
  </p:normalViewPr>
  <p:slideViewPr>
    <p:cSldViewPr snapToGrid="0">
      <p:cViewPr varScale="1">
        <p:scale>
          <a:sx n="85" d="100"/>
          <a:sy n="85" d="100"/>
        </p:scale>
        <p:origin x="93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4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D24E7-B3D0-49EC-BFFE-B2375240D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D0E54-BCE0-4659-8FE0-3D666AF360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90813" y="514350"/>
            <a:ext cx="4567237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87901"/>
            <a:ext cx="5486400" cy="3916363"/>
          </a:xfrm>
          <a:prstGeom prst="rect">
            <a:avLst/>
          </a:prstGeom>
        </p:spPr>
        <p:txBody>
          <a:bodyPr/>
          <a:lstStyle/>
          <a:p>
            <a:pPr indent="266700"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F9AD37F7-6D93-4959-B7CF-B65331499E98}" type="datetime2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D0E54-BCE0-4659-8FE0-3D666AF36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9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89225" y="514350"/>
            <a:ext cx="4570413" cy="2570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3B8B324-1154-48F5-816A-FB938EE45BFE}" type="datetime2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F33374-257E-45DE-A131-4E746EE83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9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defTabSz="914400">
              <a:defRPr/>
            </a:pPr>
            <a:r>
              <a:rPr lang="en-US" altLang="zh-CN" b="1">
                <a:latin typeface="Arial" panose="020B0604020202020204" pitchFamily="34" charset="0"/>
              </a:rPr>
              <a:t>&lt;</a:t>
            </a:r>
            <a:r>
              <a:rPr lang="zh-CN" altLang="en-US" b="1">
                <a:latin typeface="Arial" panose="020B0604020202020204" pitchFamily="34" charset="0"/>
              </a:rPr>
              <a:t>第</a:t>
            </a:r>
            <a:r>
              <a:rPr lang="en-US" altLang="zh-CN" b="1">
                <a:latin typeface="Arial" panose="020B0604020202020204" pitchFamily="34" charset="0"/>
              </a:rPr>
              <a:t>#</a:t>
            </a:r>
            <a:r>
              <a:rPr lang="zh-CN" altLang="en-US" b="1">
                <a:latin typeface="Arial" panose="020B0604020202020204" pitchFamily="34" charset="0"/>
              </a:rPr>
              <a:t>页</a:t>
            </a:r>
            <a:r>
              <a:rPr lang="en-US" altLang="zh-CN" b="1">
                <a:latin typeface="Arial" panose="020B0604020202020204" pitchFamily="34" charset="0"/>
              </a:rPr>
              <a:t>&gt;</a:t>
            </a:r>
            <a:endParaRPr lang="en-US" altLang="zh-CN" b="1">
              <a:latin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/>
          <a:p>
            <a:pPr defTabSz="914400">
              <a:defRPr/>
            </a:pP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/>
          <a:p>
            <a:pPr defTabSz="914400">
              <a:defRPr/>
            </a:pPr>
            <a:endParaRPr lang="zh-CN" altLang="en-US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DF6E2-4539-4606-843E-111CC3F7F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0E751-E996-41DA-A3B3-96D0CFEF7EC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6350" y="4362450"/>
            <a:ext cx="3028950" cy="78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7.png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2.bin"/><Relationship Id="rId4" Type="http://schemas.openxmlformats.org/officeDocument/2006/relationships/tags" Target="../tags/tag17.xml"/><Relationship Id="rId3" Type="http://schemas.openxmlformats.org/officeDocument/2006/relationships/image" Target="../media/image11.emf"/><Relationship Id="rId2" Type="http://schemas.openxmlformats.org/officeDocument/2006/relationships/oleObject" Target="../embeddings/oleObject1.bin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1.xml"/><Relationship Id="rId2" Type="http://schemas.openxmlformats.org/officeDocument/2006/relationships/image" Target="../media/image15.png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.xml"/><Relationship Id="rId2" Type="http://schemas.openxmlformats.org/officeDocument/2006/relationships/image" Target="../media/image16.png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7.png"/><Relationship Id="rId1" Type="http://schemas.openxmlformats.org/officeDocument/2006/relationships/tags" Target="../tags/tag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19.png"/><Relationship Id="rId3" Type="http://schemas.openxmlformats.org/officeDocument/2006/relationships/tags" Target="../tags/tag28.xml"/><Relationship Id="rId2" Type="http://schemas.openxmlformats.org/officeDocument/2006/relationships/image" Target="../media/image18.png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2.xml"/><Relationship Id="rId2" Type="http://schemas.openxmlformats.org/officeDocument/2006/relationships/image" Target="../media/image20.png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4.xml"/><Relationship Id="rId2" Type="http://schemas.openxmlformats.org/officeDocument/2006/relationships/image" Target="../media/image21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3.png"/><Relationship Id="rId3" Type="http://schemas.openxmlformats.org/officeDocument/2006/relationships/tags" Target="../tags/tag36.xml"/><Relationship Id="rId2" Type="http://schemas.openxmlformats.org/officeDocument/2006/relationships/image" Target="../media/image22.png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8.xml"/><Relationship Id="rId2" Type="http://schemas.openxmlformats.org/officeDocument/2006/relationships/image" Target="../media/image24.png"/><Relationship Id="rId1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6.png"/><Relationship Id="rId3" Type="http://schemas.openxmlformats.org/officeDocument/2006/relationships/tags" Target="../tags/tag40.xml"/><Relationship Id="rId2" Type="http://schemas.openxmlformats.org/officeDocument/2006/relationships/image" Target="../media/image25.png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2.xml"/><Relationship Id="rId2" Type="http://schemas.openxmlformats.org/officeDocument/2006/relationships/image" Target="../media/image27.png"/><Relationship Id="rId1" Type="http://schemas.openxmlformats.org/officeDocument/2006/relationships/tags" Target="../tags/tag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hyperlink" Target="https//rsj.beijing.gov.cn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Relationship Id="rId3" Type="http://schemas.openxmlformats.org/officeDocument/2006/relationships/hyperlink" Target="https//rsj.beijing.gov.cn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hyperlink" Target="http://172.26.57.34/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9144000" cy="5143500"/>
          </a:xfrm>
          <a:prstGeom prst="rect">
            <a:avLst/>
          </a:prstGeom>
        </p:spPr>
      </p:pic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-3" y="1181376"/>
            <a:ext cx="9144000" cy="121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sz="3600" b="1" cap="all" spc="3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北京事业单位工资统计系统</a:t>
            </a:r>
            <a:endParaRPr sz="3600" b="1" cap="all" spc="3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3600" b="1" cap="all" spc="3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软件讲解</a:t>
            </a:r>
            <a:endParaRPr lang="zh-CN" altLang="en-US" sz="3600" b="1" cap="all" spc="3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2498898" y="2684419"/>
            <a:ext cx="4146197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cap="all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首都信息发展股份有限公司</a:t>
            </a:r>
            <a:endParaRPr lang="en-US" altLang="zh-CN" sz="1600" b="1" cap="all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zh-CN" altLang="en-US" sz="900" b="1" cap="all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600" b="1" cap="all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培训讲师：张 越</a:t>
            </a:r>
            <a:endParaRPr lang="zh-CN" altLang="en-US" sz="1600" b="1" cap="all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9870" y="101600"/>
            <a:ext cx="6020435" cy="37268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6455" y="2895600"/>
            <a:ext cx="4133850" cy="2204720"/>
          </a:xfrm>
          <a:prstGeom prst="rect">
            <a:avLst/>
          </a:prstGeom>
        </p:spPr>
      </p:pic>
      <p:sp>
        <p:nvSpPr>
          <p:cNvPr id="2" name="下箭头 1"/>
          <p:cNvSpPr/>
          <p:nvPr>
            <p:custDataLst>
              <p:tags r:id="rId5"/>
            </p:custDataLst>
          </p:nvPr>
        </p:nvSpPr>
        <p:spPr>
          <a:xfrm rot="19260000">
            <a:off x="5687695" y="1858010"/>
            <a:ext cx="184785" cy="1428115"/>
          </a:xfrm>
          <a:prstGeom prst="downArrow">
            <a:avLst>
              <a:gd name="adj1" fmla="val 24094"/>
              <a:gd name="adj2" fmla="val 7220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TextBox 6"/>
          <p:cNvSpPr txBox="1"/>
          <p:nvPr>
            <p:custDataLst>
              <p:tags r:id="rId6"/>
            </p:custDataLst>
          </p:nvPr>
        </p:nvSpPr>
        <p:spPr>
          <a:xfrm>
            <a:off x="122555" y="3557905"/>
            <a:ext cx="307022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选择“工资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年统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”，输入密码进入工资统计功能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25780" y="771525"/>
            <a:ext cx="8092440" cy="2341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进入到北京事业单位工资统计系统后，选择指定任务，即可进入数据录入页面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8535" y="1651000"/>
            <a:ext cx="739775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操作流程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25780" y="608330"/>
            <a:ext cx="3235960" cy="492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基层单位填写流程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4433570" y="608330"/>
            <a:ext cx="3235960" cy="492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主管单位汇总流程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-2147482624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335405" y="1183005"/>
          <a:ext cx="2499360" cy="3737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2459990" imgH="3676650" progId="Visio.Drawing.15">
                  <p:embed/>
                </p:oleObj>
              </mc:Choice>
              <mc:Fallback>
                <p:oleObj name="" r:id="rId2" imgW="2459990" imgH="367665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5405" y="1183005"/>
                        <a:ext cx="2499360" cy="373761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>
            <p:custDataLst>
              <p:tags r:id="rId4"/>
            </p:custDataLst>
          </p:nvPr>
        </p:nvGraphicFramePr>
        <p:xfrm>
          <a:off x="4530090" y="1183005"/>
          <a:ext cx="3139440" cy="3721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3026410" imgH="3586480" progId="Visio.Drawing.15">
                  <p:embed/>
                </p:oleObj>
              </mc:Choice>
              <mc:Fallback>
                <p:oleObj name="" r:id="rId5" imgW="3026410" imgH="3586480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30090" y="1183005"/>
                        <a:ext cx="3139440" cy="372173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190" y="255270"/>
            <a:ext cx="4946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系统布局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7045" y="807720"/>
            <a:ext cx="8171180" cy="4229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7045" y="807720"/>
            <a:ext cx="8171180" cy="42297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系统操作顺序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180" y="1065530"/>
            <a:ext cx="4572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①菜单区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440" y="2336800"/>
            <a:ext cx="11499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②导航区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10485" y="4599305"/>
            <a:ext cx="27673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③表单切换区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5435" y="2946400"/>
            <a:ext cx="17684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④数据操作区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单位管理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" name="图片 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6720" y="754380"/>
            <a:ext cx="8290560" cy="429196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679440" y="3900170"/>
            <a:ext cx="29940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选择单位，编辑单位信息，保存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821690"/>
            <a:ext cx="8133080" cy="421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数据录入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740150" y="4531360"/>
            <a:ext cx="1169035" cy="30670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切换表单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821690"/>
            <a:ext cx="8132445" cy="421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数据录入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12235" y="1765300"/>
            <a:ext cx="1000125" cy="30670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数据录入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091055" y="821690"/>
            <a:ext cx="742315" cy="30670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保存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数据录入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5460" y="821690"/>
            <a:ext cx="8133080" cy="4210050"/>
            <a:chOff x="796" y="1294"/>
            <a:chExt cx="12808" cy="6630"/>
          </a:xfrm>
        </p:grpSpPr>
        <p:pic>
          <p:nvPicPr>
            <p:cNvPr id="40" name="图片 1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796" y="1294"/>
              <a:ext cx="12808" cy="66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图片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b="63544"/>
            <a:stretch>
              <a:fillRect/>
            </a:stretch>
          </p:blipFill>
          <p:spPr>
            <a:xfrm>
              <a:off x="796" y="1294"/>
              <a:ext cx="12808" cy="241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053715" y="1358265"/>
            <a:ext cx="788670" cy="30670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校验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002020" y="3576320"/>
            <a:ext cx="1768475" cy="30670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定位问题，修改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821690"/>
            <a:ext cx="8133080" cy="421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数据汇总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272665" y="255270"/>
            <a:ext cx="4992370" cy="511810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l"/>
            <a:r>
              <a:rPr lang="zh-CN" altLang="en-US" sz="1400" b="1">
                <a:solidFill>
                  <a:srgbClr val="FF0000"/>
                </a:solidFill>
              </a:rPr>
              <a:t>对本级单位及其下一级单位数据进行汇总，将汇总数据展示到一张数据表，直观展示所填信息的总体情况。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0391" y="-10391"/>
            <a:ext cx="3024000" cy="5157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38" tIns="45719" rIns="91438" bIns="45719" numCol="1" rtlCol="0" anchor="t" anchorCtr="0" compatLnSpc="1"/>
          <a:lstStyle/>
          <a:p>
            <a:pPr defTabSz="76200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文本框 9"/>
          <p:cNvSpPr txBox="1">
            <a:spLocks noChangeArrowheads="1"/>
          </p:cNvSpPr>
          <p:nvPr/>
        </p:nvSpPr>
        <p:spPr bwMode="auto">
          <a:xfrm>
            <a:off x="267638" y="2019300"/>
            <a:ext cx="2456566" cy="110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en-US" sz="3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17"/>
          <p:cNvSpPr>
            <a:spLocks noChangeArrowheads="1"/>
          </p:cNvSpPr>
          <p:nvPr/>
        </p:nvSpPr>
        <p:spPr bwMode="auto">
          <a:xfrm rot="5400000">
            <a:off x="2925957" y="2437807"/>
            <a:ext cx="431006" cy="267891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txBody>
          <a:bodyPr lIns="91438" tIns="45719" rIns="91438" bIns="4571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100">
              <a:solidFill>
                <a:srgbClr val="FFFFFF"/>
              </a:solidFill>
            </a:endParaRPr>
          </a:p>
        </p:txBody>
      </p:sp>
      <p:grpSp>
        <p:nvGrpSpPr>
          <p:cNvPr id="7" name="Group 4"/>
          <p:cNvGrpSpPr/>
          <p:nvPr/>
        </p:nvGrpSpPr>
        <p:grpSpPr bwMode="auto">
          <a:xfrm>
            <a:off x="5070475" y="981106"/>
            <a:ext cx="2527935" cy="523875"/>
            <a:chOff x="0" y="0"/>
            <a:chExt cx="3695376" cy="787554"/>
          </a:xfrm>
        </p:grpSpPr>
        <p:sp>
          <p:nvSpPr>
            <p:cNvPr id="8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"/>
            <p:cNvSpPr txBox="1">
              <a:spLocks noChangeArrowheads="1"/>
            </p:cNvSpPr>
            <p:nvPr/>
          </p:nvSpPr>
          <p:spPr bwMode="auto">
            <a:xfrm>
              <a:off x="1000657" y="95461"/>
              <a:ext cx="2694719" cy="69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系统登录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4"/>
          <p:cNvGrpSpPr/>
          <p:nvPr/>
        </p:nvGrpSpPr>
        <p:grpSpPr bwMode="auto">
          <a:xfrm>
            <a:off x="5076190" y="2952781"/>
            <a:ext cx="2522220" cy="523875"/>
            <a:chOff x="0" y="0"/>
            <a:chExt cx="3686159" cy="789136"/>
          </a:xfrm>
        </p:grpSpPr>
        <p:sp>
          <p:nvSpPr>
            <p:cNvPr id="11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1000423" y="95653"/>
              <a:ext cx="2685736" cy="693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录入编辑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4"/>
          <p:cNvGrpSpPr/>
          <p:nvPr/>
        </p:nvGrpSpPr>
        <p:grpSpPr bwMode="auto">
          <a:xfrm>
            <a:off x="5070475" y="4267231"/>
            <a:ext cx="2526030" cy="523875"/>
            <a:chOff x="0" y="0"/>
            <a:chExt cx="3692591" cy="787554"/>
          </a:xfrm>
        </p:grpSpPr>
        <p:sp>
          <p:nvSpPr>
            <p:cNvPr id="14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"/>
            <p:cNvSpPr txBox="1">
              <a:spLocks noChangeArrowheads="1"/>
            </p:cNvSpPr>
            <p:nvPr/>
          </p:nvSpPr>
          <p:spPr bwMode="auto">
            <a:xfrm>
              <a:off x="1000657" y="95461"/>
              <a:ext cx="2691934" cy="6920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审核报送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4"/>
          <p:cNvGrpSpPr/>
          <p:nvPr/>
        </p:nvGrpSpPr>
        <p:grpSpPr bwMode="auto">
          <a:xfrm>
            <a:off x="5074920" y="323850"/>
            <a:ext cx="2522855" cy="523906"/>
            <a:chOff x="0" y="0"/>
            <a:chExt cx="3688293" cy="786505"/>
          </a:xfrm>
        </p:grpSpPr>
        <p:sp>
          <p:nvSpPr>
            <p:cNvPr id="26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"/>
            <p:cNvSpPr txBox="1">
              <a:spLocks noChangeArrowheads="1"/>
            </p:cNvSpPr>
            <p:nvPr/>
          </p:nvSpPr>
          <p:spPr bwMode="auto">
            <a:xfrm>
              <a:off x="1000452" y="95375"/>
              <a:ext cx="2687841" cy="69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l">
                <a:buClrTx/>
                <a:buSzTx/>
                <a:buFontTx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系统概述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Group 4"/>
          <p:cNvGrpSpPr/>
          <p:nvPr/>
        </p:nvGrpSpPr>
        <p:grpSpPr bwMode="auto">
          <a:xfrm>
            <a:off x="5073015" y="2295556"/>
            <a:ext cx="2524125" cy="523875"/>
            <a:chOff x="0" y="0"/>
            <a:chExt cx="3689861" cy="789276"/>
          </a:xfrm>
        </p:grpSpPr>
        <p:sp>
          <p:nvSpPr>
            <p:cNvPr id="16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"/>
            <p:cNvSpPr txBox="1">
              <a:spLocks noChangeArrowheads="1"/>
            </p:cNvSpPr>
            <p:nvPr/>
          </p:nvSpPr>
          <p:spPr bwMode="auto">
            <a:xfrm>
              <a:off x="1000672" y="95670"/>
              <a:ext cx="2689189" cy="693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单位管理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8" name="Group 4"/>
          <p:cNvGrpSpPr/>
          <p:nvPr/>
        </p:nvGrpSpPr>
        <p:grpSpPr bwMode="auto">
          <a:xfrm>
            <a:off x="5076190" y="3610006"/>
            <a:ext cx="2522220" cy="523875"/>
            <a:chOff x="0" y="0"/>
            <a:chExt cx="3686159" cy="789136"/>
          </a:xfrm>
        </p:grpSpPr>
        <p:sp>
          <p:nvSpPr>
            <p:cNvPr id="21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>
              <a:spLocks noChangeArrowheads="1"/>
            </p:cNvSpPr>
            <p:nvPr/>
          </p:nvSpPr>
          <p:spPr bwMode="auto">
            <a:xfrm>
              <a:off x="1000423" y="95653"/>
              <a:ext cx="2685736" cy="6934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数据汇总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3" name="Group 4"/>
          <p:cNvGrpSpPr/>
          <p:nvPr/>
        </p:nvGrpSpPr>
        <p:grpSpPr bwMode="auto">
          <a:xfrm>
            <a:off x="5070475" y="1638331"/>
            <a:ext cx="2527935" cy="523875"/>
            <a:chOff x="0" y="0"/>
            <a:chExt cx="3695376" cy="787554"/>
          </a:xfrm>
        </p:grpSpPr>
        <p:sp>
          <p:nvSpPr>
            <p:cNvPr id="24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1"/>
            <p:cNvSpPr txBox="1">
              <a:spLocks noChangeArrowheads="1"/>
            </p:cNvSpPr>
            <p:nvPr/>
          </p:nvSpPr>
          <p:spPr bwMode="auto">
            <a:xfrm>
              <a:off x="1000657" y="95461"/>
              <a:ext cx="2694719" cy="69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操作流程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821690"/>
            <a:ext cx="8133715" cy="42106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数据汇总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808730" y="514350"/>
            <a:ext cx="1390650" cy="25336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批量汇总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821690"/>
            <a:ext cx="8133080" cy="421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审核报送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490085" y="1733550"/>
            <a:ext cx="2198370" cy="299720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审核查询，开始审核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  <p:pic>
        <p:nvPicPr>
          <p:cNvPr id="99" name="图片 45"/>
          <p:cNvPicPr>
            <a:picLocks noChangeAspect="1"/>
          </p:cNvPicPr>
          <p:nvPr/>
        </p:nvPicPr>
        <p:blipFill>
          <a:blip r:embed="rId4"/>
          <a:srcRect l="26429" t="18507" r="26359" b="17813"/>
          <a:stretch>
            <a:fillRect/>
          </a:stretch>
        </p:blipFill>
        <p:spPr>
          <a:xfrm>
            <a:off x="2840990" y="2294890"/>
            <a:ext cx="3919855" cy="2736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423660" y="3513455"/>
            <a:ext cx="1086485" cy="299720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审核过程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4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821690"/>
            <a:ext cx="8133080" cy="421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审核报送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355465" y="3355340"/>
            <a:ext cx="2832735" cy="299720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审核结果，可</a:t>
            </a:r>
            <a:r>
              <a:rPr lang="en-US" altLang="zh-CN" sz="1400" b="1">
                <a:solidFill>
                  <a:srgbClr val="FF0000"/>
                </a:solidFill>
              </a:rPr>
              <a:t>“</a:t>
            </a:r>
            <a:r>
              <a:rPr lang="zh-CN" altLang="en-US" sz="1400" b="1">
                <a:solidFill>
                  <a:srgbClr val="FF0000"/>
                </a:solidFill>
              </a:rPr>
              <a:t>双击</a:t>
            </a:r>
            <a:r>
              <a:rPr lang="en-US" altLang="zh-CN" sz="1400" b="1">
                <a:solidFill>
                  <a:srgbClr val="FF0000"/>
                </a:solidFill>
              </a:rPr>
              <a:t>”</a:t>
            </a:r>
            <a:r>
              <a:rPr lang="zh-CN" altLang="en-US" sz="1400" b="1">
                <a:solidFill>
                  <a:srgbClr val="FF0000"/>
                </a:solidFill>
              </a:rPr>
              <a:t>定位到表格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190" y="950595"/>
            <a:ext cx="7676515" cy="3719195"/>
          </a:xfrm>
          <a:prstGeom prst="rect">
            <a:avLst/>
          </a:prstGeom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审核报送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901950" y="1057275"/>
            <a:ext cx="2136775" cy="293370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sz="1400" b="1">
                <a:solidFill>
                  <a:srgbClr val="FF0000"/>
                </a:solidFill>
              </a:rPr>
              <a:t>基层单位直接报送数据</a:t>
            </a:r>
            <a:endParaRPr lang="zh-CN" sz="1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3780" y="1063625"/>
            <a:ext cx="2148840" cy="33845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altLang="en-US" sz="1400" b="1">
                <a:solidFill>
                  <a:srgbClr val="FF0000"/>
                </a:solidFill>
              </a:rPr>
              <a:t>已上报数据可申请退回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780" y="1402080"/>
            <a:ext cx="2420620" cy="2820670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>
            <a:off x="5335905" y="2447925"/>
            <a:ext cx="734695" cy="2184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91610" y="3971925"/>
            <a:ext cx="311785" cy="25082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04660" y="3971925"/>
            <a:ext cx="569595" cy="25082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animBg="1"/>
      <p:bldP spid="15" grpId="0" animBg="1"/>
      <p:bldP spid="3" grpId="1" animBg="1"/>
      <p:bldP spid="13" grpId="1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审核报送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7515" y="814705"/>
            <a:ext cx="8268970" cy="40830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356100" y="2880360"/>
            <a:ext cx="4126230" cy="349885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sz="1400" b="1">
                <a:solidFill>
                  <a:srgbClr val="FF0000"/>
                </a:solidFill>
              </a:rPr>
              <a:t>主管单位审核下级数据，可将</a:t>
            </a:r>
            <a:r>
              <a:rPr lang="zh-CN" sz="1400" b="1">
                <a:solidFill>
                  <a:srgbClr val="FF0000"/>
                </a:solidFill>
                <a:sym typeface="+mn-ea"/>
              </a:rPr>
              <a:t>数据</a:t>
            </a:r>
            <a:r>
              <a:rPr lang="zh-CN" sz="1400" b="1">
                <a:solidFill>
                  <a:srgbClr val="FF0000"/>
                </a:solidFill>
              </a:rPr>
              <a:t>退回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1280" y="3954145"/>
            <a:ext cx="1464945" cy="295910"/>
          </a:xfrm>
          <a:prstGeom prst="rect">
            <a:avLst/>
          </a:prstGeom>
          <a:solidFill>
            <a:srgbClr val="FFFF00"/>
          </a:solidFill>
          <a:ln>
            <a:solidFill>
              <a:srgbClr val="26BCFA"/>
            </a:solidFill>
          </a:ln>
        </p:spPr>
        <p:txBody>
          <a:bodyPr wrap="square" rtlCol="0" anchor="t">
            <a:noAutofit/>
          </a:bodyPr>
          <a:p>
            <a:pPr algn="ctr"/>
            <a:r>
              <a:rPr lang="zh-CN" sz="1400" b="1">
                <a:solidFill>
                  <a:srgbClr val="FF0000"/>
                </a:solidFill>
              </a:rPr>
              <a:t>批量审核，上报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0" y="1563287"/>
            <a:ext cx="914400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8000" b="1" dirty="0"/>
              <a:t>谢  谢</a:t>
            </a:r>
            <a:endParaRPr lang="zh-CN" altLang="en-US" sz="8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25780" y="1137285"/>
            <a:ext cx="8092440" cy="3599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北京事业单位工资统计系统作用于统计数据处理的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录入、编辑、审核和上报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整个生命周期，服务于统计管理单位和基层统计工作部门的各个工作阶段。本系统以“统一直报、统一授权”为手段，旨在构建统计调查任务统一设计，统计数据统一收集、处理与分析的信息平台，完善统计工作机制，提高统计工作效率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您可以根据工作需要，在系统中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完成相关任务的填报工作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25780" y="1035685"/>
            <a:ext cx="8092440" cy="3599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谷歌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Chrome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360极速浏览器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基层单位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登录系统，输入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访问地址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 action="ppaction://hlinkfile"/>
              </a:rPr>
              <a:t>https//rsj.beijing.gov.cn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 action="ppaction://hlinkfile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hlinkClick r:id="rId1" action="ppaction://hlinkfile"/>
            </a:endParaRPr>
          </a:p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3575693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6740" y="2320925"/>
            <a:ext cx="7970520" cy="2590800"/>
          </a:xfrm>
          <a:prstGeom prst="rect">
            <a:avLst/>
          </a:prstGeom>
        </p:spPr>
      </p:pic>
      <p:sp>
        <p:nvSpPr>
          <p:cNvPr id="2" name="下箭头 1"/>
          <p:cNvSpPr/>
          <p:nvPr/>
        </p:nvSpPr>
        <p:spPr>
          <a:xfrm rot="1440000">
            <a:off x="3322955" y="2172970"/>
            <a:ext cx="184785" cy="480695"/>
          </a:xfrm>
          <a:prstGeom prst="downArrow">
            <a:avLst>
              <a:gd name="adj1" fmla="val 24094"/>
              <a:gd name="adj2" fmla="val 7220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155"/>
          <p:cNvSpPr txBox="1"/>
          <p:nvPr>
            <p:custDataLst>
              <p:tags r:id="rId4"/>
            </p:custDataLst>
          </p:nvPr>
        </p:nvSpPr>
        <p:spPr>
          <a:xfrm>
            <a:off x="3482340" y="2057400"/>
            <a:ext cx="1560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点击法人办事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3200026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4800" y="1200785"/>
            <a:ext cx="5848985" cy="3065780"/>
          </a:xfrm>
          <a:prstGeom prst="rect">
            <a:avLst/>
          </a:prstGeom>
        </p:spPr>
      </p:pic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93040" y="1156335"/>
            <a:ext cx="2459990" cy="30410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北京市统一身份认证系统，可使用</a:t>
            </a:r>
            <a:r>
              <a:rPr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法人一证通、电子营业</a:t>
            </a:r>
            <a:r>
              <a:rPr 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</a:t>
            </a:r>
            <a:r>
              <a:rPr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照、事业单位电子证书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等方式登录系统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file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hlinkClick r:id="rId3" action="ppaction://hlinkfile"/>
            </a:endParaRPr>
          </a:p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6056931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5585" y="233680"/>
            <a:ext cx="5759450" cy="467614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13" name="TextBox 6"/>
          <p:cNvSpPr txBox="1"/>
          <p:nvPr>
            <p:custDataLst>
              <p:tags r:id="rId3"/>
            </p:custDataLst>
          </p:nvPr>
        </p:nvSpPr>
        <p:spPr>
          <a:xfrm>
            <a:off x="193040" y="1868805"/>
            <a:ext cx="2459990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选择“事业单位综合管理系统”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7650" y="109855"/>
            <a:ext cx="6020435" cy="3726815"/>
          </a:xfrm>
          <a:prstGeom prst="rect">
            <a:avLst/>
          </a:prstGeom>
        </p:spPr>
      </p:pic>
      <p:sp>
        <p:nvSpPr>
          <p:cNvPr id="3" name="TextBox 6"/>
          <p:cNvSpPr txBox="1"/>
          <p:nvPr>
            <p:custDataLst>
              <p:tags r:id="rId3"/>
            </p:custDataLst>
          </p:nvPr>
        </p:nvSpPr>
        <p:spPr>
          <a:xfrm>
            <a:off x="152400" y="3243580"/>
            <a:ext cx="307022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25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工资年统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”，输入密码进入工资统计功能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850" y="2857500"/>
            <a:ext cx="4293235" cy="2254885"/>
          </a:xfrm>
          <a:prstGeom prst="rect">
            <a:avLst/>
          </a:prstGeom>
        </p:spPr>
      </p:pic>
      <p:sp>
        <p:nvSpPr>
          <p:cNvPr id="2" name="下箭头 1"/>
          <p:cNvSpPr/>
          <p:nvPr>
            <p:custDataLst>
              <p:tags r:id="rId5"/>
            </p:custDataLst>
          </p:nvPr>
        </p:nvSpPr>
        <p:spPr>
          <a:xfrm rot="19260000">
            <a:off x="5657850" y="1857375"/>
            <a:ext cx="184785" cy="1428115"/>
          </a:xfrm>
          <a:prstGeom prst="downArrow">
            <a:avLst>
              <a:gd name="adj1" fmla="val 24094"/>
              <a:gd name="adj2" fmla="val 7220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25780" y="940435"/>
            <a:ext cx="8092440" cy="3599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行业主管部门、市直属事业单位、区人事综合管理部门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需通过政务外网登录系统，登录系统访问地址：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http://172.26.57.34/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3175726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5655" y="2395855"/>
            <a:ext cx="7552690" cy="229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shouxin01\Documents\Tencent Files\793563858\Image\C2C\D~}]]PEP~0JDU3XJ0HRVL@A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55"/>
          <p:cNvSpPr txBox="1"/>
          <p:nvPr/>
        </p:nvSpPr>
        <p:spPr>
          <a:xfrm>
            <a:off x="250020" y="255385"/>
            <a:ext cx="26652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系统登录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25780" y="771525"/>
            <a:ext cx="8092440" cy="2341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通过KEY登录系统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选择“事业单位管理”进入事业单位综合管理系统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4648577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2330" y="1913890"/>
            <a:ext cx="741870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commondata" val="eyJoZGlkIjoiYWEzZGQ5Y2FiNTJkZGVlZjdiMzY1ZjEwYjRhMGQxOT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847</Words>
  <Application>WPS 演示</Application>
  <PresentationFormat>全屏显示(16:9)</PresentationFormat>
  <Paragraphs>152</Paragraphs>
  <Slides>25</Slides>
  <Notes>54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等线</vt:lpstr>
      <vt:lpstr>Times New Roman</vt:lpstr>
      <vt:lpstr>Segoe UI</vt:lpstr>
      <vt:lpstr>Arial Unicode MS</vt:lpstr>
      <vt:lpstr>等线 Light</vt:lpstr>
      <vt:lpstr>Calibri Light</vt:lpstr>
      <vt:lpstr>Office 主题​​</vt:lpstr>
      <vt:lpstr>Visio.Drawing.15</vt:lpstr>
      <vt:lpstr>Visio.Drawing.15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洁薇</dc:creator>
  <cp:lastModifiedBy>Administrator</cp:lastModifiedBy>
  <cp:revision>295</cp:revision>
  <dcterms:created xsi:type="dcterms:W3CDTF">2020-11-20T01:34:00Z</dcterms:created>
  <dcterms:modified xsi:type="dcterms:W3CDTF">2024-01-10T10:46:13Z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1CE27E99E4EC45CC947A0781D8E21E29_12</vt:lpwstr>
  </property>
  <property fmtid="{D5CDD505-2E9C-101B-9397-08002B2CF9AE}" pid="3" name="KSOProductBuildVer">
    <vt:lpwstr>2052-12.1.0.16120</vt:lpwstr>
  </property>
</Properties>
</file>